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3" r:id="rId1"/>
  </p:sldMasterIdLst>
  <p:notesMasterIdLst>
    <p:notesMasterId r:id="rId39"/>
  </p:notesMasterIdLst>
  <p:handoutMasterIdLst>
    <p:handoutMasterId r:id="rId40"/>
  </p:handoutMasterIdLst>
  <p:sldIdLst>
    <p:sldId id="502" r:id="rId2"/>
    <p:sldId id="505" r:id="rId3"/>
    <p:sldId id="506" r:id="rId4"/>
    <p:sldId id="472" r:id="rId5"/>
    <p:sldId id="507" r:id="rId6"/>
    <p:sldId id="504" r:id="rId7"/>
    <p:sldId id="516" r:id="rId8"/>
    <p:sldId id="545" r:id="rId9"/>
    <p:sldId id="546" r:id="rId10"/>
    <p:sldId id="547" r:id="rId11"/>
    <p:sldId id="548" r:id="rId12"/>
    <p:sldId id="518" r:id="rId13"/>
    <p:sldId id="519" r:id="rId14"/>
    <p:sldId id="520" r:id="rId15"/>
    <p:sldId id="521" r:id="rId16"/>
    <p:sldId id="522" r:id="rId17"/>
    <p:sldId id="523" r:id="rId18"/>
    <p:sldId id="524" r:id="rId19"/>
    <p:sldId id="525" r:id="rId20"/>
    <p:sldId id="526" r:id="rId21"/>
    <p:sldId id="528" r:id="rId22"/>
    <p:sldId id="530" r:id="rId23"/>
    <p:sldId id="529" r:id="rId24"/>
    <p:sldId id="531" r:id="rId25"/>
    <p:sldId id="532" r:id="rId26"/>
    <p:sldId id="533" r:id="rId27"/>
    <p:sldId id="534" r:id="rId28"/>
    <p:sldId id="535" r:id="rId29"/>
    <p:sldId id="536" r:id="rId30"/>
    <p:sldId id="537" r:id="rId31"/>
    <p:sldId id="538" r:id="rId32"/>
    <p:sldId id="539" r:id="rId33"/>
    <p:sldId id="540" r:id="rId34"/>
    <p:sldId id="541" r:id="rId35"/>
    <p:sldId id="542" r:id="rId36"/>
    <p:sldId id="543" r:id="rId37"/>
    <p:sldId id="544" r:id="rId38"/>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defRPr b="1"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defRPr b="1"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defRPr b="1"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defRPr b="1" kern="1200">
        <a:solidFill>
          <a:schemeClr val="tx1"/>
        </a:solidFill>
        <a:latin typeface="Arial" pitchFamily="34" charset="0"/>
        <a:ea typeface="微软雅黑" pitchFamily="34" charset="-122"/>
        <a:cs typeface="+mn-cs"/>
      </a:defRPr>
    </a:lvl5pPr>
    <a:lvl6pPr marL="2286000" algn="l" defTabSz="914400" rtl="0" eaLnBrk="1" latinLnBrk="0" hangingPunct="1">
      <a:defRPr b="1" kern="1200">
        <a:solidFill>
          <a:schemeClr val="tx1"/>
        </a:solidFill>
        <a:latin typeface="Arial" pitchFamily="34" charset="0"/>
        <a:ea typeface="微软雅黑" pitchFamily="34" charset="-122"/>
        <a:cs typeface="+mn-cs"/>
      </a:defRPr>
    </a:lvl6pPr>
    <a:lvl7pPr marL="2743200" algn="l" defTabSz="914400" rtl="0" eaLnBrk="1" latinLnBrk="0" hangingPunct="1">
      <a:defRPr b="1" kern="1200">
        <a:solidFill>
          <a:schemeClr val="tx1"/>
        </a:solidFill>
        <a:latin typeface="Arial" pitchFamily="34" charset="0"/>
        <a:ea typeface="微软雅黑" pitchFamily="34" charset="-122"/>
        <a:cs typeface="+mn-cs"/>
      </a:defRPr>
    </a:lvl7pPr>
    <a:lvl8pPr marL="3200400" algn="l" defTabSz="914400" rtl="0" eaLnBrk="1" latinLnBrk="0" hangingPunct="1">
      <a:defRPr b="1" kern="1200">
        <a:solidFill>
          <a:schemeClr val="tx1"/>
        </a:solidFill>
        <a:latin typeface="Arial" pitchFamily="34" charset="0"/>
        <a:ea typeface="微软雅黑" pitchFamily="34" charset="-122"/>
        <a:cs typeface="+mn-cs"/>
      </a:defRPr>
    </a:lvl8pPr>
    <a:lvl9pPr marL="3657600" algn="l" defTabSz="914400" rtl="0" eaLnBrk="1" latinLnBrk="0" hangingPunct="1">
      <a:defRPr b="1" kern="1200">
        <a:solidFill>
          <a:schemeClr val="tx1"/>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69D"/>
    <a:srgbClr val="0875F8"/>
    <a:srgbClr val="CCFFFF"/>
    <a:srgbClr val="F0F0F0"/>
    <a:srgbClr val="B2B2B2"/>
    <a:srgbClr val="EAEAEA"/>
    <a:srgbClr val="154169"/>
    <a:srgbClr val="DDDDDD"/>
    <a:srgbClr val="F8F8F8"/>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86"/>
      </p:cViewPr>
      <p:guideLst>
        <p:guide orient="horz" pos="2160"/>
        <p:guide orient="horz" pos="4020"/>
        <p:guide orient="horz" pos="618"/>
        <p:guide pos="5465"/>
        <p:guide pos="2880"/>
        <p:guide pos="295"/>
      </p:guideLst>
    </p:cSldViewPr>
  </p:slid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C42E25-1D50-4369-88C6-3C349A150210}" type="doc">
      <dgm:prSet loTypeId="urn:microsoft.com/office/officeart/2005/8/layout/vProcess5" loCatId="process" qsTypeId="urn:microsoft.com/office/officeart/2005/8/quickstyle/3d4" qsCatId="3D" csTypeId="urn:microsoft.com/office/officeart/2005/8/colors/accent1_2" csCatId="accent1" phldr="1"/>
      <dgm:spPr/>
      <dgm:t>
        <a:bodyPr/>
        <a:lstStyle/>
        <a:p>
          <a:endParaRPr lang="zh-CN" altLang="en-US"/>
        </a:p>
      </dgm:t>
    </dgm:pt>
    <dgm:pt modelId="{96C6622F-5663-4D86-8068-3383B6F760B2}">
      <dgm:prSet phldrT="[文本]" custT="1"/>
      <dgm:spPr/>
      <dgm:t>
        <a:bodyPr/>
        <a:lstStyle/>
        <a:p>
          <a:r>
            <a:rPr lang="zh-CN" altLang="en-US" sz="1400" b="0" dirty="0" smtClean="0">
              <a:solidFill>
                <a:schemeClr val="tx1"/>
              </a:solidFill>
              <a:latin typeface="+mn-ea"/>
              <a:ea typeface="+mn-ea"/>
            </a:rPr>
            <a:t>暂时中止现有事务的执行</a:t>
          </a:r>
          <a:endParaRPr lang="zh-CN" altLang="en-US" sz="1400" dirty="0">
            <a:solidFill>
              <a:schemeClr val="tx1"/>
            </a:solidFill>
          </a:endParaRPr>
        </a:p>
      </dgm:t>
    </dgm:pt>
    <dgm:pt modelId="{EF1B106D-0E0B-442A-B757-BD24505E7EFD}" type="parTrans" cxnId="{3D101313-CCB8-4416-B0F4-BA41D53A946F}">
      <dgm:prSet/>
      <dgm:spPr/>
      <dgm:t>
        <a:bodyPr/>
        <a:lstStyle/>
        <a:p>
          <a:endParaRPr lang="zh-CN" altLang="en-US"/>
        </a:p>
      </dgm:t>
    </dgm:pt>
    <dgm:pt modelId="{EBBB94AB-7693-4C37-9680-6FE96BF1494B}" type="sibTrans" cxnId="{3D101313-CCB8-4416-B0F4-BA41D53A946F}">
      <dgm:prSet/>
      <dgm:spPr/>
      <dgm:t>
        <a:bodyPr/>
        <a:lstStyle/>
        <a:p>
          <a:endParaRPr lang="zh-CN" altLang="en-US"/>
        </a:p>
      </dgm:t>
    </dgm:pt>
    <dgm:pt modelId="{3BFF3ADF-DF28-41D7-8D42-1372535D76F3}">
      <dgm:prSet phldrT="[文本]" custT="1"/>
      <dgm:spPr/>
      <dgm:t>
        <a:bodyPr/>
        <a:lstStyle/>
        <a:p>
          <a:r>
            <a:rPr lang="zh-CN" altLang="en-US" sz="1400" b="0" dirty="0" smtClean="0">
              <a:solidFill>
                <a:schemeClr val="tx1"/>
              </a:solidFill>
              <a:latin typeface="+mn-ea"/>
              <a:ea typeface="+mn-ea"/>
            </a:rPr>
            <a:t>将当前日志缓冲中的所有日志记录写入磁盘的日志文件上</a:t>
          </a:r>
          <a:endParaRPr lang="zh-CN" altLang="en-US" sz="1400" dirty="0">
            <a:solidFill>
              <a:schemeClr val="tx1"/>
            </a:solidFill>
          </a:endParaRPr>
        </a:p>
      </dgm:t>
    </dgm:pt>
    <dgm:pt modelId="{DD983275-995E-431F-88D1-742AFF922AE4}" type="parTrans" cxnId="{AAB43F63-039C-4E02-A9A0-0E83F4926DF8}">
      <dgm:prSet/>
      <dgm:spPr/>
      <dgm:t>
        <a:bodyPr/>
        <a:lstStyle/>
        <a:p>
          <a:endParaRPr lang="zh-CN" altLang="en-US"/>
        </a:p>
      </dgm:t>
    </dgm:pt>
    <dgm:pt modelId="{5D87E070-F05E-42ED-9183-B0E6E95ED91E}" type="sibTrans" cxnId="{AAB43F63-039C-4E02-A9A0-0E83F4926DF8}">
      <dgm:prSet/>
      <dgm:spPr/>
      <dgm:t>
        <a:bodyPr/>
        <a:lstStyle/>
        <a:p>
          <a:endParaRPr lang="zh-CN" altLang="en-US"/>
        </a:p>
      </dgm:t>
    </dgm:pt>
    <dgm:pt modelId="{1FAF514F-548B-450F-91EF-AABF51CB36CE}">
      <dgm:prSet phldrT="[文本]" custT="1"/>
      <dgm:spPr/>
      <dgm:t>
        <a:bodyPr/>
        <a:lstStyle/>
        <a:p>
          <a:r>
            <a:rPr lang="zh-CN" altLang="en-US" sz="1400" b="0" dirty="0" smtClean="0">
              <a:solidFill>
                <a:schemeClr val="tx1"/>
              </a:solidFill>
              <a:latin typeface="+mn-ea"/>
              <a:ea typeface="+mn-ea"/>
            </a:rPr>
            <a:t>在日志文件中写入一个检查点记录</a:t>
          </a:r>
        </a:p>
      </dgm:t>
    </dgm:pt>
    <dgm:pt modelId="{9D59AC46-22AA-4494-9966-BBE6A85978D2}" type="parTrans" cxnId="{CB24BD3B-EC60-4349-BF77-92B9C2C35211}">
      <dgm:prSet/>
      <dgm:spPr/>
      <dgm:t>
        <a:bodyPr/>
        <a:lstStyle/>
        <a:p>
          <a:endParaRPr lang="zh-CN" altLang="en-US"/>
        </a:p>
      </dgm:t>
    </dgm:pt>
    <dgm:pt modelId="{27E71624-FDDB-4189-90AA-42EB613BE3C5}" type="sibTrans" cxnId="{CB24BD3B-EC60-4349-BF77-92B9C2C35211}">
      <dgm:prSet/>
      <dgm:spPr/>
      <dgm:t>
        <a:bodyPr/>
        <a:lstStyle/>
        <a:p>
          <a:endParaRPr lang="zh-CN" altLang="en-US"/>
        </a:p>
      </dgm:t>
    </dgm:pt>
    <dgm:pt modelId="{39DF4B02-0821-4347-B74E-C2D600439FBA}">
      <dgm:prSet custT="1"/>
      <dgm:spPr/>
      <dgm:t>
        <a:bodyPr/>
        <a:lstStyle/>
        <a:p>
          <a:r>
            <a:rPr lang="zh-CN" altLang="en-US" sz="1400" b="0" dirty="0" smtClean="0">
              <a:solidFill>
                <a:schemeClr val="tx1"/>
              </a:solidFill>
              <a:latin typeface="+mn-ea"/>
              <a:ea typeface="+mn-ea"/>
            </a:rPr>
            <a:t>把检查点记录在日志文件中的地址写入一个重新开始文件</a:t>
          </a:r>
        </a:p>
      </dgm:t>
    </dgm:pt>
    <dgm:pt modelId="{E0BF4850-9834-4B46-AD49-DB14E04B4D29}" type="parTrans" cxnId="{12086750-C978-4D9A-B2B5-937A5C719B7D}">
      <dgm:prSet/>
      <dgm:spPr/>
      <dgm:t>
        <a:bodyPr/>
        <a:lstStyle/>
        <a:p>
          <a:endParaRPr lang="zh-CN" altLang="en-US"/>
        </a:p>
      </dgm:t>
    </dgm:pt>
    <dgm:pt modelId="{432DA9E1-920B-4CFA-A098-80D8FD7B5487}" type="sibTrans" cxnId="{12086750-C978-4D9A-B2B5-937A5C719B7D}">
      <dgm:prSet/>
      <dgm:spPr/>
      <dgm:t>
        <a:bodyPr/>
        <a:lstStyle/>
        <a:p>
          <a:endParaRPr lang="zh-CN" altLang="en-US"/>
        </a:p>
      </dgm:t>
    </dgm:pt>
    <dgm:pt modelId="{3775C1A9-4728-4956-88F6-F7A7917132B8}">
      <dgm:prSet custT="1"/>
      <dgm:spPr/>
      <dgm:t>
        <a:bodyPr/>
        <a:lstStyle/>
        <a:p>
          <a:r>
            <a:rPr lang="zh-CN" altLang="en-US" sz="1400" b="0" dirty="0" smtClean="0">
              <a:solidFill>
                <a:schemeClr val="tx1"/>
              </a:solidFill>
              <a:latin typeface="+mn-ea"/>
              <a:ea typeface="+mn-ea"/>
            </a:rPr>
            <a:t>将当前数据缓冲的所有数据记录写入磁盘的数据库中</a:t>
          </a:r>
        </a:p>
      </dgm:t>
    </dgm:pt>
    <dgm:pt modelId="{A1CCA2EF-23F6-4CEF-95B3-627CEA48FB49}" type="parTrans" cxnId="{16667DE8-EB39-4130-99A4-3AF1892C7C12}">
      <dgm:prSet/>
      <dgm:spPr/>
      <dgm:t>
        <a:bodyPr/>
        <a:lstStyle/>
        <a:p>
          <a:endParaRPr lang="zh-CN" altLang="en-US"/>
        </a:p>
      </dgm:t>
    </dgm:pt>
    <dgm:pt modelId="{B3778158-8E17-47AF-9F49-8C6C0DC000E6}" type="sibTrans" cxnId="{16667DE8-EB39-4130-99A4-3AF1892C7C12}">
      <dgm:prSet/>
      <dgm:spPr/>
      <dgm:t>
        <a:bodyPr/>
        <a:lstStyle/>
        <a:p>
          <a:endParaRPr lang="zh-CN" altLang="en-US"/>
        </a:p>
      </dgm:t>
    </dgm:pt>
    <dgm:pt modelId="{F861F40C-1A39-4E27-99ED-219B3E4B9FAE}" type="pres">
      <dgm:prSet presAssocID="{5FC42E25-1D50-4369-88C6-3C349A150210}" presName="outerComposite" presStyleCnt="0">
        <dgm:presLayoutVars>
          <dgm:chMax val="5"/>
          <dgm:dir/>
          <dgm:resizeHandles val="exact"/>
        </dgm:presLayoutVars>
      </dgm:prSet>
      <dgm:spPr/>
      <dgm:t>
        <a:bodyPr/>
        <a:lstStyle/>
        <a:p>
          <a:endParaRPr lang="zh-CN" altLang="en-US"/>
        </a:p>
      </dgm:t>
    </dgm:pt>
    <dgm:pt modelId="{342E47DB-F6B8-43E2-8E14-32F4ED8806D9}" type="pres">
      <dgm:prSet presAssocID="{5FC42E25-1D50-4369-88C6-3C349A150210}" presName="dummyMaxCanvas" presStyleCnt="0">
        <dgm:presLayoutVars/>
      </dgm:prSet>
      <dgm:spPr/>
    </dgm:pt>
    <dgm:pt modelId="{548ECE11-A816-4583-A932-E594D1816609}" type="pres">
      <dgm:prSet presAssocID="{5FC42E25-1D50-4369-88C6-3C349A150210}" presName="FiveNodes_1" presStyleLbl="node1" presStyleIdx="0" presStyleCnt="5" custScaleY="60937" custLinFactNeighborX="-1522">
        <dgm:presLayoutVars>
          <dgm:bulletEnabled val="1"/>
        </dgm:presLayoutVars>
      </dgm:prSet>
      <dgm:spPr/>
      <dgm:t>
        <a:bodyPr/>
        <a:lstStyle/>
        <a:p>
          <a:endParaRPr lang="zh-CN" altLang="en-US"/>
        </a:p>
      </dgm:t>
    </dgm:pt>
    <dgm:pt modelId="{73FFBC4C-DDE8-4057-957E-240B9B033E0C}" type="pres">
      <dgm:prSet presAssocID="{5FC42E25-1D50-4369-88C6-3C349A150210}" presName="FiveNodes_2" presStyleLbl="node1" presStyleIdx="1" presStyleCnt="5" custScaleY="73870" custLinFactNeighborY="-34807">
        <dgm:presLayoutVars>
          <dgm:bulletEnabled val="1"/>
        </dgm:presLayoutVars>
      </dgm:prSet>
      <dgm:spPr/>
      <dgm:t>
        <a:bodyPr/>
        <a:lstStyle/>
        <a:p>
          <a:endParaRPr lang="zh-CN" altLang="en-US"/>
        </a:p>
      </dgm:t>
    </dgm:pt>
    <dgm:pt modelId="{3422B672-97F4-4A5F-BADE-31657B31B822}" type="pres">
      <dgm:prSet presAssocID="{5FC42E25-1D50-4369-88C6-3C349A150210}" presName="FiveNodes_3" presStyleLbl="node1" presStyleIdx="2" presStyleCnt="5" custScaleY="69448" custLinFactNeighborY="-67271">
        <dgm:presLayoutVars>
          <dgm:bulletEnabled val="1"/>
        </dgm:presLayoutVars>
      </dgm:prSet>
      <dgm:spPr/>
      <dgm:t>
        <a:bodyPr/>
        <a:lstStyle/>
        <a:p>
          <a:endParaRPr lang="zh-CN" altLang="en-US"/>
        </a:p>
      </dgm:t>
    </dgm:pt>
    <dgm:pt modelId="{569E8ECA-AB1D-4147-8EFC-C2F1899FD06E}" type="pres">
      <dgm:prSet presAssocID="{5FC42E25-1D50-4369-88C6-3C349A150210}" presName="FiveNodes_4" presStyleLbl="node1" presStyleIdx="3" presStyleCnt="5" custScaleY="80204" custLinFactNeighborY="-89969">
        <dgm:presLayoutVars>
          <dgm:bulletEnabled val="1"/>
        </dgm:presLayoutVars>
      </dgm:prSet>
      <dgm:spPr/>
      <dgm:t>
        <a:bodyPr/>
        <a:lstStyle/>
        <a:p>
          <a:endParaRPr lang="zh-CN" altLang="en-US"/>
        </a:p>
      </dgm:t>
    </dgm:pt>
    <dgm:pt modelId="{AA64DAC5-4812-4A2C-9064-69B69C286142}" type="pres">
      <dgm:prSet presAssocID="{5FC42E25-1D50-4369-88C6-3C349A150210}" presName="FiveNodes_5" presStyleLbl="node1" presStyleIdx="4" presStyleCnt="5" custScaleY="63116" custLinFactY="-17189" custLinFactNeighborY="-100000">
        <dgm:presLayoutVars>
          <dgm:bulletEnabled val="1"/>
        </dgm:presLayoutVars>
      </dgm:prSet>
      <dgm:spPr/>
      <dgm:t>
        <a:bodyPr/>
        <a:lstStyle/>
        <a:p>
          <a:endParaRPr lang="zh-CN" altLang="en-US"/>
        </a:p>
      </dgm:t>
    </dgm:pt>
    <dgm:pt modelId="{58841896-6C31-4429-B01C-8C180A4CCD21}" type="pres">
      <dgm:prSet presAssocID="{5FC42E25-1D50-4369-88C6-3C349A150210}" presName="FiveConn_1-2" presStyleLbl="fgAccFollowNode1" presStyleIdx="0" presStyleCnt="4" custLinFactNeighborY="-37272">
        <dgm:presLayoutVars>
          <dgm:bulletEnabled val="1"/>
        </dgm:presLayoutVars>
      </dgm:prSet>
      <dgm:spPr/>
      <dgm:t>
        <a:bodyPr/>
        <a:lstStyle/>
        <a:p>
          <a:endParaRPr lang="zh-CN" altLang="en-US"/>
        </a:p>
      </dgm:t>
    </dgm:pt>
    <dgm:pt modelId="{4EB8BB11-671F-43DD-AF4F-CB0EB61F023B}" type="pres">
      <dgm:prSet presAssocID="{5FC42E25-1D50-4369-88C6-3C349A150210}" presName="FiveConn_2-3" presStyleLbl="fgAccFollowNode1" presStyleIdx="1" presStyleCnt="4" custLinFactNeighborY="-62245">
        <dgm:presLayoutVars>
          <dgm:bulletEnabled val="1"/>
        </dgm:presLayoutVars>
      </dgm:prSet>
      <dgm:spPr/>
      <dgm:t>
        <a:bodyPr/>
        <a:lstStyle/>
        <a:p>
          <a:endParaRPr lang="zh-CN" altLang="en-US"/>
        </a:p>
      </dgm:t>
    </dgm:pt>
    <dgm:pt modelId="{3E20C169-6583-4644-B37C-CD1553C07EF3}" type="pres">
      <dgm:prSet presAssocID="{5FC42E25-1D50-4369-88C6-3C349A150210}" presName="FiveConn_3-4" presStyleLbl="fgAccFollowNode1" presStyleIdx="2" presStyleCnt="4" custLinFactY="-14701" custLinFactNeighborY="-100000">
        <dgm:presLayoutVars>
          <dgm:bulletEnabled val="1"/>
        </dgm:presLayoutVars>
      </dgm:prSet>
      <dgm:spPr/>
      <dgm:t>
        <a:bodyPr/>
        <a:lstStyle/>
        <a:p>
          <a:endParaRPr lang="zh-CN" altLang="en-US"/>
        </a:p>
      </dgm:t>
    </dgm:pt>
    <dgm:pt modelId="{382E5544-94EC-471D-8247-60950734D497}" type="pres">
      <dgm:prSet presAssocID="{5FC42E25-1D50-4369-88C6-3C349A150210}" presName="FiveConn_4-5" presStyleLbl="fgAccFollowNode1" presStyleIdx="3" presStyleCnt="4" custLinFactY="-56407" custLinFactNeighborY="-100000">
        <dgm:presLayoutVars>
          <dgm:bulletEnabled val="1"/>
        </dgm:presLayoutVars>
      </dgm:prSet>
      <dgm:spPr/>
      <dgm:t>
        <a:bodyPr/>
        <a:lstStyle/>
        <a:p>
          <a:endParaRPr lang="zh-CN" altLang="en-US"/>
        </a:p>
      </dgm:t>
    </dgm:pt>
    <dgm:pt modelId="{42C1FF09-BE16-411D-AB1A-F4F1697CE2EF}" type="pres">
      <dgm:prSet presAssocID="{5FC42E25-1D50-4369-88C6-3C349A150210}" presName="FiveNodes_1_text" presStyleLbl="node1" presStyleIdx="4" presStyleCnt="5">
        <dgm:presLayoutVars>
          <dgm:bulletEnabled val="1"/>
        </dgm:presLayoutVars>
      </dgm:prSet>
      <dgm:spPr/>
      <dgm:t>
        <a:bodyPr/>
        <a:lstStyle/>
        <a:p>
          <a:endParaRPr lang="zh-CN" altLang="en-US"/>
        </a:p>
      </dgm:t>
    </dgm:pt>
    <dgm:pt modelId="{9602EDDE-548C-4663-A78F-C8F520F66F59}" type="pres">
      <dgm:prSet presAssocID="{5FC42E25-1D50-4369-88C6-3C349A150210}" presName="FiveNodes_2_text" presStyleLbl="node1" presStyleIdx="4" presStyleCnt="5">
        <dgm:presLayoutVars>
          <dgm:bulletEnabled val="1"/>
        </dgm:presLayoutVars>
      </dgm:prSet>
      <dgm:spPr/>
      <dgm:t>
        <a:bodyPr/>
        <a:lstStyle/>
        <a:p>
          <a:endParaRPr lang="zh-CN" altLang="en-US"/>
        </a:p>
      </dgm:t>
    </dgm:pt>
    <dgm:pt modelId="{A8868FCB-9E77-426C-8F8F-3C3ED8A6ED60}" type="pres">
      <dgm:prSet presAssocID="{5FC42E25-1D50-4369-88C6-3C349A150210}" presName="FiveNodes_3_text" presStyleLbl="node1" presStyleIdx="4" presStyleCnt="5">
        <dgm:presLayoutVars>
          <dgm:bulletEnabled val="1"/>
        </dgm:presLayoutVars>
      </dgm:prSet>
      <dgm:spPr/>
      <dgm:t>
        <a:bodyPr/>
        <a:lstStyle/>
        <a:p>
          <a:endParaRPr lang="zh-CN" altLang="en-US"/>
        </a:p>
      </dgm:t>
    </dgm:pt>
    <dgm:pt modelId="{6880AC75-03A1-4FC9-9997-D915D3B485F3}" type="pres">
      <dgm:prSet presAssocID="{5FC42E25-1D50-4369-88C6-3C349A150210}" presName="FiveNodes_4_text" presStyleLbl="node1" presStyleIdx="4" presStyleCnt="5">
        <dgm:presLayoutVars>
          <dgm:bulletEnabled val="1"/>
        </dgm:presLayoutVars>
      </dgm:prSet>
      <dgm:spPr/>
      <dgm:t>
        <a:bodyPr/>
        <a:lstStyle/>
        <a:p>
          <a:endParaRPr lang="zh-CN" altLang="en-US"/>
        </a:p>
      </dgm:t>
    </dgm:pt>
    <dgm:pt modelId="{C57C1CA0-FEEB-422E-9672-15F184821557}" type="pres">
      <dgm:prSet presAssocID="{5FC42E25-1D50-4369-88C6-3C349A150210}" presName="FiveNodes_5_text" presStyleLbl="node1" presStyleIdx="4" presStyleCnt="5">
        <dgm:presLayoutVars>
          <dgm:bulletEnabled val="1"/>
        </dgm:presLayoutVars>
      </dgm:prSet>
      <dgm:spPr/>
      <dgm:t>
        <a:bodyPr/>
        <a:lstStyle/>
        <a:p>
          <a:endParaRPr lang="zh-CN" altLang="en-US"/>
        </a:p>
      </dgm:t>
    </dgm:pt>
  </dgm:ptLst>
  <dgm:cxnLst>
    <dgm:cxn modelId="{DD41C0D9-0DEB-4A1B-B956-C698F86AA4A2}" type="presOf" srcId="{3BFF3ADF-DF28-41D7-8D42-1372535D76F3}" destId="{73FFBC4C-DDE8-4057-957E-240B9B033E0C}" srcOrd="0" destOrd="0" presId="urn:microsoft.com/office/officeart/2005/8/layout/vProcess5"/>
    <dgm:cxn modelId="{844731F2-E989-479C-92E1-76B8469CA909}" type="presOf" srcId="{39DF4B02-0821-4347-B74E-C2D600439FBA}" destId="{AA64DAC5-4812-4A2C-9064-69B69C286142}" srcOrd="0" destOrd="0" presId="urn:microsoft.com/office/officeart/2005/8/layout/vProcess5"/>
    <dgm:cxn modelId="{CECD715C-EB8F-4E1C-8325-97E2111D0163}" type="presOf" srcId="{39DF4B02-0821-4347-B74E-C2D600439FBA}" destId="{C57C1CA0-FEEB-422E-9672-15F184821557}" srcOrd="1" destOrd="0" presId="urn:microsoft.com/office/officeart/2005/8/layout/vProcess5"/>
    <dgm:cxn modelId="{16667DE8-EB39-4130-99A4-3AF1892C7C12}" srcId="{5FC42E25-1D50-4369-88C6-3C349A150210}" destId="{3775C1A9-4728-4956-88F6-F7A7917132B8}" srcOrd="3" destOrd="0" parTransId="{A1CCA2EF-23F6-4CEF-95B3-627CEA48FB49}" sibTransId="{B3778158-8E17-47AF-9F49-8C6C0DC000E6}"/>
    <dgm:cxn modelId="{6F1C4186-2DE0-4CA7-A240-2E3BDFF7D68C}" type="presOf" srcId="{B3778158-8E17-47AF-9F49-8C6C0DC000E6}" destId="{382E5544-94EC-471D-8247-60950734D497}" srcOrd="0" destOrd="0" presId="urn:microsoft.com/office/officeart/2005/8/layout/vProcess5"/>
    <dgm:cxn modelId="{EE5976DC-274E-40BF-914E-A9A40BE28ACD}" type="presOf" srcId="{3775C1A9-4728-4956-88F6-F7A7917132B8}" destId="{6880AC75-03A1-4FC9-9997-D915D3B485F3}" srcOrd="1" destOrd="0" presId="urn:microsoft.com/office/officeart/2005/8/layout/vProcess5"/>
    <dgm:cxn modelId="{8BFA07BC-D71D-408F-9505-72A6B41372F3}" type="presOf" srcId="{5FC42E25-1D50-4369-88C6-3C349A150210}" destId="{F861F40C-1A39-4E27-99ED-219B3E4B9FAE}" srcOrd="0" destOrd="0" presId="urn:microsoft.com/office/officeart/2005/8/layout/vProcess5"/>
    <dgm:cxn modelId="{3D101313-CCB8-4416-B0F4-BA41D53A946F}" srcId="{5FC42E25-1D50-4369-88C6-3C349A150210}" destId="{96C6622F-5663-4D86-8068-3383B6F760B2}" srcOrd="0" destOrd="0" parTransId="{EF1B106D-0E0B-442A-B757-BD24505E7EFD}" sibTransId="{EBBB94AB-7693-4C37-9680-6FE96BF1494B}"/>
    <dgm:cxn modelId="{308F0889-0DE4-4CB5-A54B-0624E1DC3535}" type="presOf" srcId="{1FAF514F-548B-450F-91EF-AABF51CB36CE}" destId="{3422B672-97F4-4A5F-BADE-31657B31B822}" srcOrd="0" destOrd="0" presId="urn:microsoft.com/office/officeart/2005/8/layout/vProcess5"/>
    <dgm:cxn modelId="{D4449A5F-AEA7-4966-ABEB-A76093DC9F39}" type="presOf" srcId="{1FAF514F-548B-450F-91EF-AABF51CB36CE}" destId="{A8868FCB-9E77-426C-8F8F-3C3ED8A6ED60}" srcOrd="1" destOrd="0" presId="urn:microsoft.com/office/officeart/2005/8/layout/vProcess5"/>
    <dgm:cxn modelId="{12086750-C978-4D9A-B2B5-937A5C719B7D}" srcId="{5FC42E25-1D50-4369-88C6-3C349A150210}" destId="{39DF4B02-0821-4347-B74E-C2D600439FBA}" srcOrd="4" destOrd="0" parTransId="{E0BF4850-9834-4B46-AD49-DB14E04B4D29}" sibTransId="{432DA9E1-920B-4CFA-A098-80D8FD7B5487}"/>
    <dgm:cxn modelId="{A51A21DB-5DD5-4549-B7A5-60733FF0B7A2}" type="presOf" srcId="{3775C1A9-4728-4956-88F6-F7A7917132B8}" destId="{569E8ECA-AB1D-4147-8EFC-C2F1899FD06E}" srcOrd="0" destOrd="0" presId="urn:microsoft.com/office/officeart/2005/8/layout/vProcess5"/>
    <dgm:cxn modelId="{E5389650-F30B-4B95-9753-35C46A920BF5}" type="presOf" srcId="{3BFF3ADF-DF28-41D7-8D42-1372535D76F3}" destId="{9602EDDE-548C-4663-A78F-C8F520F66F59}" srcOrd="1" destOrd="0" presId="urn:microsoft.com/office/officeart/2005/8/layout/vProcess5"/>
    <dgm:cxn modelId="{7308C1A7-3D41-4071-9434-21E3C7BF63A1}" type="presOf" srcId="{EBBB94AB-7693-4C37-9680-6FE96BF1494B}" destId="{58841896-6C31-4429-B01C-8C180A4CCD21}" srcOrd="0" destOrd="0" presId="urn:microsoft.com/office/officeart/2005/8/layout/vProcess5"/>
    <dgm:cxn modelId="{5EBA1A31-2D8B-40B2-94B7-CE926B83C3C5}" type="presOf" srcId="{5D87E070-F05E-42ED-9183-B0E6E95ED91E}" destId="{4EB8BB11-671F-43DD-AF4F-CB0EB61F023B}" srcOrd="0" destOrd="0" presId="urn:microsoft.com/office/officeart/2005/8/layout/vProcess5"/>
    <dgm:cxn modelId="{CB24BD3B-EC60-4349-BF77-92B9C2C35211}" srcId="{5FC42E25-1D50-4369-88C6-3C349A150210}" destId="{1FAF514F-548B-450F-91EF-AABF51CB36CE}" srcOrd="2" destOrd="0" parTransId="{9D59AC46-22AA-4494-9966-BBE6A85978D2}" sibTransId="{27E71624-FDDB-4189-90AA-42EB613BE3C5}"/>
    <dgm:cxn modelId="{93B6D94F-6EB2-4A49-9256-4B8F88D8BEEF}" type="presOf" srcId="{96C6622F-5663-4D86-8068-3383B6F760B2}" destId="{548ECE11-A816-4583-A932-E594D1816609}" srcOrd="0" destOrd="0" presId="urn:microsoft.com/office/officeart/2005/8/layout/vProcess5"/>
    <dgm:cxn modelId="{27461A27-5F99-4887-888A-E5B95FFBDA50}" type="presOf" srcId="{27E71624-FDDB-4189-90AA-42EB613BE3C5}" destId="{3E20C169-6583-4644-B37C-CD1553C07EF3}" srcOrd="0" destOrd="0" presId="urn:microsoft.com/office/officeart/2005/8/layout/vProcess5"/>
    <dgm:cxn modelId="{A20AA5D0-E686-4DF3-95C0-431E91270FCC}" type="presOf" srcId="{96C6622F-5663-4D86-8068-3383B6F760B2}" destId="{42C1FF09-BE16-411D-AB1A-F4F1697CE2EF}" srcOrd="1" destOrd="0" presId="urn:microsoft.com/office/officeart/2005/8/layout/vProcess5"/>
    <dgm:cxn modelId="{AAB43F63-039C-4E02-A9A0-0E83F4926DF8}" srcId="{5FC42E25-1D50-4369-88C6-3C349A150210}" destId="{3BFF3ADF-DF28-41D7-8D42-1372535D76F3}" srcOrd="1" destOrd="0" parTransId="{DD983275-995E-431F-88D1-742AFF922AE4}" sibTransId="{5D87E070-F05E-42ED-9183-B0E6E95ED91E}"/>
    <dgm:cxn modelId="{9D7E4F7B-ABA2-4610-AAA3-0572B2D8473E}" type="presParOf" srcId="{F861F40C-1A39-4E27-99ED-219B3E4B9FAE}" destId="{342E47DB-F6B8-43E2-8E14-32F4ED8806D9}" srcOrd="0" destOrd="0" presId="urn:microsoft.com/office/officeart/2005/8/layout/vProcess5"/>
    <dgm:cxn modelId="{C689E1B1-17BD-47C4-9B36-277BD5BB28AC}" type="presParOf" srcId="{F861F40C-1A39-4E27-99ED-219B3E4B9FAE}" destId="{548ECE11-A816-4583-A932-E594D1816609}" srcOrd="1" destOrd="0" presId="urn:microsoft.com/office/officeart/2005/8/layout/vProcess5"/>
    <dgm:cxn modelId="{EB000799-4618-4453-87C1-10A0F8256C6B}" type="presParOf" srcId="{F861F40C-1A39-4E27-99ED-219B3E4B9FAE}" destId="{73FFBC4C-DDE8-4057-957E-240B9B033E0C}" srcOrd="2" destOrd="0" presId="urn:microsoft.com/office/officeart/2005/8/layout/vProcess5"/>
    <dgm:cxn modelId="{63D98E3F-E7DA-410E-9D09-455AF77DB4DB}" type="presParOf" srcId="{F861F40C-1A39-4E27-99ED-219B3E4B9FAE}" destId="{3422B672-97F4-4A5F-BADE-31657B31B822}" srcOrd="3" destOrd="0" presId="urn:microsoft.com/office/officeart/2005/8/layout/vProcess5"/>
    <dgm:cxn modelId="{4006437D-9FC9-4741-9C85-D03810CA6617}" type="presParOf" srcId="{F861F40C-1A39-4E27-99ED-219B3E4B9FAE}" destId="{569E8ECA-AB1D-4147-8EFC-C2F1899FD06E}" srcOrd="4" destOrd="0" presId="urn:microsoft.com/office/officeart/2005/8/layout/vProcess5"/>
    <dgm:cxn modelId="{8D5CCE6B-6B8E-4E18-A874-E6E604820DDF}" type="presParOf" srcId="{F861F40C-1A39-4E27-99ED-219B3E4B9FAE}" destId="{AA64DAC5-4812-4A2C-9064-69B69C286142}" srcOrd="5" destOrd="0" presId="urn:microsoft.com/office/officeart/2005/8/layout/vProcess5"/>
    <dgm:cxn modelId="{5ED50499-6615-49D0-AA39-4DCBABF81908}" type="presParOf" srcId="{F861F40C-1A39-4E27-99ED-219B3E4B9FAE}" destId="{58841896-6C31-4429-B01C-8C180A4CCD21}" srcOrd="6" destOrd="0" presId="urn:microsoft.com/office/officeart/2005/8/layout/vProcess5"/>
    <dgm:cxn modelId="{C437FAC2-1336-4F3C-9DCA-4D058D2A2E1E}" type="presParOf" srcId="{F861F40C-1A39-4E27-99ED-219B3E4B9FAE}" destId="{4EB8BB11-671F-43DD-AF4F-CB0EB61F023B}" srcOrd="7" destOrd="0" presId="urn:microsoft.com/office/officeart/2005/8/layout/vProcess5"/>
    <dgm:cxn modelId="{B6EABE26-B9C0-4BD1-BA9E-B0D93EF92EDD}" type="presParOf" srcId="{F861F40C-1A39-4E27-99ED-219B3E4B9FAE}" destId="{3E20C169-6583-4644-B37C-CD1553C07EF3}" srcOrd="8" destOrd="0" presId="urn:microsoft.com/office/officeart/2005/8/layout/vProcess5"/>
    <dgm:cxn modelId="{748FD999-1F0E-4C58-BEDE-7A3037E9120C}" type="presParOf" srcId="{F861F40C-1A39-4E27-99ED-219B3E4B9FAE}" destId="{382E5544-94EC-471D-8247-60950734D497}" srcOrd="9" destOrd="0" presId="urn:microsoft.com/office/officeart/2005/8/layout/vProcess5"/>
    <dgm:cxn modelId="{745A28F0-DD50-4A0E-83C0-A13124241E0E}" type="presParOf" srcId="{F861F40C-1A39-4E27-99ED-219B3E4B9FAE}" destId="{42C1FF09-BE16-411D-AB1A-F4F1697CE2EF}" srcOrd="10" destOrd="0" presId="urn:microsoft.com/office/officeart/2005/8/layout/vProcess5"/>
    <dgm:cxn modelId="{78348932-01AF-42B4-A578-773846DE5E92}" type="presParOf" srcId="{F861F40C-1A39-4E27-99ED-219B3E4B9FAE}" destId="{9602EDDE-548C-4663-A78F-C8F520F66F59}" srcOrd="11" destOrd="0" presId="urn:microsoft.com/office/officeart/2005/8/layout/vProcess5"/>
    <dgm:cxn modelId="{EE498408-CEEF-4454-8B22-16289FEE4FED}" type="presParOf" srcId="{F861F40C-1A39-4E27-99ED-219B3E4B9FAE}" destId="{A8868FCB-9E77-426C-8F8F-3C3ED8A6ED60}" srcOrd="12" destOrd="0" presId="urn:microsoft.com/office/officeart/2005/8/layout/vProcess5"/>
    <dgm:cxn modelId="{89901A12-FC6E-4284-A1ED-AF120FAC4563}" type="presParOf" srcId="{F861F40C-1A39-4E27-99ED-219B3E4B9FAE}" destId="{6880AC75-03A1-4FC9-9997-D915D3B485F3}" srcOrd="13" destOrd="0" presId="urn:microsoft.com/office/officeart/2005/8/layout/vProcess5"/>
    <dgm:cxn modelId="{97319CFF-907C-467C-96EC-EC6AEAC8FE15}" type="presParOf" srcId="{F861F40C-1A39-4E27-99ED-219B3E4B9FAE}" destId="{C57C1CA0-FEEB-422E-9672-15F18482155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ECE11-A816-4583-A932-E594D1816609}">
      <dsp:nvSpPr>
        <dsp:cNvPr id="0" name=""/>
        <dsp:cNvSpPr/>
      </dsp:nvSpPr>
      <dsp:spPr>
        <a:xfrm>
          <a:off x="0" y="142876"/>
          <a:ext cx="4693920" cy="445766"/>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b="0" kern="1200" dirty="0" smtClean="0">
              <a:solidFill>
                <a:schemeClr val="tx1"/>
              </a:solidFill>
              <a:latin typeface="+mn-ea"/>
              <a:ea typeface="+mn-ea"/>
            </a:rPr>
            <a:t>暂时中止现有事务的执行</a:t>
          </a:r>
          <a:endParaRPr lang="zh-CN" altLang="en-US" sz="1400" kern="1200" dirty="0">
            <a:solidFill>
              <a:schemeClr val="tx1"/>
            </a:solidFill>
          </a:endParaRPr>
        </a:p>
      </dsp:txBody>
      <dsp:txXfrm>
        <a:off x="13056" y="155932"/>
        <a:ext cx="3835704" cy="419654"/>
      </dsp:txXfrm>
    </dsp:sp>
    <dsp:sp modelId="{73FFBC4C-DDE8-4057-957E-240B9B033E0C}">
      <dsp:nvSpPr>
        <dsp:cNvPr id="0" name=""/>
        <dsp:cNvSpPr/>
      </dsp:nvSpPr>
      <dsp:spPr>
        <a:xfrm>
          <a:off x="350520" y="674072"/>
          <a:ext cx="4693920" cy="540373"/>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b="0" kern="1200" dirty="0" smtClean="0">
              <a:solidFill>
                <a:schemeClr val="tx1"/>
              </a:solidFill>
              <a:latin typeface="+mn-ea"/>
              <a:ea typeface="+mn-ea"/>
            </a:rPr>
            <a:t>将当前日志缓冲中的所有日志记录写入磁盘的日志文件上</a:t>
          </a:r>
          <a:endParaRPr lang="zh-CN" altLang="en-US" sz="1400" kern="1200" dirty="0">
            <a:solidFill>
              <a:schemeClr val="tx1"/>
            </a:solidFill>
          </a:endParaRPr>
        </a:p>
      </dsp:txBody>
      <dsp:txXfrm>
        <a:off x="366347" y="689899"/>
        <a:ext cx="3836258" cy="508719"/>
      </dsp:txXfrm>
    </dsp:sp>
    <dsp:sp modelId="{3422B672-97F4-4A5F-BADE-31657B31B822}">
      <dsp:nvSpPr>
        <dsp:cNvPr id="0" name=""/>
        <dsp:cNvSpPr/>
      </dsp:nvSpPr>
      <dsp:spPr>
        <a:xfrm>
          <a:off x="701039" y="1285886"/>
          <a:ext cx="4693920" cy="508026"/>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b="0" kern="1200" dirty="0" smtClean="0">
              <a:solidFill>
                <a:schemeClr val="tx1"/>
              </a:solidFill>
              <a:latin typeface="+mn-ea"/>
              <a:ea typeface="+mn-ea"/>
            </a:rPr>
            <a:t>在日志文件中写入一个检查点记录</a:t>
          </a:r>
        </a:p>
      </dsp:txBody>
      <dsp:txXfrm>
        <a:off x="715919" y="1300766"/>
        <a:ext cx="3838152" cy="478266"/>
      </dsp:txXfrm>
    </dsp:sp>
    <dsp:sp modelId="{569E8ECA-AB1D-4147-8EFC-C2F1899FD06E}">
      <dsp:nvSpPr>
        <dsp:cNvPr id="0" name=""/>
        <dsp:cNvSpPr/>
      </dsp:nvSpPr>
      <dsp:spPr>
        <a:xfrm>
          <a:off x="1051559" y="1913624"/>
          <a:ext cx="4693920" cy="58670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b="0" kern="1200" dirty="0" smtClean="0">
              <a:solidFill>
                <a:schemeClr val="tx1"/>
              </a:solidFill>
              <a:latin typeface="+mn-ea"/>
              <a:ea typeface="+mn-ea"/>
            </a:rPr>
            <a:t>将当前数据缓冲的所有数据记录写入磁盘的数据库中</a:t>
          </a:r>
        </a:p>
      </dsp:txBody>
      <dsp:txXfrm>
        <a:off x="1068743" y="1930808"/>
        <a:ext cx="3833544" cy="552340"/>
      </dsp:txXfrm>
    </dsp:sp>
    <dsp:sp modelId="{AA64DAC5-4812-4A2C-9064-69B69C286142}">
      <dsp:nvSpPr>
        <dsp:cNvPr id="0" name=""/>
        <dsp:cNvSpPr/>
      </dsp:nvSpPr>
      <dsp:spPr>
        <a:xfrm>
          <a:off x="1402079" y="2610125"/>
          <a:ext cx="4693920" cy="461706"/>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zh-CN" altLang="en-US" sz="1400" b="0" kern="1200" dirty="0" smtClean="0">
              <a:solidFill>
                <a:schemeClr val="tx1"/>
              </a:solidFill>
              <a:latin typeface="+mn-ea"/>
              <a:ea typeface="+mn-ea"/>
            </a:rPr>
            <a:t>把检查点记录在日志文件中的地址写入一个重新开始文件</a:t>
          </a:r>
        </a:p>
      </dsp:txBody>
      <dsp:txXfrm>
        <a:off x="1415602" y="2623648"/>
        <a:ext cx="3840866" cy="434660"/>
      </dsp:txXfrm>
    </dsp:sp>
    <dsp:sp modelId="{58841896-6C31-4429-B01C-8C180A4CCD21}">
      <dsp:nvSpPr>
        <dsp:cNvPr id="0" name=""/>
        <dsp:cNvSpPr/>
      </dsp:nvSpPr>
      <dsp:spPr>
        <a:xfrm>
          <a:off x="4218432" y="357192"/>
          <a:ext cx="475488" cy="47548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4325417" y="357192"/>
        <a:ext cx="261518" cy="357805"/>
      </dsp:txXfrm>
    </dsp:sp>
    <dsp:sp modelId="{4EB8BB11-671F-43DD-AF4F-CB0EB61F023B}">
      <dsp:nvSpPr>
        <dsp:cNvPr id="0" name=""/>
        <dsp:cNvSpPr/>
      </dsp:nvSpPr>
      <dsp:spPr>
        <a:xfrm>
          <a:off x="4568952" y="1071568"/>
          <a:ext cx="475488" cy="47548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4675937" y="1071568"/>
        <a:ext cx="261518" cy="357805"/>
      </dsp:txXfrm>
    </dsp:sp>
    <dsp:sp modelId="{3E20C169-6583-4644-B37C-CD1553C07EF3}">
      <dsp:nvSpPr>
        <dsp:cNvPr id="0" name=""/>
        <dsp:cNvSpPr/>
      </dsp:nvSpPr>
      <dsp:spPr>
        <a:xfrm>
          <a:off x="4919472" y="1643074"/>
          <a:ext cx="475488" cy="47548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5026457" y="1643074"/>
        <a:ext cx="261518" cy="357805"/>
      </dsp:txXfrm>
    </dsp:sp>
    <dsp:sp modelId="{382E5544-94EC-471D-8247-60950734D497}">
      <dsp:nvSpPr>
        <dsp:cNvPr id="0" name=""/>
        <dsp:cNvSpPr/>
      </dsp:nvSpPr>
      <dsp:spPr>
        <a:xfrm>
          <a:off x="5269992" y="2286015"/>
          <a:ext cx="475488" cy="475488"/>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5376977" y="2286015"/>
        <a:ext cx="261518" cy="35780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76A30-A03C-445E-B7BA-5AE1C2DFCBAC}" type="datetimeFigureOut">
              <a:rPr lang="zh-CN" altLang="en-US" smtClean="0"/>
              <a:pPr/>
              <a:t>2017/11/16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C59CF3-4B7F-44E2-AC79-E4DB6A49D624}" type="slidenum">
              <a:rPr lang="zh-CN" altLang="en-US" smtClean="0"/>
              <a:pPr/>
              <a:t>‹#›</a:t>
            </a:fld>
            <a:endParaRPr lang="zh-CN" altLang="en-US"/>
          </a:p>
        </p:txBody>
      </p:sp>
    </p:spTree>
    <p:extLst>
      <p:ext uri="{BB962C8B-B14F-4D97-AF65-F5344CB8AC3E}">
        <p14:creationId xmlns:p14="http://schemas.microsoft.com/office/powerpoint/2010/main" val="3995501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ea typeface="华文细黑" pitchFamily="2" charset="-122"/>
              </a:defRPr>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ea typeface="华文细黑"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ea typeface="华文细黑" pitchFamily="2" charset="-122"/>
              </a:defRPr>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ea typeface="华文细黑" pitchFamily="2" charset="-122"/>
              </a:defRPr>
            </a:lvl1pPr>
          </a:lstStyle>
          <a:p>
            <a:fld id="{620D9EB8-37E9-458F-9413-65C84FB0D06B}" type="slidenum">
              <a:rPr lang="en-US"/>
              <a:pPr/>
              <a:t>‹#›</a:t>
            </a:fld>
            <a:endParaRPr lang="en-US"/>
          </a:p>
        </p:txBody>
      </p:sp>
    </p:spTree>
    <p:extLst>
      <p:ext uri="{BB962C8B-B14F-4D97-AF65-F5344CB8AC3E}">
        <p14:creationId xmlns:p14="http://schemas.microsoft.com/office/powerpoint/2010/main" val="3900777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54FA9"/>
              </a:buClr>
              <a:defRPr>
                <a:latin typeface="黑体" pitchFamily="49" charset="-122"/>
                <a:ea typeface="黑体" pitchFamily="49" charset="-122"/>
              </a:defRPr>
            </a:lvl1pPr>
            <a:lvl2pPr>
              <a:buClr>
                <a:srgbClr val="054FA9"/>
              </a:buClr>
              <a:defRPr>
                <a:latin typeface="宋体" pitchFamily="2" charset="-122"/>
                <a:ea typeface="宋体" pitchFamily="2" charset="-122"/>
              </a:defRPr>
            </a:lvl2pPr>
            <a:lvl3pPr>
              <a:buClr>
                <a:srgbClr val="054FA9"/>
              </a:buClr>
              <a:defRPr>
                <a:latin typeface="楷体" pitchFamily="49" charset="-122"/>
                <a:ea typeface="楷体" pitchFamily="49" charset="-122"/>
              </a:defRPr>
            </a:lvl3pPr>
            <a:lvl4pPr>
              <a:buClr>
                <a:srgbClr val="054FA9"/>
              </a:buClr>
              <a:defRPr>
                <a:latin typeface="宋体" pitchFamily="2" charset="-122"/>
                <a:ea typeface="宋体" pitchFamily="2" charset="-122"/>
              </a:defRPr>
            </a:lvl4pPr>
            <a:lvl5pPr>
              <a:buClr>
                <a:srgbClr val="054FA9"/>
              </a:buCl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auto">
          <a:xfrm>
            <a:off x="0" y="0"/>
            <a:ext cx="9144000" cy="908050"/>
          </a:xfrm>
          <a:prstGeom prst="rect">
            <a:avLst/>
          </a:prstGeom>
          <a:gradFill rotWithShape="1">
            <a:gsLst>
              <a:gs pos="0">
                <a:srgbClr val="B7D9FF"/>
              </a:gs>
              <a:gs pos="35001">
                <a:srgbClr val="CBE3FF"/>
              </a:gs>
              <a:gs pos="100000">
                <a:srgbClr val="E8F3FF"/>
              </a:gs>
            </a:gsLst>
            <a:lin ang="5400000" scaled="1"/>
          </a:gradFill>
          <a:ln w="9525">
            <a:noFill/>
            <a:miter lim="800000"/>
            <a:headEnd/>
            <a:tailEnd/>
          </a:ln>
          <a:effectLst>
            <a:outerShdw dist="20000" dir="5400000" algn="ctr" rotWithShape="0">
              <a:srgbClr val="000000">
                <a:alpha val="32999"/>
              </a:srgbClr>
            </a:outerShdw>
          </a:effectLst>
        </p:spPr>
        <p:txBody>
          <a:bodyPr anchor="ctr"/>
          <a:lstStyle/>
          <a:p>
            <a:pPr algn="ctr"/>
            <a:endParaRPr lang="zh-CN" altLang="en-US">
              <a:solidFill>
                <a:srgbClr val="000000"/>
              </a:solidFill>
            </a:endParaRPr>
          </a:p>
        </p:txBody>
      </p:sp>
      <p:sp>
        <p:nvSpPr>
          <p:cNvPr id="1027" name="Rectangle 3"/>
          <p:cNvSpPr>
            <a:spLocks noGrp="1" noChangeArrowheads="1"/>
          </p:cNvSpPr>
          <p:nvPr>
            <p:ph type="title"/>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dirty="0" smtClean="0"/>
              <a:t>标题文本样式：微软雅黑</a:t>
            </a:r>
            <a:r>
              <a:rPr lang="zh-CN" altLang="zh-CN" dirty="0" smtClean="0"/>
              <a:t>/26</a:t>
            </a:r>
            <a:r>
              <a:rPr lang="zh-CN" dirty="0" smtClean="0"/>
              <a:t>号  </a:t>
            </a:r>
            <a:r>
              <a:rPr lang="zh-CN" altLang="zh-CN" dirty="0" smtClean="0"/>
              <a:t>Arial/26pt</a:t>
            </a:r>
          </a:p>
        </p:txBody>
      </p:sp>
      <p:sp>
        <p:nvSpPr>
          <p:cNvPr id="1028" name="Rectangle 4"/>
          <p:cNvSpPr>
            <a:spLocks noGrp="1" noChangeArrowheads="1"/>
          </p:cNvSpPr>
          <p:nvPr>
            <p:ph type="body" idx="1"/>
          </p:nvPr>
        </p:nvSpPr>
        <p:spPr bwMode="auto">
          <a:xfrm>
            <a:off x="468313" y="1142984"/>
            <a:ext cx="8207375" cy="494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dirty="0" smtClean="0"/>
              <a:t>第一级内容文本样式：微软雅黑</a:t>
            </a:r>
            <a:r>
              <a:rPr lang="zh-CN" altLang="zh-CN" dirty="0" smtClean="0"/>
              <a:t>/20</a:t>
            </a:r>
            <a:r>
              <a:rPr lang="zh-CN" dirty="0" smtClean="0"/>
              <a:t>号  </a:t>
            </a:r>
            <a:r>
              <a:rPr lang="zh-CN" altLang="zh-CN" dirty="0" smtClean="0"/>
              <a:t>Arial/20pt</a:t>
            </a:r>
          </a:p>
          <a:p>
            <a:pPr lvl="1"/>
            <a:r>
              <a:rPr lang="en-US" altLang="zh-CN" dirty="0" smtClean="0"/>
              <a:t> </a:t>
            </a:r>
            <a:r>
              <a:rPr lang="zh-CN" dirty="0" smtClean="0"/>
              <a:t>第二级内容文本样式：微软雅黑</a:t>
            </a:r>
            <a:r>
              <a:rPr lang="zh-CN" altLang="zh-CN" dirty="0" smtClean="0"/>
              <a:t>/18</a:t>
            </a:r>
            <a:r>
              <a:rPr lang="zh-CN" dirty="0" smtClean="0"/>
              <a:t>号  </a:t>
            </a:r>
            <a:r>
              <a:rPr lang="zh-CN" altLang="zh-CN" dirty="0" smtClean="0"/>
              <a:t>Arial/18pt</a:t>
            </a:r>
          </a:p>
          <a:p>
            <a:pPr lvl="2"/>
            <a:r>
              <a:rPr lang="en-US" altLang="zh-CN" dirty="0" smtClean="0"/>
              <a:t> </a:t>
            </a:r>
            <a:r>
              <a:rPr lang="zh-CN" dirty="0" smtClean="0"/>
              <a:t>第三级内容文本样式：微软雅黑</a:t>
            </a:r>
            <a:r>
              <a:rPr lang="zh-CN" altLang="zh-CN" dirty="0" smtClean="0"/>
              <a:t>/16</a:t>
            </a:r>
            <a:r>
              <a:rPr lang="zh-CN" dirty="0" smtClean="0"/>
              <a:t>号  </a:t>
            </a:r>
            <a:r>
              <a:rPr lang="zh-CN" altLang="zh-CN" dirty="0" smtClean="0"/>
              <a:t>Arial/16pt</a:t>
            </a:r>
          </a:p>
          <a:p>
            <a:pPr lvl="3"/>
            <a:r>
              <a:rPr lang="en-US" altLang="zh-CN" dirty="0" smtClean="0"/>
              <a:t> </a:t>
            </a:r>
            <a:r>
              <a:rPr lang="zh-CN" dirty="0" smtClean="0"/>
              <a:t>第四级内容文本样式：微软雅黑</a:t>
            </a:r>
            <a:r>
              <a:rPr lang="zh-CN" altLang="zh-CN" dirty="0" smtClean="0"/>
              <a:t>/14</a:t>
            </a:r>
            <a:r>
              <a:rPr lang="zh-CN" dirty="0" smtClean="0"/>
              <a:t>号  </a:t>
            </a:r>
            <a:r>
              <a:rPr lang="zh-CN" altLang="zh-CN" dirty="0" smtClean="0"/>
              <a:t>Arial/14pt</a:t>
            </a:r>
          </a:p>
          <a:p>
            <a:pPr lvl="4"/>
            <a:r>
              <a:rPr lang="en-US" altLang="zh-CN" dirty="0" smtClean="0"/>
              <a:t> </a:t>
            </a:r>
            <a:r>
              <a:rPr lang="zh-CN" dirty="0" smtClean="0"/>
              <a:t>第五级内容文本样式：微软雅黑</a:t>
            </a:r>
            <a:r>
              <a:rPr lang="zh-CN" altLang="zh-CN" dirty="0" smtClean="0"/>
              <a:t>/12</a:t>
            </a:r>
            <a:r>
              <a:rPr lang="zh-CN" dirty="0" smtClean="0"/>
              <a:t>号  </a:t>
            </a:r>
            <a:r>
              <a:rPr lang="zh-CN" altLang="zh-CN" dirty="0" smtClean="0"/>
              <a:t>Arial/12pt</a:t>
            </a:r>
          </a:p>
        </p:txBody>
      </p:sp>
      <p:sp>
        <p:nvSpPr>
          <p:cNvPr id="5" name="日期占位符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C327E-CA2E-4E06-96A7-CFDFB05F769B}" type="datetimeFigureOut">
              <a:rPr lang="zh-CN" altLang="en-US" smtClean="0"/>
              <a:pPr/>
              <a:t>2017/11/16</a:t>
            </a:fld>
            <a:endParaRPr lang="zh-CN" altLang="en-US" dirty="0"/>
          </a:p>
        </p:txBody>
      </p:sp>
      <p:sp>
        <p:nvSpPr>
          <p:cNvPr id="6"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081DC-2858-4AF5-BD8F-37C8B76679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60" r:id="rId4"/>
  </p:sldLayoutIdLst>
  <p:transition>
    <p:fade/>
  </p:transition>
  <p:txStyles>
    <p:titleStyle>
      <a:lvl1pPr algn="l" rtl="0" eaLnBrk="0" fontAlgn="base" hangingPunct="0">
        <a:spcBef>
          <a:spcPct val="0"/>
        </a:spcBef>
        <a:spcAft>
          <a:spcPct val="0"/>
        </a:spcAft>
        <a:defRPr sz="2800" b="1">
          <a:solidFill>
            <a:srgbClr val="054FA9"/>
          </a:solidFill>
          <a:latin typeface="+mj-lt"/>
          <a:ea typeface="+mj-ea"/>
          <a:cs typeface="+mj-cs"/>
        </a:defRPr>
      </a:lvl1pPr>
      <a:lvl2pPr algn="l" rtl="0" eaLnBrk="0" fontAlgn="base" hangingPunct="0">
        <a:spcBef>
          <a:spcPct val="0"/>
        </a:spcBef>
        <a:spcAft>
          <a:spcPct val="0"/>
        </a:spcAft>
        <a:defRPr sz="2800" b="1">
          <a:solidFill>
            <a:srgbClr val="054FA9"/>
          </a:solidFill>
          <a:latin typeface="Arial" pitchFamily="34" charset="0"/>
          <a:ea typeface="微软雅黑" pitchFamily="34" charset="-122"/>
        </a:defRPr>
      </a:lvl2pPr>
      <a:lvl3pPr algn="l" rtl="0" eaLnBrk="0" fontAlgn="base" hangingPunct="0">
        <a:spcBef>
          <a:spcPct val="0"/>
        </a:spcBef>
        <a:spcAft>
          <a:spcPct val="0"/>
        </a:spcAft>
        <a:defRPr sz="2800" b="1">
          <a:solidFill>
            <a:srgbClr val="054FA9"/>
          </a:solidFill>
          <a:latin typeface="Arial" pitchFamily="34" charset="0"/>
          <a:ea typeface="微软雅黑" pitchFamily="34" charset="-122"/>
        </a:defRPr>
      </a:lvl3pPr>
      <a:lvl4pPr algn="l" rtl="0" eaLnBrk="0" fontAlgn="base" hangingPunct="0">
        <a:spcBef>
          <a:spcPct val="0"/>
        </a:spcBef>
        <a:spcAft>
          <a:spcPct val="0"/>
        </a:spcAft>
        <a:defRPr sz="2800" b="1">
          <a:solidFill>
            <a:srgbClr val="054FA9"/>
          </a:solidFill>
          <a:latin typeface="Arial" pitchFamily="34" charset="0"/>
          <a:ea typeface="微软雅黑" pitchFamily="34" charset="-122"/>
        </a:defRPr>
      </a:lvl4pPr>
      <a:lvl5pPr algn="l" rtl="0" eaLnBrk="0" fontAlgn="base" hangingPunct="0">
        <a:spcBef>
          <a:spcPct val="0"/>
        </a:spcBef>
        <a:spcAft>
          <a:spcPct val="0"/>
        </a:spcAft>
        <a:defRPr sz="2800" b="1">
          <a:solidFill>
            <a:srgbClr val="054FA9"/>
          </a:solidFill>
          <a:latin typeface="Arial" pitchFamily="34" charset="0"/>
          <a:ea typeface="微软雅黑" pitchFamily="34" charset="-122"/>
        </a:defRPr>
      </a:lvl5pPr>
      <a:lvl6pPr marL="457200" algn="l" rtl="0" eaLnBrk="0" fontAlgn="base" hangingPunct="0">
        <a:spcBef>
          <a:spcPct val="0"/>
        </a:spcBef>
        <a:spcAft>
          <a:spcPct val="0"/>
        </a:spcAft>
        <a:defRPr sz="2800" b="1">
          <a:solidFill>
            <a:srgbClr val="054FA9"/>
          </a:solidFill>
          <a:latin typeface="Arial" pitchFamily="34" charset="0"/>
          <a:ea typeface="微软雅黑" pitchFamily="34" charset="-122"/>
        </a:defRPr>
      </a:lvl6pPr>
      <a:lvl7pPr marL="914400" algn="l" rtl="0" eaLnBrk="0" fontAlgn="base" hangingPunct="0">
        <a:spcBef>
          <a:spcPct val="0"/>
        </a:spcBef>
        <a:spcAft>
          <a:spcPct val="0"/>
        </a:spcAft>
        <a:defRPr sz="2800" b="1">
          <a:solidFill>
            <a:srgbClr val="054FA9"/>
          </a:solidFill>
          <a:latin typeface="Arial" pitchFamily="34" charset="0"/>
          <a:ea typeface="微软雅黑" pitchFamily="34" charset="-122"/>
        </a:defRPr>
      </a:lvl7pPr>
      <a:lvl8pPr marL="1371600" algn="l" rtl="0" eaLnBrk="0" fontAlgn="base" hangingPunct="0">
        <a:spcBef>
          <a:spcPct val="0"/>
        </a:spcBef>
        <a:spcAft>
          <a:spcPct val="0"/>
        </a:spcAft>
        <a:defRPr sz="2800" b="1">
          <a:solidFill>
            <a:srgbClr val="054FA9"/>
          </a:solidFill>
          <a:latin typeface="Arial" pitchFamily="34" charset="0"/>
          <a:ea typeface="微软雅黑" pitchFamily="34" charset="-122"/>
        </a:defRPr>
      </a:lvl8pPr>
      <a:lvl9pPr marL="1828800" algn="l" rtl="0" eaLnBrk="0" fontAlgn="base" hangingPunct="0">
        <a:spcBef>
          <a:spcPct val="0"/>
        </a:spcBef>
        <a:spcAft>
          <a:spcPct val="0"/>
        </a:spcAft>
        <a:defRPr sz="2800" b="1">
          <a:solidFill>
            <a:srgbClr val="054FA9"/>
          </a:solidFill>
          <a:latin typeface="Arial" pitchFamily="34" charset="0"/>
          <a:ea typeface="微软雅黑" pitchFamily="34" charset="-122"/>
        </a:defRPr>
      </a:lvl9pPr>
    </p:titleStyle>
    <p:bodyStyle>
      <a:lvl1pPr marL="180975" indent="-180975" algn="l" rtl="0" eaLnBrk="0" fontAlgn="ctr" hangingPunct="0">
        <a:lnSpc>
          <a:spcPct val="120000"/>
        </a:lnSpc>
        <a:spcBef>
          <a:spcPct val="20000"/>
        </a:spcBef>
        <a:spcAft>
          <a:spcPct val="0"/>
        </a:spcAft>
        <a:buClr>
          <a:srgbClr val="0875F8"/>
        </a:buClr>
        <a:buSzPct val="80000"/>
        <a:buFont typeface="Wingdings" pitchFamily="2" charset="2"/>
        <a:buChar char="l"/>
        <a:defRPr sz="2000" b="1">
          <a:solidFill>
            <a:schemeClr val="tx1"/>
          </a:solidFill>
          <a:latin typeface="黑体" pitchFamily="49" charset="-122"/>
          <a:ea typeface="黑体" pitchFamily="49" charset="-122"/>
          <a:cs typeface="+mn-cs"/>
        </a:defRPr>
      </a:lvl1pPr>
      <a:lvl2pPr marL="541338" indent="-180975" algn="l" rtl="0" eaLnBrk="0" fontAlgn="ctr" hangingPunct="0">
        <a:lnSpc>
          <a:spcPct val="120000"/>
        </a:lnSpc>
        <a:spcBef>
          <a:spcPct val="20000"/>
        </a:spcBef>
        <a:spcAft>
          <a:spcPct val="0"/>
        </a:spcAft>
        <a:buClr>
          <a:srgbClr val="0875F8"/>
        </a:buClr>
        <a:buSzPct val="80000"/>
        <a:buFont typeface="Wingdings" pitchFamily="2" charset="2"/>
        <a:buChar char="l"/>
        <a:defRPr>
          <a:solidFill>
            <a:schemeClr val="tx1"/>
          </a:solidFill>
          <a:latin typeface="宋体" pitchFamily="2" charset="-122"/>
          <a:ea typeface="宋体" pitchFamily="2" charset="-122"/>
        </a:defRPr>
      </a:lvl2pPr>
      <a:lvl3pPr marL="895350" indent="-174625" algn="l" rtl="0" eaLnBrk="0" fontAlgn="ctr" hangingPunct="0">
        <a:lnSpc>
          <a:spcPct val="120000"/>
        </a:lnSpc>
        <a:spcBef>
          <a:spcPct val="20000"/>
        </a:spcBef>
        <a:spcAft>
          <a:spcPct val="0"/>
        </a:spcAft>
        <a:buClr>
          <a:srgbClr val="0875F8"/>
        </a:buClr>
        <a:buSzPct val="80000"/>
        <a:buFont typeface="Wingdings" pitchFamily="2" charset="2"/>
        <a:buChar char="l"/>
        <a:defRPr sz="1600">
          <a:solidFill>
            <a:schemeClr val="tx1"/>
          </a:solidFill>
          <a:latin typeface="楷体" pitchFamily="49" charset="-122"/>
          <a:ea typeface="楷体" pitchFamily="49" charset="-122"/>
        </a:defRPr>
      </a:lvl3pPr>
      <a:lvl4pPr marL="1255713" indent="-180975" algn="l" rtl="0" eaLnBrk="0" fontAlgn="ctr" hangingPunct="0">
        <a:lnSpc>
          <a:spcPct val="120000"/>
        </a:lnSpc>
        <a:spcBef>
          <a:spcPct val="20000"/>
        </a:spcBef>
        <a:spcAft>
          <a:spcPct val="0"/>
        </a:spcAft>
        <a:buClr>
          <a:srgbClr val="0875F8"/>
        </a:buClr>
        <a:buSzPct val="80000"/>
        <a:buFont typeface="Wingdings" pitchFamily="2" charset="2"/>
        <a:buChar char="l"/>
        <a:defRPr sz="1400">
          <a:solidFill>
            <a:schemeClr val="tx1"/>
          </a:solidFill>
          <a:latin typeface="宋体" pitchFamily="2" charset="-122"/>
          <a:ea typeface="宋体" pitchFamily="2" charset="-122"/>
        </a:defRPr>
      </a:lvl4pPr>
      <a:lvl5pPr marL="1619250" indent="-184150" algn="l" rtl="0" eaLnBrk="0" fontAlgn="ctr" hangingPunct="0">
        <a:lnSpc>
          <a:spcPct val="120000"/>
        </a:lnSpc>
        <a:spcBef>
          <a:spcPct val="20000"/>
        </a:spcBef>
        <a:spcAft>
          <a:spcPct val="0"/>
        </a:spcAft>
        <a:buClr>
          <a:srgbClr val="0875F8"/>
        </a:buClr>
        <a:buSzPct val="80000"/>
        <a:buFont typeface="Wingdings" pitchFamily="2" charset="2"/>
        <a:buChar char="l"/>
        <a:defRPr sz="1200">
          <a:solidFill>
            <a:schemeClr val="tx1"/>
          </a:solidFill>
          <a:latin typeface="宋体" pitchFamily="2" charset="-122"/>
          <a:ea typeface="宋体" pitchFamily="2" charset="-122"/>
        </a:defRPr>
      </a:lvl5pPr>
      <a:lvl6pPr marL="20764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6pPr>
      <a:lvl7pPr marL="25336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7pPr>
      <a:lvl8pPr marL="29908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8pPr>
      <a:lvl9pPr marL="34480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17.xml"/><Relationship Id="rId7" Type="http://schemas.openxmlformats.org/officeDocument/2006/relationships/slide" Target="slide29.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15.xml"/><Relationship Id="rId5" Type="http://schemas.openxmlformats.org/officeDocument/2006/relationships/slide" Target="slide25.xml"/><Relationship Id="rId4" Type="http://schemas.openxmlformats.org/officeDocument/2006/relationships/slide" Target="slide19.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B7D9FF"/>
            </a:gs>
            <a:gs pos="35001">
              <a:srgbClr val="CBE3FF"/>
            </a:gs>
            <a:gs pos="100000">
              <a:srgbClr val="E8F3FF"/>
            </a:gs>
          </a:gsLst>
          <a:lin ang="5400000" scaled="1"/>
        </a:gradFill>
        <a:effectLst/>
      </p:bgPr>
    </p:bg>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357158" y="1362075"/>
            <a:ext cx="8358246" cy="2714625"/>
          </a:xfrm>
        </p:spPr>
        <p:txBody>
          <a:bodyPr/>
          <a:lstStyle/>
          <a:p>
            <a:pPr algn="ctr">
              <a:lnSpc>
                <a:spcPct val="150000"/>
              </a:lnSpc>
            </a:pPr>
            <a:r>
              <a:rPr lang="zh-CN" altLang="en-US" sz="5400" dirty="0" smtClean="0">
                <a:effectLst>
                  <a:outerShdw blurRad="38100" dist="38100" dir="2700000" algn="tl">
                    <a:srgbClr val="000000"/>
                  </a:outerShdw>
                </a:effectLst>
              </a:rPr>
              <a:t>第八章</a:t>
            </a:r>
            <a:r>
              <a:rPr lang="zh-CN" altLang="en-US" sz="6000" dirty="0">
                <a:effectLst>
                  <a:outerShdw blurRad="38100" dist="38100" dir="2700000" algn="tl">
                    <a:srgbClr val="000000"/>
                  </a:outerShdw>
                </a:effectLst>
              </a:rPr>
              <a:t/>
            </a:r>
            <a:br>
              <a:rPr lang="zh-CN" altLang="en-US" sz="6000" dirty="0">
                <a:effectLst>
                  <a:outerShdw blurRad="38100" dist="38100" dir="2700000" algn="tl">
                    <a:srgbClr val="000000"/>
                  </a:outerShdw>
                </a:effectLst>
              </a:rPr>
            </a:br>
            <a:r>
              <a:rPr lang="zh-CN" altLang="en-US" sz="4400" dirty="0" smtClean="0">
                <a:effectLst>
                  <a:outerShdw blurRad="38100" dist="38100" dir="2700000" algn="tl">
                    <a:srgbClr val="000000"/>
                  </a:outerShdw>
                </a:effectLst>
              </a:rPr>
              <a:t>数据库恢复技术</a:t>
            </a:r>
            <a:endParaRPr lang="zh-CN" altLang="en-US" sz="4400"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800" dirty="0"/>
              <a:t> </a:t>
            </a:r>
            <a:r>
              <a:rPr lang="en-US" altLang="zh-CN" sz="2800" dirty="0" err="1"/>
              <a:t>SqlParameter</a:t>
            </a:r>
            <a:r>
              <a:rPr lang="en-US" altLang="zh-CN" sz="2800" dirty="0"/>
              <a:t> para;</a:t>
            </a:r>
          </a:p>
          <a:p>
            <a:r>
              <a:rPr lang="en-US" altLang="zh-CN" sz="2800" dirty="0"/>
              <a:t>                para = new </a:t>
            </a:r>
            <a:r>
              <a:rPr lang="en-US" altLang="zh-CN" sz="2800" dirty="0" err="1"/>
              <a:t>SqlParameter</a:t>
            </a:r>
            <a:r>
              <a:rPr lang="en-US" altLang="zh-CN" sz="2800" dirty="0"/>
              <a:t>("@</a:t>
            </a:r>
            <a:r>
              <a:rPr lang="en-US" altLang="zh-CN" sz="2800" dirty="0" err="1"/>
              <a:t>PostStr</a:t>
            </a:r>
            <a:r>
              <a:rPr lang="en-US" altLang="zh-CN" sz="2800" dirty="0"/>
              <a:t>", </a:t>
            </a:r>
            <a:r>
              <a:rPr lang="en-US" altLang="zh-CN" sz="2800" dirty="0" err="1"/>
              <a:t>SqlDbType.NVarChar</a:t>
            </a:r>
            <a:r>
              <a:rPr lang="en-US" altLang="zh-CN" sz="2800" dirty="0"/>
              <a:t>, 2000);</a:t>
            </a:r>
          </a:p>
          <a:p>
            <a:r>
              <a:rPr lang="en-US" altLang="zh-CN" sz="2800" dirty="0"/>
              <a:t>                </a:t>
            </a:r>
            <a:r>
              <a:rPr lang="en-US" altLang="zh-CN" sz="2800" dirty="0" err="1"/>
              <a:t>para.Value</a:t>
            </a:r>
            <a:r>
              <a:rPr lang="en-US" altLang="zh-CN" sz="2800" dirty="0"/>
              <a:t> = </a:t>
            </a:r>
            <a:r>
              <a:rPr lang="en-US" altLang="zh-CN" sz="2800" dirty="0" err="1"/>
              <a:t>spName</a:t>
            </a:r>
            <a:r>
              <a:rPr lang="en-US" altLang="zh-CN" sz="2800" dirty="0"/>
              <a:t>;</a:t>
            </a:r>
          </a:p>
          <a:p>
            <a:r>
              <a:rPr lang="en-US" altLang="zh-CN" sz="2800" dirty="0"/>
              <a:t>                </a:t>
            </a:r>
            <a:r>
              <a:rPr lang="en-US" altLang="zh-CN" sz="2800" dirty="0" err="1"/>
              <a:t>command.Parameters.Add</a:t>
            </a:r>
            <a:r>
              <a:rPr lang="en-US" altLang="zh-CN" sz="2800" dirty="0"/>
              <a:t>(para);</a:t>
            </a:r>
          </a:p>
          <a:p>
            <a:r>
              <a:rPr lang="en-US" altLang="zh-CN" sz="2800" dirty="0"/>
              <a:t>                </a:t>
            </a:r>
            <a:r>
              <a:rPr lang="en-US" altLang="zh-CN" sz="2800" dirty="0" err="1"/>
              <a:t>command.ExecuteNonQuery</a:t>
            </a:r>
            <a:r>
              <a:rPr lang="en-US" altLang="zh-CN" sz="2800" dirty="0"/>
              <a:t>();</a:t>
            </a:r>
          </a:p>
          <a:p>
            <a:r>
              <a:rPr lang="zh-CN" altLang="en-US" sz="2800" dirty="0"/>
              <a:t>        </a:t>
            </a:r>
            <a:r>
              <a:rPr lang="en-US" altLang="zh-CN" sz="2800" dirty="0"/>
              <a:t>}</a:t>
            </a:r>
            <a:endParaRPr lang="zh-CN" altLang="en-US" sz="2800" dirty="0"/>
          </a:p>
        </p:txBody>
      </p:sp>
    </p:spTree>
    <p:extLst>
      <p:ext uri="{BB962C8B-B14F-4D97-AF65-F5344CB8AC3E}">
        <p14:creationId xmlns:p14="http://schemas.microsoft.com/office/powerpoint/2010/main" val="397596795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using (</a:t>
            </a:r>
            <a:r>
              <a:rPr lang="en-US" altLang="zh-CN" dirty="0" err="1"/>
              <a:t>TransactionScope</a:t>
            </a:r>
            <a:r>
              <a:rPr lang="en-US" altLang="zh-CN" dirty="0"/>
              <a:t> </a:t>
            </a:r>
            <a:r>
              <a:rPr lang="en-US" altLang="zh-CN" dirty="0" err="1"/>
              <a:t>tran</a:t>
            </a:r>
            <a:r>
              <a:rPr lang="en-US" altLang="zh-CN" dirty="0"/>
              <a:t> = new </a:t>
            </a:r>
            <a:r>
              <a:rPr lang="en-US" altLang="zh-CN" dirty="0" err="1"/>
              <a:t>TransactionScope</a:t>
            </a:r>
            <a:r>
              <a:rPr lang="en-US" altLang="zh-CN" dirty="0"/>
              <a:t>())</a:t>
            </a:r>
          </a:p>
          <a:p>
            <a:r>
              <a:rPr lang="zh-CN" altLang="en-US" dirty="0"/>
              <a:t>            </a:t>
            </a:r>
            <a:r>
              <a:rPr lang="en-US" altLang="zh-CN" dirty="0" smtClean="0"/>
              <a:t>{//</a:t>
            </a:r>
            <a:r>
              <a:rPr lang="zh-CN" altLang="en-US" dirty="0"/>
              <a:t>开始业务处理</a:t>
            </a:r>
          </a:p>
          <a:p>
            <a:r>
              <a:rPr lang="en-US" altLang="zh-CN" dirty="0"/>
              <a:t>                try</a:t>
            </a:r>
          </a:p>
          <a:p>
            <a:r>
              <a:rPr lang="zh-CN" altLang="en-US" dirty="0"/>
              <a:t>                </a:t>
            </a:r>
            <a:r>
              <a:rPr lang="en-US" altLang="zh-CN" dirty="0"/>
              <a:t>{</a:t>
            </a:r>
          </a:p>
          <a:p>
            <a:r>
              <a:rPr lang="en-US" altLang="zh-CN" dirty="0"/>
              <a:t>                    </a:t>
            </a:r>
            <a:r>
              <a:rPr lang="en-US" altLang="zh-CN" dirty="0" err="1"/>
              <a:t>CallBeginPostDeal</a:t>
            </a:r>
            <a:r>
              <a:rPr lang="en-US" altLang="zh-CN" dirty="0"/>
              <a:t>(</a:t>
            </a:r>
            <a:r>
              <a:rPr lang="en-US" altLang="zh-CN" dirty="0" err="1"/>
              <a:t>verNo</a:t>
            </a:r>
            <a:r>
              <a:rPr lang="en-US" altLang="zh-CN" dirty="0"/>
              <a:t>, </a:t>
            </a:r>
            <a:r>
              <a:rPr lang="en-US" altLang="zh-CN" dirty="0" err="1"/>
              <a:t>docCode</a:t>
            </a:r>
            <a:r>
              <a:rPr lang="en-US" altLang="zh-CN" dirty="0"/>
              <a:t>);</a:t>
            </a:r>
          </a:p>
          <a:p>
            <a:r>
              <a:rPr lang="zh-CN" altLang="en-US" dirty="0"/>
              <a:t>                </a:t>
            </a:r>
            <a:r>
              <a:rPr lang="en-US" altLang="zh-CN" dirty="0"/>
              <a:t>}</a:t>
            </a:r>
          </a:p>
          <a:p>
            <a:r>
              <a:rPr lang="en-US" altLang="zh-CN" dirty="0"/>
              <a:t>                catch</a:t>
            </a:r>
          </a:p>
          <a:p>
            <a:r>
              <a:rPr lang="zh-CN" altLang="en-US" dirty="0"/>
              <a:t>                </a:t>
            </a:r>
            <a:r>
              <a:rPr lang="en-US" altLang="zh-CN" dirty="0"/>
              <a:t>{</a:t>
            </a:r>
          </a:p>
          <a:p>
            <a:r>
              <a:rPr lang="en-US" altLang="zh-CN" dirty="0"/>
              <a:t>                    return -1;</a:t>
            </a:r>
          </a:p>
          <a:p>
            <a:r>
              <a:rPr lang="zh-CN" altLang="en-US" dirty="0"/>
              <a:t>                </a:t>
            </a:r>
            <a:r>
              <a:rPr lang="en-US" altLang="zh-CN" dirty="0"/>
              <a:t>}</a:t>
            </a:r>
          </a:p>
          <a:p>
            <a:r>
              <a:rPr lang="en-US" altLang="zh-CN" dirty="0" smtClean="0"/>
              <a:t>          </a:t>
            </a:r>
            <a:r>
              <a:rPr lang="en-US" altLang="zh-CN" dirty="0" err="1" smtClean="0"/>
              <a:t>tran.Complete</a:t>
            </a:r>
            <a:r>
              <a:rPr lang="en-US" altLang="zh-CN" dirty="0"/>
              <a:t>();</a:t>
            </a:r>
          </a:p>
          <a:p>
            <a:r>
              <a:rPr lang="zh-CN" altLang="en-US" dirty="0"/>
              <a:t>            </a:t>
            </a:r>
            <a:r>
              <a:rPr lang="en-US" altLang="zh-CN" dirty="0"/>
              <a:t>}</a:t>
            </a:r>
            <a:endParaRPr lang="zh-CN" altLang="en-US" dirty="0"/>
          </a:p>
        </p:txBody>
      </p:sp>
    </p:spTree>
    <p:extLst>
      <p:ext uri="{BB962C8B-B14F-4D97-AF65-F5344CB8AC3E}">
        <p14:creationId xmlns:p14="http://schemas.microsoft.com/office/powerpoint/2010/main" val="9177628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60980" y="1500175"/>
            <a:ext cx="2011350" cy="2006614"/>
            <a:chOff x="0" y="0"/>
            <a:chExt cx="1406" cy="1402"/>
          </a:xfrm>
        </p:grpSpPr>
        <p:sp>
          <p:nvSpPr>
            <p:cNvPr id="19459" name="Oval 3"/>
            <p:cNvSpPr>
              <a:spLocks noChangeArrowheads="1"/>
            </p:cNvSpPr>
            <p:nvPr/>
          </p:nvSpPr>
          <p:spPr bwMode="auto">
            <a:xfrm>
              <a:off x="0" y="0"/>
              <a:ext cx="1406" cy="1402"/>
            </a:xfrm>
            <a:prstGeom prst="ellipse">
              <a:avLst/>
            </a:prstGeom>
            <a:gradFill rotWithShape="1">
              <a:gsLst>
                <a:gs pos="0">
                  <a:schemeClr val="accent1"/>
                </a:gs>
                <a:gs pos="100000">
                  <a:schemeClr val="hlink"/>
                </a:gs>
              </a:gsLst>
              <a:lin ang="5400000" scaled="1"/>
            </a:gradFill>
            <a:ln w="9525">
              <a:noFill/>
              <a:round/>
              <a:headEnd/>
              <a:tailEnd/>
            </a:ln>
          </p:spPr>
          <p:txBody>
            <a:bodyPr wrap="none" anchor="ctr"/>
            <a:lstStyle/>
            <a:p>
              <a:endParaRPr lang="zh-CN" altLang="en-US" b="0">
                <a:latin typeface="微软雅黑" pitchFamily="34" charset="-122"/>
              </a:endParaRPr>
            </a:p>
          </p:txBody>
        </p:sp>
        <p:sp>
          <p:nvSpPr>
            <p:cNvPr id="19460" name="Oval 4"/>
            <p:cNvSpPr>
              <a:spLocks noChangeArrowheads="1"/>
            </p:cNvSpPr>
            <p:nvPr/>
          </p:nvSpPr>
          <p:spPr bwMode="auto">
            <a:xfrm>
              <a:off x="278" y="176"/>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sp>
        <p:nvSpPr>
          <p:cNvPr id="19461" name="Oval 5"/>
          <p:cNvSpPr>
            <a:spLocks noChangeArrowheads="1"/>
          </p:cNvSpPr>
          <p:nvPr/>
        </p:nvSpPr>
        <p:spPr bwMode="auto">
          <a:xfrm>
            <a:off x="3513167" y="5019675"/>
            <a:ext cx="4932363" cy="1624013"/>
          </a:xfrm>
          <a:prstGeom prst="ellipse">
            <a:avLst/>
          </a:prstGeom>
          <a:gradFill rotWithShape="1">
            <a:gsLst>
              <a:gs pos="0">
                <a:schemeClr val="tx1"/>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nvGrpSpPr>
          <p:cNvPr id="3" name="Group 6"/>
          <p:cNvGrpSpPr>
            <a:grpSpLocks/>
          </p:cNvGrpSpPr>
          <p:nvPr/>
        </p:nvGrpSpPr>
        <p:grpSpPr bwMode="auto">
          <a:xfrm>
            <a:off x="4429155" y="4076700"/>
            <a:ext cx="3116262" cy="3249613"/>
            <a:chOff x="0" y="0"/>
            <a:chExt cx="1089" cy="1136"/>
          </a:xfrm>
        </p:grpSpPr>
        <p:grpSp>
          <p:nvGrpSpPr>
            <p:cNvPr id="4" name="Group 7"/>
            <p:cNvGrpSpPr>
              <a:grpSpLocks/>
            </p:cNvGrpSpPr>
            <p:nvPr/>
          </p:nvGrpSpPr>
          <p:grpSpPr bwMode="auto">
            <a:xfrm flipV="1">
              <a:off x="0" y="456"/>
              <a:ext cx="1089" cy="680"/>
              <a:chOff x="0" y="0"/>
              <a:chExt cx="1089" cy="681"/>
            </a:xfrm>
          </p:grpSpPr>
          <p:sp>
            <p:nvSpPr>
              <p:cNvPr id="19464" name="Freeform 8"/>
              <p:cNvSpPr>
                <a:spLocks/>
              </p:cNvSpPr>
              <p:nvPr/>
            </p:nvSpPr>
            <p:spPr bwMode="auto">
              <a:xfrm>
                <a:off x="0" y="0"/>
                <a:ext cx="1089" cy="681"/>
              </a:xfrm>
              <a:custGeom>
                <a:avLst/>
                <a:gdLst>
                  <a:gd name="T0" fmla="*/ 0 w 1862"/>
                  <a:gd name="T1" fmla="*/ 0 h 1164"/>
                  <a:gd name="T2" fmla="*/ 1862 w 1862"/>
                  <a:gd name="T3" fmla="*/ 1164 h 1164"/>
                </a:gdLst>
                <a:ahLst/>
                <a:cxnLst>
                  <a:cxn ang="0">
                    <a:pos x="1862" y="930"/>
                  </a:cxn>
                  <a:cxn ang="0">
                    <a:pos x="1856" y="954"/>
                  </a:cxn>
                  <a:cxn ang="0">
                    <a:pos x="1842" y="978"/>
                  </a:cxn>
                  <a:cxn ang="0">
                    <a:pos x="1820" y="1000"/>
                  </a:cxn>
                  <a:cxn ang="0">
                    <a:pos x="1788" y="1020"/>
                  </a:cxn>
                  <a:cxn ang="0">
                    <a:pos x="1702" y="1060"/>
                  </a:cxn>
                  <a:cxn ang="0">
                    <a:pos x="1588" y="1094"/>
                  </a:cxn>
                  <a:cxn ang="0">
                    <a:pos x="1452" y="1124"/>
                  </a:cxn>
                  <a:cxn ang="0">
                    <a:pos x="1294" y="1144"/>
                  </a:cxn>
                  <a:cxn ang="0">
                    <a:pos x="1118" y="1158"/>
                  </a:cxn>
                  <a:cxn ang="0">
                    <a:pos x="930" y="1164"/>
                  </a:cxn>
                  <a:cxn ang="0">
                    <a:pos x="744" y="1158"/>
                  </a:cxn>
                  <a:cxn ang="0">
                    <a:pos x="568" y="1144"/>
                  </a:cxn>
                  <a:cxn ang="0">
                    <a:pos x="410" y="1124"/>
                  </a:cxn>
                  <a:cxn ang="0">
                    <a:pos x="272" y="1094"/>
                  </a:cxn>
                  <a:cxn ang="0">
                    <a:pos x="158" y="1060"/>
                  </a:cxn>
                  <a:cxn ang="0">
                    <a:pos x="74" y="1020"/>
                  </a:cxn>
                  <a:cxn ang="0">
                    <a:pos x="42" y="1000"/>
                  </a:cxn>
                  <a:cxn ang="0">
                    <a:pos x="18" y="978"/>
                  </a:cxn>
                  <a:cxn ang="0">
                    <a:pos x="4" y="954"/>
                  </a:cxn>
                  <a:cxn ang="0">
                    <a:pos x="0" y="930"/>
                  </a:cxn>
                  <a:cxn ang="0">
                    <a:pos x="4" y="836"/>
                  </a:cxn>
                  <a:cxn ang="0">
                    <a:pos x="18" y="742"/>
                  </a:cxn>
                  <a:cxn ang="0">
                    <a:pos x="42" y="654"/>
                  </a:cxn>
                  <a:cxn ang="0">
                    <a:pos x="74" y="568"/>
                  </a:cxn>
                  <a:cxn ang="0">
                    <a:pos x="112" y="486"/>
                  </a:cxn>
                  <a:cxn ang="0">
                    <a:pos x="158" y="410"/>
                  </a:cxn>
                  <a:cxn ang="0">
                    <a:pos x="212" y="338"/>
                  </a:cxn>
                  <a:cxn ang="0">
                    <a:pos x="272" y="272"/>
                  </a:cxn>
                  <a:cxn ang="0">
                    <a:pos x="338" y="212"/>
                  </a:cxn>
                  <a:cxn ang="0">
                    <a:pos x="410" y="158"/>
                  </a:cxn>
                  <a:cxn ang="0">
                    <a:pos x="488" y="112"/>
                  </a:cxn>
                  <a:cxn ang="0">
                    <a:pos x="568" y="72"/>
                  </a:cxn>
                  <a:cxn ang="0">
                    <a:pos x="654" y="42"/>
                  </a:cxn>
                  <a:cxn ang="0">
                    <a:pos x="744" y="18"/>
                  </a:cxn>
                  <a:cxn ang="0">
                    <a:pos x="836" y="4"/>
                  </a:cxn>
                  <a:cxn ang="0">
                    <a:pos x="930" y="0"/>
                  </a:cxn>
                  <a:cxn ang="0">
                    <a:pos x="1026" y="4"/>
                  </a:cxn>
                  <a:cxn ang="0">
                    <a:pos x="1118" y="18"/>
                  </a:cxn>
                  <a:cxn ang="0">
                    <a:pos x="1208" y="42"/>
                  </a:cxn>
                  <a:cxn ang="0">
                    <a:pos x="1294" y="72"/>
                  </a:cxn>
                  <a:cxn ang="0">
                    <a:pos x="1374" y="112"/>
                  </a:cxn>
                  <a:cxn ang="0">
                    <a:pos x="1452" y="158"/>
                  </a:cxn>
                  <a:cxn ang="0">
                    <a:pos x="1522" y="212"/>
                  </a:cxn>
                  <a:cxn ang="0">
                    <a:pos x="1588" y="272"/>
                  </a:cxn>
                  <a:cxn ang="0">
                    <a:pos x="1650" y="338"/>
                  </a:cxn>
                  <a:cxn ang="0">
                    <a:pos x="1702" y="410"/>
                  </a:cxn>
                  <a:cxn ang="0">
                    <a:pos x="1750" y="486"/>
                  </a:cxn>
                  <a:cxn ang="0">
                    <a:pos x="1788" y="568"/>
                  </a:cxn>
                  <a:cxn ang="0">
                    <a:pos x="1820" y="654"/>
                  </a:cxn>
                  <a:cxn ang="0">
                    <a:pos x="1842" y="742"/>
                  </a:cxn>
                  <a:cxn ang="0">
                    <a:pos x="1856" y="836"/>
                  </a:cxn>
                  <a:cxn ang="0">
                    <a:pos x="1862" y="930"/>
                  </a:cxn>
                </a:cxnLst>
                <a:rect l="T0" t="T1" r="T2" b="T3"/>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solidFill>
                <a:schemeClr val="bg2">
                  <a:alpha val="29999"/>
                </a:schemeClr>
              </a:solidFill>
              <a:ln w="9525">
                <a:noFill/>
                <a:round/>
                <a:headEnd/>
                <a:tailEnd/>
              </a:ln>
            </p:spPr>
            <p:txBody>
              <a:bodyPr rot="10800000" wrap="none" anchor="ctr"/>
              <a:lstStyle/>
              <a:p>
                <a:endParaRPr lang="zh-CN" altLang="en-US"/>
              </a:p>
            </p:txBody>
          </p:sp>
          <p:sp>
            <p:nvSpPr>
              <p:cNvPr id="19465" name="Oval 9"/>
              <p:cNvSpPr>
                <a:spLocks noChangeArrowheads="1"/>
              </p:cNvSpPr>
              <p:nvPr/>
            </p:nvSpPr>
            <p:spPr bwMode="auto">
              <a:xfrm>
                <a:off x="225" y="138"/>
                <a:ext cx="183" cy="182"/>
              </a:xfrm>
              <a:prstGeom prst="ellipse">
                <a:avLst/>
              </a:prstGeom>
              <a:gradFill rotWithShape="1">
                <a:gsLst>
                  <a:gs pos="0">
                    <a:schemeClr val="bg1">
                      <a:alpha val="29999"/>
                    </a:schemeClr>
                  </a:gs>
                  <a:gs pos="100000">
                    <a:srgbClr val="67ABF5">
                      <a:alpha val="0"/>
                    </a:srgbClr>
                  </a:gs>
                </a:gsLst>
                <a:path path="shape">
                  <a:fillToRect l="50000" t="50000" r="50000" b="50000"/>
                </a:path>
              </a:gradFill>
              <a:ln w="9525">
                <a:noFill/>
                <a:round/>
                <a:headEnd/>
                <a:tailEnd/>
              </a:ln>
            </p:spPr>
            <p:txBody>
              <a:bodyPr rot="10800000" wrap="none" anchor="ctr"/>
              <a:lstStyle/>
              <a:p>
                <a:endParaRPr lang="zh-CN" altLang="en-US" b="0">
                  <a:latin typeface="微软雅黑" pitchFamily="34" charset="-122"/>
                </a:endParaRPr>
              </a:p>
            </p:txBody>
          </p:sp>
        </p:grpSp>
        <p:grpSp>
          <p:nvGrpSpPr>
            <p:cNvPr id="5" name="Group 10"/>
            <p:cNvGrpSpPr>
              <a:grpSpLocks/>
            </p:cNvGrpSpPr>
            <p:nvPr/>
          </p:nvGrpSpPr>
          <p:grpSpPr bwMode="auto">
            <a:xfrm>
              <a:off x="0" y="0"/>
              <a:ext cx="1089" cy="681"/>
              <a:chOff x="0" y="0"/>
              <a:chExt cx="1089" cy="681"/>
            </a:xfrm>
          </p:grpSpPr>
          <p:sp>
            <p:nvSpPr>
              <p:cNvPr id="19467" name="Freeform 11"/>
              <p:cNvSpPr>
                <a:spLocks/>
              </p:cNvSpPr>
              <p:nvPr/>
            </p:nvSpPr>
            <p:spPr bwMode="auto">
              <a:xfrm>
                <a:off x="0" y="0"/>
                <a:ext cx="1089" cy="681"/>
              </a:xfrm>
              <a:custGeom>
                <a:avLst/>
                <a:gdLst>
                  <a:gd name="T0" fmla="*/ 0 w 1862"/>
                  <a:gd name="T1" fmla="*/ 0 h 1164"/>
                  <a:gd name="T2" fmla="*/ 1862 w 1862"/>
                  <a:gd name="T3" fmla="*/ 1164 h 1164"/>
                </a:gdLst>
                <a:ahLst/>
                <a:cxnLst>
                  <a:cxn ang="0">
                    <a:pos x="1862" y="930"/>
                  </a:cxn>
                  <a:cxn ang="0">
                    <a:pos x="1856" y="954"/>
                  </a:cxn>
                  <a:cxn ang="0">
                    <a:pos x="1842" y="978"/>
                  </a:cxn>
                  <a:cxn ang="0">
                    <a:pos x="1820" y="1000"/>
                  </a:cxn>
                  <a:cxn ang="0">
                    <a:pos x="1788" y="1020"/>
                  </a:cxn>
                  <a:cxn ang="0">
                    <a:pos x="1702" y="1060"/>
                  </a:cxn>
                  <a:cxn ang="0">
                    <a:pos x="1588" y="1094"/>
                  </a:cxn>
                  <a:cxn ang="0">
                    <a:pos x="1452" y="1124"/>
                  </a:cxn>
                  <a:cxn ang="0">
                    <a:pos x="1294" y="1144"/>
                  </a:cxn>
                  <a:cxn ang="0">
                    <a:pos x="1118" y="1158"/>
                  </a:cxn>
                  <a:cxn ang="0">
                    <a:pos x="930" y="1164"/>
                  </a:cxn>
                  <a:cxn ang="0">
                    <a:pos x="744" y="1158"/>
                  </a:cxn>
                  <a:cxn ang="0">
                    <a:pos x="568" y="1144"/>
                  </a:cxn>
                  <a:cxn ang="0">
                    <a:pos x="410" y="1124"/>
                  </a:cxn>
                  <a:cxn ang="0">
                    <a:pos x="272" y="1094"/>
                  </a:cxn>
                  <a:cxn ang="0">
                    <a:pos x="158" y="1060"/>
                  </a:cxn>
                  <a:cxn ang="0">
                    <a:pos x="74" y="1020"/>
                  </a:cxn>
                  <a:cxn ang="0">
                    <a:pos x="42" y="1000"/>
                  </a:cxn>
                  <a:cxn ang="0">
                    <a:pos x="18" y="978"/>
                  </a:cxn>
                  <a:cxn ang="0">
                    <a:pos x="4" y="954"/>
                  </a:cxn>
                  <a:cxn ang="0">
                    <a:pos x="0" y="930"/>
                  </a:cxn>
                  <a:cxn ang="0">
                    <a:pos x="4" y="836"/>
                  </a:cxn>
                  <a:cxn ang="0">
                    <a:pos x="18" y="742"/>
                  </a:cxn>
                  <a:cxn ang="0">
                    <a:pos x="42" y="654"/>
                  </a:cxn>
                  <a:cxn ang="0">
                    <a:pos x="74" y="568"/>
                  </a:cxn>
                  <a:cxn ang="0">
                    <a:pos x="112" y="486"/>
                  </a:cxn>
                  <a:cxn ang="0">
                    <a:pos x="158" y="410"/>
                  </a:cxn>
                  <a:cxn ang="0">
                    <a:pos x="212" y="338"/>
                  </a:cxn>
                  <a:cxn ang="0">
                    <a:pos x="272" y="272"/>
                  </a:cxn>
                  <a:cxn ang="0">
                    <a:pos x="338" y="212"/>
                  </a:cxn>
                  <a:cxn ang="0">
                    <a:pos x="410" y="158"/>
                  </a:cxn>
                  <a:cxn ang="0">
                    <a:pos x="488" y="112"/>
                  </a:cxn>
                  <a:cxn ang="0">
                    <a:pos x="568" y="72"/>
                  </a:cxn>
                  <a:cxn ang="0">
                    <a:pos x="654" y="42"/>
                  </a:cxn>
                  <a:cxn ang="0">
                    <a:pos x="744" y="18"/>
                  </a:cxn>
                  <a:cxn ang="0">
                    <a:pos x="836" y="4"/>
                  </a:cxn>
                  <a:cxn ang="0">
                    <a:pos x="930" y="0"/>
                  </a:cxn>
                  <a:cxn ang="0">
                    <a:pos x="1026" y="4"/>
                  </a:cxn>
                  <a:cxn ang="0">
                    <a:pos x="1118" y="18"/>
                  </a:cxn>
                  <a:cxn ang="0">
                    <a:pos x="1208" y="42"/>
                  </a:cxn>
                  <a:cxn ang="0">
                    <a:pos x="1294" y="72"/>
                  </a:cxn>
                  <a:cxn ang="0">
                    <a:pos x="1374" y="112"/>
                  </a:cxn>
                  <a:cxn ang="0">
                    <a:pos x="1452" y="158"/>
                  </a:cxn>
                  <a:cxn ang="0">
                    <a:pos x="1522" y="212"/>
                  </a:cxn>
                  <a:cxn ang="0">
                    <a:pos x="1588" y="272"/>
                  </a:cxn>
                  <a:cxn ang="0">
                    <a:pos x="1650" y="338"/>
                  </a:cxn>
                  <a:cxn ang="0">
                    <a:pos x="1702" y="410"/>
                  </a:cxn>
                  <a:cxn ang="0">
                    <a:pos x="1750" y="486"/>
                  </a:cxn>
                  <a:cxn ang="0">
                    <a:pos x="1788" y="568"/>
                  </a:cxn>
                  <a:cxn ang="0">
                    <a:pos x="1820" y="654"/>
                  </a:cxn>
                  <a:cxn ang="0">
                    <a:pos x="1842" y="742"/>
                  </a:cxn>
                  <a:cxn ang="0">
                    <a:pos x="1856" y="836"/>
                  </a:cxn>
                  <a:cxn ang="0">
                    <a:pos x="1862" y="930"/>
                  </a:cxn>
                </a:cxnLst>
                <a:rect l="T0" t="T1" r="T2" b="T3"/>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gradFill rotWithShape="1">
                <a:gsLst>
                  <a:gs pos="0">
                    <a:srgbClr val="EAEAEA"/>
                  </a:gs>
                  <a:gs pos="100000">
                    <a:srgbClr val="B2B2B2"/>
                  </a:gs>
                </a:gsLst>
                <a:lin ang="5400000" scaled="1"/>
              </a:gradFill>
              <a:ln w="9525">
                <a:noFill/>
                <a:round/>
                <a:headEnd/>
                <a:tailEnd/>
              </a:ln>
            </p:spPr>
            <p:txBody>
              <a:bodyPr wrap="none" anchor="ctr"/>
              <a:lstStyle/>
              <a:p>
                <a:endParaRPr lang="zh-CN" altLang="en-US"/>
              </a:p>
            </p:txBody>
          </p:sp>
          <p:sp>
            <p:nvSpPr>
              <p:cNvPr id="19468" name="Oval 12"/>
              <p:cNvSpPr>
                <a:spLocks noChangeArrowheads="1"/>
              </p:cNvSpPr>
              <p:nvPr/>
            </p:nvSpPr>
            <p:spPr bwMode="auto">
              <a:xfrm>
                <a:off x="225" y="138"/>
                <a:ext cx="183" cy="182"/>
              </a:xfrm>
              <a:prstGeom prst="ellipse">
                <a:avLst/>
              </a:prstGeom>
              <a:gradFill rotWithShape="1">
                <a:gsLst>
                  <a:gs pos="0">
                    <a:schemeClr val="bg1">
                      <a:alpha val="50000"/>
                    </a:schemeClr>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grpSp>
      <p:sp>
        <p:nvSpPr>
          <p:cNvPr id="19469" name="Text Box 13"/>
          <p:cNvSpPr txBox="1">
            <a:spLocks noChangeArrowheads="1"/>
          </p:cNvSpPr>
          <p:nvPr/>
        </p:nvSpPr>
        <p:spPr bwMode="auto">
          <a:xfrm>
            <a:off x="4413280" y="5203825"/>
            <a:ext cx="3132137" cy="457200"/>
          </a:xfrm>
          <a:prstGeom prst="rect">
            <a:avLst/>
          </a:prstGeom>
          <a:noFill/>
          <a:ln w="9525">
            <a:noFill/>
            <a:miter lim="800000"/>
            <a:headEnd/>
            <a:tailEnd/>
          </a:ln>
        </p:spPr>
        <p:txBody>
          <a:bodyPr>
            <a:spAutoFit/>
          </a:bodyPr>
          <a:lstStyle/>
          <a:p>
            <a:pPr algn="ctr" latinLnBrk="1"/>
            <a:r>
              <a:rPr lang="zh-CN" altLang="en-US" sz="2400" dirty="0" smtClean="0">
                <a:latin typeface="微软雅黑" pitchFamily="34" charset="-122"/>
              </a:rPr>
              <a:t>事务特性</a:t>
            </a:r>
            <a:endParaRPr lang="zh-CN" altLang="en-US" sz="2400" dirty="0">
              <a:latin typeface="微软雅黑" pitchFamily="34" charset="-122"/>
            </a:endParaRPr>
          </a:p>
        </p:txBody>
      </p:sp>
      <p:sp>
        <p:nvSpPr>
          <p:cNvPr id="19470" name="Text Box 14"/>
          <p:cNvSpPr txBox="1">
            <a:spLocks noChangeArrowheads="1"/>
          </p:cNvSpPr>
          <p:nvPr/>
        </p:nvSpPr>
        <p:spPr bwMode="auto">
          <a:xfrm>
            <a:off x="5286380" y="2139530"/>
            <a:ext cx="1783107" cy="892552"/>
          </a:xfrm>
          <a:prstGeom prst="rect">
            <a:avLst/>
          </a:prstGeom>
          <a:noFill/>
          <a:ln w="9525">
            <a:noFill/>
            <a:miter lim="800000"/>
            <a:headEnd/>
            <a:tailEnd/>
          </a:ln>
        </p:spPr>
        <p:txBody>
          <a:bodyPr wrap="square">
            <a:spAutoFit/>
          </a:bodyPr>
          <a:lstStyle/>
          <a:p>
            <a:pPr algn="ctr"/>
            <a:r>
              <a:rPr lang="zh-CN" altLang="en-US" sz="2600" dirty="0" smtClean="0">
                <a:solidFill>
                  <a:schemeClr val="bg1"/>
                </a:solidFill>
                <a:latin typeface="微软雅黑" pitchFamily="34" charset="-122"/>
              </a:rPr>
              <a:t>隔离性</a:t>
            </a:r>
            <a:endParaRPr lang="en-US" altLang="zh-CN" sz="2600" dirty="0" smtClean="0">
              <a:solidFill>
                <a:schemeClr val="bg1"/>
              </a:solidFill>
              <a:latin typeface="微软雅黑" pitchFamily="34" charset="-122"/>
            </a:endParaRPr>
          </a:p>
          <a:p>
            <a:pPr algn="ctr"/>
            <a:r>
              <a:rPr lang="en-US" altLang="zh-CN" sz="2600" dirty="0" smtClean="0">
                <a:solidFill>
                  <a:schemeClr val="bg1"/>
                </a:solidFill>
                <a:latin typeface="微软雅黑" pitchFamily="34" charset="-122"/>
              </a:rPr>
              <a:t>Isolation</a:t>
            </a:r>
            <a:endParaRPr lang="en-US" sz="2600" dirty="0">
              <a:solidFill>
                <a:schemeClr val="bg1"/>
              </a:solidFill>
              <a:latin typeface="微软雅黑" pitchFamily="34" charset="-122"/>
            </a:endParaRPr>
          </a:p>
        </p:txBody>
      </p:sp>
      <p:sp>
        <p:nvSpPr>
          <p:cNvPr id="19471" name="AutoShape 15"/>
          <p:cNvSpPr>
            <a:spLocks noChangeArrowheads="1"/>
          </p:cNvSpPr>
          <p:nvPr/>
        </p:nvSpPr>
        <p:spPr bwMode="auto">
          <a:xfrm>
            <a:off x="5529292" y="3348038"/>
            <a:ext cx="914400" cy="754062"/>
          </a:xfrm>
          <a:prstGeom prst="upArrow">
            <a:avLst>
              <a:gd name="adj1" fmla="val 52833"/>
              <a:gd name="adj2" fmla="val 45940"/>
            </a:avLst>
          </a:prstGeom>
          <a:gradFill rotWithShape="1">
            <a:gsLst>
              <a:gs pos="0">
                <a:schemeClr val="accent1"/>
              </a:gs>
              <a:gs pos="100000">
                <a:srgbClr val="FFFFFF">
                  <a:alpha val="0"/>
                </a:srgbClr>
              </a:gs>
            </a:gsLst>
            <a:lin ang="5400000" scaled="1"/>
          </a:gradFill>
          <a:ln w="9525">
            <a:noFill/>
            <a:miter lim="800000"/>
            <a:headEnd/>
            <a:tailEnd/>
          </a:ln>
        </p:spPr>
        <p:txBody>
          <a:bodyPr wrap="none" anchor="ctr"/>
          <a:lstStyle/>
          <a:p>
            <a:endParaRPr lang="zh-CN" altLang="en-US" b="0">
              <a:latin typeface="微软雅黑" pitchFamily="34" charset="-122"/>
            </a:endParaRPr>
          </a:p>
        </p:txBody>
      </p:sp>
      <p:sp>
        <p:nvSpPr>
          <p:cNvPr id="19472" name="Freeform 16"/>
          <p:cNvSpPr>
            <a:spLocks/>
          </p:cNvSpPr>
          <p:nvPr/>
        </p:nvSpPr>
        <p:spPr bwMode="auto">
          <a:xfrm>
            <a:off x="5214942" y="1428736"/>
            <a:ext cx="1715664" cy="569630"/>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9525">
            <a:noFill/>
            <a:round/>
            <a:headEnd/>
            <a:tailEnd/>
          </a:ln>
        </p:spPr>
        <p:txBody>
          <a:bodyPr/>
          <a:lstStyle/>
          <a:p>
            <a:endParaRPr lang="zh-CN" altLang="en-US"/>
          </a:p>
        </p:txBody>
      </p:sp>
      <p:grpSp>
        <p:nvGrpSpPr>
          <p:cNvPr id="6" name="Group 17"/>
          <p:cNvGrpSpPr>
            <a:grpSpLocks/>
          </p:cNvGrpSpPr>
          <p:nvPr/>
        </p:nvGrpSpPr>
        <p:grpSpPr bwMode="auto">
          <a:xfrm>
            <a:off x="2786050" y="2214554"/>
            <a:ext cx="2428850" cy="3000384"/>
            <a:chOff x="-96" y="0"/>
            <a:chExt cx="1376" cy="1744"/>
          </a:xfrm>
        </p:grpSpPr>
        <p:grpSp>
          <p:nvGrpSpPr>
            <p:cNvPr id="7" name="Group 18"/>
            <p:cNvGrpSpPr>
              <a:grpSpLocks/>
            </p:cNvGrpSpPr>
            <p:nvPr/>
          </p:nvGrpSpPr>
          <p:grpSpPr bwMode="auto">
            <a:xfrm>
              <a:off x="0" y="0"/>
              <a:ext cx="1212" cy="1744"/>
              <a:chOff x="0" y="0"/>
              <a:chExt cx="1212" cy="1744"/>
            </a:xfrm>
          </p:grpSpPr>
          <p:sp>
            <p:nvSpPr>
              <p:cNvPr id="19475" name="Oval 19"/>
              <p:cNvSpPr>
                <a:spLocks noChangeArrowheads="1"/>
              </p:cNvSpPr>
              <p:nvPr/>
            </p:nvSpPr>
            <p:spPr bwMode="auto">
              <a:xfrm>
                <a:off x="0" y="1242"/>
                <a:ext cx="1212" cy="502"/>
              </a:xfrm>
              <a:prstGeom prst="ellipse">
                <a:avLst/>
              </a:prstGeom>
              <a:gradFill rotWithShape="1">
                <a:gsLst>
                  <a:gs pos="0">
                    <a:schemeClr val="tx1">
                      <a:alpha val="2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nvGrpSpPr>
              <p:cNvPr id="8" name="Group 20"/>
              <p:cNvGrpSpPr>
                <a:grpSpLocks/>
              </p:cNvGrpSpPr>
              <p:nvPr/>
            </p:nvGrpSpPr>
            <p:grpSpPr bwMode="auto">
              <a:xfrm>
                <a:off x="10" y="0"/>
                <a:ext cx="1170" cy="1166"/>
                <a:chOff x="0" y="0"/>
                <a:chExt cx="1406" cy="1402"/>
              </a:xfrm>
            </p:grpSpPr>
            <p:sp>
              <p:nvSpPr>
                <p:cNvPr id="19477" name="Oval 21"/>
                <p:cNvSpPr>
                  <a:spLocks noChangeArrowheads="1"/>
                </p:cNvSpPr>
                <p:nvPr/>
              </p:nvSpPr>
              <p:spPr bwMode="auto">
                <a:xfrm>
                  <a:off x="0" y="0"/>
                  <a:ext cx="1406" cy="1402"/>
                </a:xfrm>
                <a:prstGeom prst="ellipse">
                  <a:avLst/>
                </a:prstGeom>
                <a:gradFill rotWithShape="1">
                  <a:gsLst>
                    <a:gs pos="0">
                      <a:schemeClr val="accent1"/>
                    </a:gs>
                    <a:gs pos="100000">
                      <a:schemeClr val="hlink"/>
                    </a:gs>
                  </a:gsLst>
                  <a:lin ang="5400000" scaled="1"/>
                </a:gradFill>
                <a:ln w="9525">
                  <a:noFill/>
                  <a:round/>
                  <a:headEnd/>
                  <a:tailEnd/>
                </a:ln>
              </p:spPr>
              <p:txBody>
                <a:bodyPr wrap="none" anchor="ctr"/>
                <a:lstStyle/>
                <a:p>
                  <a:endParaRPr lang="zh-CN" altLang="en-US" b="0">
                    <a:latin typeface="微软雅黑" pitchFamily="34" charset="-122"/>
                  </a:endParaRPr>
                </a:p>
              </p:txBody>
            </p:sp>
            <p:sp>
              <p:nvSpPr>
                <p:cNvPr id="19478" name="Oval 22"/>
                <p:cNvSpPr>
                  <a:spLocks noChangeArrowheads="1"/>
                </p:cNvSpPr>
                <p:nvPr/>
              </p:nvSpPr>
              <p:spPr bwMode="auto">
                <a:xfrm>
                  <a:off x="278" y="176"/>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grpSp>
        <p:sp>
          <p:nvSpPr>
            <p:cNvPr id="19479" name="Text Box 23"/>
            <p:cNvSpPr txBox="1">
              <a:spLocks noChangeArrowheads="1"/>
            </p:cNvSpPr>
            <p:nvPr/>
          </p:nvSpPr>
          <p:spPr bwMode="auto">
            <a:xfrm>
              <a:off x="-96" y="249"/>
              <a:ext cx="1376" cy="562"/>
            </a:xfrm>
            <a:prstGeom prst="rect">
              <a:avLst/>
            </a:prstGeom>
            <a:noFill/>
            <a:ln w="9525">
              <a:noFill/>
              <a:miter lim="800000"/>
              <a:headEnd/>
              <a:tailEnd/>
            </a:ln>
          </p:spPr>
          <p:txBody>
            <a:bodyPr wrap="none">
              <a:spAutoFit/>
            </a:bodyPr>
            <a:lstStyle/>
            <a:p>
              <a:pPr algn="ctr"/>
              <a:r>
                <a:rPr lang="zh-CN" altLang="en-US" sz="2600" dirty="0" smtClean="0">
                  <a:solidFill>
                    <a:schemeClr val="bg1"/>
                  </a:solidFill>
                  <a:latin typeface="微软雅黑" pitchFamily="34" charset="-122"/>
                </a:rPr>
                <a:t>一致性</a:t>
              </a:r>
              <a:endParaRPr lang="en-US" altLang="zh-CN" sz="2600" dirty="0" smtClean="0">
                <a:solidFill>
                  <a:schemeClr val="bg1"/>
                </a:solidFill>
                <a:latin typeface="微软雅黑" pitchFamily="34" charset="-122"/>
              </a:endParaRPr>
            </a:p>
            <a:p>
              <a:pPr algn="ctr"/>
              <a:r>
                <a:rPr lang="en-US" altLang="zh-CN" sz="2600" dirty="0" smtClean="0">
                  <a:solidFill>
                    <a:schemeClr val="bg1"/>
                  </a:solidFill>
                  <a:latin typeface="微软雅黑" pitchFamily="34" charset="-122"/>
                </a:rPr>
                <a:t>Consistency</a:t>
              </a:r>
              <a:endParaRPr lang="zh-CN" altLang="en-US" sz="2600" dirty="0">
                <a:solidFill>
                  <a:schemeClr val="bg1"/>
                </a:solidFill>
                <a:latin typeface="微软雅黑" pitchFamily="34" charset="-122"/>
              </a:endParaRPr>
            </a:p>
          </p:txBody>
        </p:sp>
        <p:sp>
          <p:nvSpPr>
            <p:cNvPr id="19480" name="Freeform 24"/>
            <p:cNvSpPr>
              <a:spLocks/>
            </p:cNvSpPr>
            <p:nvPr/>
          </p:nvSpPr>
          <p:spPr bwMode="auto">
            <a:xfrm>
              <a:off x="91" y="20"/>
              <a:ext cx="998" cy="331"/>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9525">
              <a:noFill/>
              <a:round/>
              <a:headEnd/>
              <a:tailEnd/>
            </a:ln>
          </p:spPr>
          <p:txBody>
            <a:bodyPr/>
            <a:lstStyle/>
            <a:p>
              <a:endParaRPr lang="zh-CN" altLang="en-US"/>
            </a:p>
          </p:txBody>
        </p:sp>
      </p:grpSp>
      <p:grpSp>
        <p:nvGrpSpPr>
          <p:cNvPr id="9" name="Group 25"/>
          <p:cNvGrpSpPr>
            <a:grpSpLocks/>
          </p:cNvGrpSpPr>
          <p:nvPr/>
        </p:nvGrpSpPr>
        <p:grpSpPr bwMode="auto">
          <a:xfrm>
            <a:off x="6934230" y="2143128"/>
            <a:ext cx="2209770" cy="3214698"/>
            <a:chOff x="0" y="-44"/>
            <a:chExt cx="1212" cy="1788"/>
          </a:xfrm>
        </p:grpSpPr>
        <p:grpSp>
          <p:nvGrpSpPr>
            <p:cNvPr id="10" name="Group 26"/>
            <p:cNvGrpSpPr>
              <a:grpSpLocks/>
            </p:cNvGrpSpPr>
            <p:nvPr/>
          </p:nvGrpSpPr>
          <p:grpSpPr bwMode="auto">
            <a:xfrm>
              <a:off x="0" y="0"/>
              <a:ext cx="1212" cy="1744"/>
              <a:chOff x="0" y="0"/>
              <a:chExt cx="1212" cy="1744"/>
            </a:xfrm>
          </p:grpSpPr>
          <p:sp>
            <p:nvSpPr>
              <p:cNvPr id="19483" name="Oval 27"/>
              <p:cNvSpPr>
                <a:spLocks noChangeArrowheads="1"/>
              </p:cNvSpPr>
              <p:nvPr/>
            </p:nvSpPr>
            <p:spPr bwMode="auto">
              <a:xfrm>
                <a:off x="0" y="1242"/>
                <a:ext cx="1212" cy="502"/>
              </a:xfrm>
              <a:prstGeom prst="ellipse">
                <a:avLst/>
              </a:prstGeom>
              <a:gradFill rotWithShape="1">
                <a:gsLst>
                  <a:gs pos="0">
                    <a:schemeClr val="tx1">
                      <a:alpha val="2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nvGrpSpPr>
              <p:cNvPr id="11" name="Group 28"/>
              <p:cNvGrpSpPr>
                <a:grpSpLocks/>
              </p:cNvGrpSpPr>
              <p:nvPr/>
            </p:nvGrpSpPr>
            <p:grpSpPr bwMode="auto">
              <a:xfrm>
                <a:off x="10" y="0"/>
                <a:ext cx="1170" cy="1166"/>
                <a:chOff x="0" y="0"/>
                <a:chExt cx="1406" cy="1402"/>
              </a:xfrm>
            </p:grpSpPr>
            <p:sp>
              <p:nvSpPr>
                <p:cNvPr id="19485" name="Oval 29"/>
                <p:cNvSpPr>
                  <a:spLocks noChangeArrowheads="1"/>
                </p:cNvSpPr>
                <p:nvPr/>
              </p:nvSpPr>
              <p:spPr bwMode="auto">
                <a:xfrm>
                  <a:off x="0" y="0"/>
                  <a:ext cx="1406" cy="1402"/>
                </a:xfrm>
                <a:prstGeom prst="ellipse">
                  <a:avLst/>
                </a:prstGeom>
                <a:gradFill rotWithShape="1">
                  <a:gsLst>
                    <a:gs pos="0">
                      <a:schemeClr val="accent1"/>
                    </a:gs>
                    <a:gs pos="100000">
                      <a:schemeClr val="hlink"/>
                    </a:gs>
                  </a:gsLst>
                  <a:lin ang="5400000" scaled="1"/>
                </a:gradFill>
                <a:ln w="9525">
                  <a:noFill/>
                  <a:round/>
                  <a:headEnd/>
                  <a:tailEnd/>
                </a:ln>
              </p:spPr>
              <p:txBody>
                <a:bodyPr wrap="none" anchor="ctr"/>
                <a:lstStyle/>
                <a:p>
                  <a:endParaRPr lang="zh-CN" altLang="en-US" b="0">
                    <a:latin typeface="微软雅黑" pitchFamily="34" charset="-122"/>
                  </a:endParaRPr>
                </a:p>
              </p:txBody>
            </p:sp>
            <p:sp>
              <p:nvSpPr>
                <p:cNvPr id="19486" name="Oval 30"/>
                <p:cNvSpPr>
                  <a:spLocks noChangeArrowheads="1"/>
                </p:cNvSpPr>
                <p:nvPr/>
              </p:nvSpPr>
              <p:spPr bwMode="auto">
                <a:xfrm>
                  <a:off x="278" y="176"/>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grpSp>
        <p:sp>
          <p:nvSpPr>
            <p:cNvPr id="19487" name="Text Box 31"/>
            <p:cNvSpPr txBox="1">
              <a:spLocks noChangeArrowheads="1"/>
            </p:cNvSpPr>
            <p:nvPr/>
          </p:nvSpPr>
          <p:spPr bwMode="auto">
            <a:xfrm>
              <a:off x="115" y="349"/>
              <a:ext cx="1014" cy="545"/>
            </a:xfrm>
            <a:prstGeom prst="rect">
              <a:avLst/>
            </a:prstGeom>
            <a:noFill/>
            <a:ln w="9525">
              <a:noFill/>
              <a:miter lim="800000"/>
              <a:headEnd/>
              <a:tailEnd/>
            </a:ln>
          </p:spPr>
          <p:txBody>
            <a:bodyPr wrap="none">
              <a:spAutoFit/>
            </a:bodyPr>
            <a:lstStyle/>
            <a:p>
              <a:pPr algn="ctr"/>
              <a:r>
                <a:rPr lang="zh-CN" altLang="en-US" sz="2600" dirty="0" smtClean="0">
                  <a:solidFill>
                    <a:schemeClr val="bg1"/>
                  </a:solidFill>
                  <a:latin typeface="微软雅黑" pitchFamily="34" charset="-122"/>
                </a:rPr>
                <a:t>持续性</a:t>
              </a:r>
              <a:endParaRPr lang="en-US" altLang="zh-CN" sz="2600" dirty="0" smtClean="0">
                <a:solidFill>
                  <a:schemeClr val="bg1"/>
                </a:solidFill>
                <a:latin typeface="微软雅黑" pitchFamily="34" charset="-122"/>
              </a:endParaRPr>
            </a:p>
            <a:p>
              <a:pPr algn="ctr"/>
              <a:r>
                <a:rPr lang="en-US" altLang="zh-CN" sz="2600" dirty="0" smtClean="0">
                  <a:solidFill>
                    <a:schemeClr val="bg1"/>
                  </a:solidFill>
                  <a:latin typeface="微软雅黑" pitchFamily="34" charset="-122"/>
                </a:rPr>
                <a:t>Durability</a:t>
              </a:r>
              <a:endParaRPr lang="en-US" sz="2600" dirty="0">
                <a:solidFill>
                  <a:schemeClr val="bg1"/>
                </a:solidFill>
                <a:latin typeface="微软雅黑" pitchFamily="34" charset="-122"/>
              </a:endParaRPr>
            </a:p>
          </p:txBody>
        </p:sp>
        <p:sp>
          <p:nvSpPr>
            <p:cNvPr id="19488" name="Freeform 32"/>
            <p:cNvSpPr>
              <a:spLocks/>
            </p:cNvSpPr>
            <p:nvPr/>
          </p:nvSpPr>
          <p:spPr bwMode="auto">
            <a:xfrm>
              <a:off x="37" y="-44"/>
              <a:ext cx="998" cy="331"/>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9525">
              <a:noFill/>
              <a:round/>
              <a:headEnd/>
              <a:tailEnd/>
            </a:ln>
          </p:spPr>
          <p:txBody>
            <a:bodyPr/>
            <a:lstStyle/>
            <a:p>
              <a:endParaRPr lang="zh-CN" altLang="en-US"/>
            </a:p>
          </p:txBody>
        </p:sp>
      </p:grpSp>
      <p:sp>
        <p:nvSpPr>
          <p:cNvPr id="19489" name="Freeform 33"/>
          <p:cNvSpPr>
            <a:spLocks/>
          </p:cNvSpPr>
          <p:nvPr/>
        </p:nvSpPr>
        <p:spPr bwMode="auto">
          <a:xfrm>
            <a:off x="4519642" y="4149725"/>
            <a:ext cx="2917825" cy="1054100"/>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9525">
            <a:noFill/>
            <a:round/>
            <a:headEnd/>
            <a:tailEnd/>
          </a:ln>
        </p:spPr>
        <p:txBody>
          <a:bodyPr/>
          <a:lstStyle/>
          <a:p>
            <a:endParaRPr lang="zh-CN" altLang="en-US"/>
          </a:p>
        </p:txBody>
      </p:sp>
      <p:sp>
        <p:nvSpPr>
          <p:cNvPr id="19490" name="AutoShape 34"/>
          <p:cNvSpPr>
            <a:spLocks noChangeArrowheads="1"/>
          </p:cNvSpPr>
          <p:nvPr/>
        </p:nvSpPr>
        <p:spPr bwMode="auto">
          <a:xfrm rot="19232580">
            <a:off x="4341842" y="3744913"/>
            <a:ext cx="914400" cy="754062"/>
          </a:xfrm>
          <a:prstGeom prst="upArrow">
            <a:avLst>
              <a:gd name="adj1" fmla="val 52833"/>
              <a:gd name="adj2" fmla="val 45940"/>
            </a:avLst>
          </a:prstGeom>
          <a:gradFill rotWithShape="1">
            <a:gsLst>
              <a:gs pos="0">
                <a:schemeClr val="accent1"/>
              </a:gs>
              <a:gs pos="100000">
                <a:srgbClr val="FFFFFF">
                  <a:alpha val="0"/>
                </a:srgbClr>
              </a:gs>
            </a:gsLst>
            <a:lin ang="5400000" scaled="1"/>
          </a:gradFill>
          <a:ln w="9525">
            <a:noFill/>
            <a:miter lim="800000"/>
            <a:headEnd/>
            <a:tailEnd/>
          </a:ln>
        </p:spPr>
        <p:txBody>
          <a:bodyPr wrap="none" anchor="ctr"/>
          <a:lstStyle/>
          <a:p>
            <a:endParaRPr lang="zh-CN" altLang="en-US" b="0">
              <a:latin typeface="微软雅黑" pitchFamily="34" charset="-122"/>
            </a:endParaRPr>
          </a:p>
        </p:txBody>
      </p:sp>
      <p:sp>
        <p:nvSpPr>
          <p:cNvPr id="19491" name="AutoShape 35"/>
          <p:cNvSpPr>
            <a:spLocks noChangeArrowheads="1"/>
          </p:cNvSpPr>
          <p:nvPr/>
        </p:nvSpPr>
        <p:spPr bwMode="auto">
          <a:xfrm rot="2480061">
            <a:off x="6681817" y="3743325"/>
            <a:ext cx="914400" cy="754063"/>
          </a:xfrm>
          <a:prstGeom prst="upArrow">
            <a:avLst>
              <a:gd name="adj1" fmla="val 52833"/>
              <a:gd name="adj2" fmla="val 45940"/>
            </a:avLst>
          </a:prstGeom>
          <a:gradFill rotWithShape="1">
            <a:gsLst>
              <a:gs pos="0">
                <a:schemeClr val="accent1"/>
              </a:gs>
              <a:gs pos="100000">
                <a:srgbClr val="FFFFFF">
                  <a:alpha val="0"/>
                </a:srgbClr>
              </a:gs>
            </a:gsLst>
            <a:lin ang="5400000" scaled="1"/>
          </a:gradFill>
          <a:ln w="9525">
            <a:noFill/>
            <a:miter lim="800000"/>
            <a:headEnd/>
            <a:tailEnd/>
          </a:ln>
        </p:spPr>
        <p:txBody>
          <a:bodyPr wrap="none" anchor="ctr"/>
          <a:lstStyle/>
          <a:p>
            <a:endParaRPr lang="zh-CN" altLang="en-US" b="0">
              <a:latin typeface="微软雅黑" pitchFamily="34" charset="-122"/>
            </a:endParaRPr>
          </a:p>
        </p:txBody>
      </p:sp>
      <p:sp>
        <p:nvSpPr>
          <p:cNvPr id="19496" name="Rectangle 2"/>
          <p:cNvSpPr>
            <a:spLocks noGrp="1" noChangeArrowheads="1"/>
          </p:cNvSpPr>
          <p:nvPr>
            <p:ph type="title" idx="4294967295"/>
          </p:nvPr>
        </p:nvSpPr>
        <p:spPr/>
        <p:txBody>
          <a:bodyPr/>
          <a:lstStyle/>
          <a:p>
            <a:r>
              <a:rPr lang="en-US" altLang="zh-CN" dirty="0" smtClean="0"/>
              <a:t>8.1.2 </a:t>
            </a:r>
            <a:r>
              <a:rPr lang="zh-CN" altLang="en-US" dirty="0" smtClean="0"/>
              <a:t>事务的特性</a:t>
            </a:r>
            <a:endParaRPr lang="zh-CN" altLang="en-US" dirty="0"/>
          </a:p>
        </p:txBody>
      </p:sp>
      <p:grpSp>
        <p:nvGrpSpPr>
          <p:cNvPr id="12" name="Group 17"/>
          <p:cNvGrpSpPr>
            <a:grpSpLocks/>
          </p:cNvGrpSpPr>
          <p:nvPr/>
        </p:nvGrpSpPr>
        <p:grpSpPr bwMode="auto">
          <a:xfrm>
            <a:off x="2022975" y="4071966"/>
            <a:ext cx="2120368" cy="2928934"/>
            <a:chOff x="0" y="0"/>
            <a:chExt cx="1212" cy="1744"/>
          </a:xfrm>
        </p:grpSpPr>
        <p:grpSp>
          <p:nvGrpSpPr>
            <p:cNvPr id="13" name="Group 18"/>
            <p:cNvGrpSpPr>
              <a:grpSpLocks/>
            </p:cNvGrpSpPr>
            <p:nvPr/>
          </p:nvGrpSpPr>
          <p:grpSpPr bwMode="auto">
            <a:xfrm>
              <a:off x="0" y="0"/>
              <a:ext cx="1212" cy="1744"/>
              <a:chOff x="0" y="0"/>
              <a:chExt cx="1212" cy="1744"/>
            </a:xfrm>
          </p:grpSpPr>
          <p:sp>
            <p:nvSpPr>
              <p:cNvPr id="54" name="Oval 19"/>
              <p:cNvSpPr>
                <a:spLocks noChangeArrowheads="1"/>
              </p:cNvSpPr>
              <p:nvPr/>
            </p:nvSpPr>
            <p:spPr bwMode="auto">
              <a:xfrm>
                <a:off x="0" y="1242"/>
                <a:ext cx="1212" cy="502"/>
              </a:xfrm>
              <a:prstGeom prst="ellipse">
                <a:avLst/>
              </a:prstGeom>
              <a:gradFill rotWithShape="1">
                <a:gsLst>
                  <a:gs pos="0">
                    <a:schemeClr val="tx1">
                      <a:alpha val="25000"/>
                    </a:schemeClr>
                  </a:gs>
                  <a:gs pos="100000">
                    <a:schemeClr val="bg1">
                      <a:alpha val="0"/>
                    </a:scheme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nvGrpSpPr>
              <p:cNvPr id="14" name="Group 20"/>
              <p:cNvGrpSpPr>
                <a:grpSpLocks/>
              </p:cNvGrpSpPr>
              <p:nvPr/>
            </p:nvGrpSpPr>
            <p:grpSpPr bwMode="auto">
              <a:xfrm>
                <a:off x="10" y="0"/>
                <a:ext cx="1170" cy="1166"/>
                <a:chOff x="0" y="0"/>
                <a:chExt cx="1406" cy="1402"/>
              </a:xfrm>
            </p:grpSpPr>
            <p:sp>
              <p:nvSpPr>
                <p:cNvPr id="56" name="Oval 21"/>
                <p:cNvSpPr>
                  <a:spLocks noChangeArrowheads="1"/>
                </p:cNvSpPr>
                <p:nvPr/>
              </p:nvSpPr>
              <p:spPr bwMode="auto">
                <a:xfrm>
                  <a:off x="0" y="0"/>
                  <a:ext cx="1406" cy="1402"/>
                </a:xfrm>
                <a:prstGeom prst="ellipse">
                  <a:avLst/>
                </a:prstGeom>
                <a:gradFill rotWithShape="1">
                  <a:gsLst>
                    <a:gs pos="0">
                      <a:schemeClr val="accent1"/>
                    </a:gs>
                    <a:gs pos="100000">
                      <a:schemeClr val="hlink"/>
                    </a:gs>
                  </a:gsLst>
                  <a:lin ang="5400000" scaled="1"/>
                </a:gradFill>
                <a:ln w="9525">
                  <a:noFill/>
                  <a:round/>
                  <a:headEnd/>
                  <a:tailEnd/>
                </a:ln>
              </p:spPr>
              <p:txBody>
                <a:bodyPr wrap="none" anchor="ctr"/>
                <a:lstStyle/>
                <a:p>
                  <a:endParaRPr lang="zh-CN" altLang="en-US" b="0">
                    <a:latin typeface="微软雅黑" pitchFamily="34" charset="-122"/>
                  </a:endParaRPr>
                </a:p>
              </p:txBody>
            </p:sp>
            <p:sp>
              <p:nvSpPr>
                <p:cNvPr id="57" name="Oval 22"/>
                <p:cNvSpPr>
                  <a:spLocks noChangeArrowheads="1"/>
                </p:cNvSpPr>
                <p:nvPr/>
              </p:nvSpPr>
              <p:spPr bwMode="auto">
                <a:xfrm>
                  <a:off x="278" y="176"/>
                  <a:ext cx="236" cy="235"/>
                </a:xfrm>
                <a:prstGeom prst="ellipse">
                  <a:avLst/>
                </a:prstGeom>
                <a:gradFill rotWithShape="1">
                  <a:gsLst>
                    <a:gs pos="0">
                      <a:schemeClr val="bg1"/>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latin typeface="微软雅黑" pitchFamily="34" charset="-122"/>
                  </a:endParaRPr>
                </a:p>
              </p:txBody>
            </p:sp>
          </p:grpSp>
        </p:grpSp>
        <p:sp>
          <p:nvSpPr>
            <p:cNvPr id="52" name="Text Box 23"/>
            <p:cNvSpPr txBox="1">
              <a:spLocks noChangeArrowheads="1"/>
            </p:cNvSpPr>
            <p:nvPr/>
          </p:nvSpPr>
          <p:spPr bwMode="auto">
            <a:xfrm>
              <a:off x="55" y="304"/>
              <a:ext cx="1035" cy="531"/>
            </a:xfrm>
            <a:prstGeom prst="rect">
              <a:avLst/>
            </a:prstGeom>
            <a:noFill/>
            <a:ln w="9525">
              <a:noFill/>
              <a:miter lim="800000"/>
              <a:headEnd/>
              <a:tailEnd/>
            </a:ln>
          </p:spPr>
          <p:txBody>
            <a:bodyPr wrap="none">
              <a:spAutoFit/>
            </a:bodyPr>
            <a:lstStyle/>
            <a:p>
              <a:pPr algn="ctr"/>
              <a:r>
                <a:rPr lang="zh-CN" altLang="en-US" sz="2600" dirty="0" smtClean="0">
                  <a:solidFill>
                    <a:schemeClr val="bg1"/>
                  </a:solidFill>
                  <a:latin typeface="微软雅黑" pitchFamily="34" charset="-122"/>
                </a:rPr>
                <a:t>原子性</a:t>
              </a:r>
              <a:endParaRPr lang="en-US" altLang="zh-CN" sz="2600" dirty="0" smtClean="0">
                <a:solidFill>
                  <a:schemeClr val="bg1"/>
                </a:solidFill>
                <a:latin typeface="微软雅黑" pitchFamily="34" charset="-122"/>
              </a:endParaRPr>
            </a:p>
            <a:p>
              <a:pPr algn="ctr"/>
              <a:r>
                <a:rPr lang="en-US" altLang="zh-CN" sz="2600" dirty="0" smtClean="0">
                  <a:solidFill>
                    <a:schemeClr val="bg1"/>
                  </a:solidFill>
                  <a:latin typeface="微软雅黑" pitchFamily="34" charset="-122"/>
                </a:rPr>
                <a:t>Atomicity</a:t>
              </a:r>
              <a:endParaRPr lang="en-US" sz="2600" dirty="0">
                <a:solidFill>
                  <a:schemeClr val="bg1"/>
                </a:solidFill>
                <a:latin typeface="微软雅黑" pitchFamily="34" charset="-122"/>
              </a:endParaRPr>
            </a:p>
          </p:txBody>
        </p:sp>
        <p:sp>
          <p:nvSpPr>
            <p:cNvPr id="53" name="Freeform 24"/>
            <p:cNvSpPr>
              <a:spLocks/>
            </p:cNvSpPr>
            <p:nvPr/>
          </p:nvSpPr>
          <p:spPr bwMode="auto">
            <a:xfrm>
              <a:off x="91" y="20"/>
              <a:ext cx="998" cy="331"/>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gs>
                <a:gs pos="100000">
                  <a:srgbClr val="767676">
                    <a:alpha val="0"/>
                  </a:srgbClr>
                </a:gs>
              </a:gsLst>
              <a:lin ang="5400000" scaled="1"/>
            </a:gradFill>
            <a:ln w="9525">
              <a:noFill/>
              <a:round/>
              <a:headEnd/>
              <a:tailEnd/>
            </a:ln>
          </p:spPr>
          <p:txBody>
            <a:bodyPr/>
            <a:lstStyle/>
            <a:p>
              <a:endParaRPr lang="zh-CN" altLang="en-US"/>
            </a:p>
          </p:txBody>
        </p:sp>
      </p:grpSp>
      <p:sp>
        <p:nvSpPr>
          <p:cNvPr id="49" name="AutoShape 34"/>
          <p:cNvSpPr>
            <a:spLocks noChangeArrowheads="1"/>
          </p:cNvSpPr>
          <p:nvPr/>
        </p:nvSpPr>
        <p:spPr bwMode="auto">
          <a:xfrm rot="16200000">
            <a:off x="3656504" y="4633757"/>
            <a:ext cx="914400" cy="754062"/>
          </a:xfrm>
          <a:prstGeom prst="upArrow">
            <a:avLst>
              <a:gd name="adj1" fmla="val 52833"/>
              <a:gd name="adj2" fmla="val 45940"/>
            </a:avLst>
          </a:prstGeom>
          <a:gradFill rotWithShape="1">
            <a:gsLst>
              <a:gs pos="0">
                <a:schemeClr val="accent1"/>
              </a:gs>
              <a:gs pos="100000">
                <a:srgbClr val="FFFFFF">
                  <a:alpha val="0"/>
                </a:srgbClr>
              </a:gs>
            </a:gsLst>
            <a:lin ang="5400000" scaled="1"/>
          </a:gradFill>
          <a:ln w="9525">
            <a:noFill/>
            <a:miter lim="800000"/>
            <a:headEnd/>
            <a:tailEnd/>
          </a:ln>
        </p:spPr>
        <p:txBody>
          <a:bodyPr wrap="none" anchor="ctr"/>
          <a:lstStyle/>
          <a:p>
            <a:endParaRPr lang="zh-CN" altLang="en-US" b="0">
              <a:latin typeface="微软雅黑" pitchFamily="34" charset="-122"/>
            </a:endParaRPr>
          </a:p>
        </p:txBody>
      </p:sp>
      <p:sp>
        <p:nvSpPr>
          <p:cNvPr id="50" name="TextBox 49"/>
          <p:cNvSpPr txBox="1"/>
          <p:nvPr/>
        </p:nvSpPr>
        <p:spPr>
          <a:xfrm>
            <a:off x="214282" y="1500174"/>
            <a:ext cx="2286016" cy="2708434"/>
          </a:xfrm>
          <a:prstGeom prst="rect">
            <a:avLst/>
          </a:prstGeom>
          <a:noFill/>
        </p:spPr>
        <p:txBody>
          <a:bodyPr wrap="square" rtlCol="0">
            <a:spAutoFit/>
          </a:bodyPr>
          <a:lstStyle/>
          <a:p>
            <a:pPr algn="just"/>
            <a:r>
              <a:rPr lang="zh-CN" altLang="en-US" sz="2000" dirty="0" smtClean="0">
                <a:latin typeface="宋体" pitchFamily="2" charset="-122"/>
                <a:ea typeface="宋体" pitchFamily="2" charset="-122"/>
              </a:rPr>
              <a:t>事务具有四个特性：</a:t>
            </a:r>
            <a:endParaRPr lang="en-US" altLang="zh-CN" sz="2000" dirty="0" smtClean="0">
              <a:latin typeface="宋体" pitchFamily="2" charset="-122"/>
              <a:ea typeface="宋体" pitchFamily="2" charset="-122"/>
            </a:endParaRPr>
          </a:p>
          <a:p>
            <a:pPr algn="just">
              <a:lnSpc>
                <a:spcPct val="150000"/>
              </a:lnSpc>
              <a:buFont typeface="Wingdings" pitchFamily="2" charset="2"/>
              <a:buChar char="l"/>
            </a:pPr>
            <a:r>
              <a:rPr lang="zh-CN" altLang="en-US" sz="2000" dirty="0" smtClean="0">
                <a:latin typeface="宋体" pitchFamily="2" charset="-122"/>
                <a:ea typeface="宋体" pitchFamily="2" charset="-122"/>
              </a:rPr>
              <a:t>原子性</a:t>
            </a:r>
            <a:endParaRPr lang="en-US" altLang="zh-CN" sz="2000" dirty="0" smtClean="0">
              <a:latin typeface="宋体" pitchFamily="2" charset="-122"/>
              <a:ea typeface="宋体" pitchFamily="2" charset="-122"/>
            </a:endParaRPr>
          </a:p>
          <a:p>
            <a:pPr algn="just">
              <a:lnSpc>
                <a:spcPct val="150000"/>
              </a:lnSpc>
              <a:buFont typeface="Wingdings" pitchFamily="2" charset="2"/>
              <a:buChar char="l"/>
            </a:pPr>
            <a:r>
              <a:rPr lang="zh-CN" altLang="en-US" sz="2000" dirty="0" smtClean="0">
                <a:latin typeface="宋体" pitchFamily="2" charset="-122"/>
                <a:ea typeface="宋体" pitchFamily="2" charset="-122"/>
              </a:rPr>
              <a:t>一致性</a:t>
            </a:r>
            <a:endParaRPr lang="en-US" altLang="zh-CN" sz="2000" dirty="0" smtClean="0">
              <a:latin typeface="宋体" pitchFamily="2" charset="-122"/>
              <a:ea typeface="宋体" pitchFamily="2" charset="-122"/>
            </a:endParaRPr>
          </a:p>
          <a:p>
            <a:pPr algn="just">
              <a:lnSpc>
                <a:spcPct val="150000"/>
              </a:lnSpc>
              <a:buFont typeface="Wingdings" pitchFamily="2" charset="2"/>
              <a:buChar char="l"/>
            </a:pPr>
            <a:r>
              <a:rPr lang="zh-CN" altLang="en-US" sz="2000" dirty="0" smtClean="0">
                <a:latin typeface="宋体" pitchFamily="2" charset="-122"/>
                <a:ea typeface="宋体" pitchFamily="2" charset="-122"/>
              </a:rPr>
              <a:t>隔离性</a:t>
            </a:r>
            <a:endParaRPr lang="en-US" altLang="zh-CN" sz="2000" dirty="0" smtClean="0">
              <a:latin typeface="宋体" pitchFamily="2" charset="-122"/>
              <a:ea typeface="宋体" pitchFamily="2" charset="-122"/>
            </a:endParaRPr>
          </a:p>
          <a:p>
            <a:pPr algn="just">
              <a:lnSpc>
                <a:spcPct val="150000"/>
              </a:lnSpc>
              <a:buFont typeface="Wingdings" pitchFamily="2" charset="2"/>
              <a:buChar char="l"/>
            </a:pPr>
            <a:r>
              <a:rPr lang="zh-CN" altLang="en-US" sz="2000" dirty="0" smtClean="0">
                <a:latin typeface="宋体" pitchFamily="2" charset="-122"/>
                <a:ea typeface="宋体" pitchFamily="2" charset="-122"/>
              </a:rPr>
              <a:t>持续性</a:t>
            </a:r>
            <a:endParaRPr lang="en-US" altLang="zh-CN" sz="2000" dirty="0" smtClean="0">
              <a:latin typeface="宋体" pitchFamily="2" charset="-122"/>
              <a:ea typeface="宋体" pitchFamily="2" charset="-122"/>
            </a:endParaRPr>
          </a:p>
          <a:p>
            <a:pPr algn="just">
              <a:lnSpc>
                <a:spcPct val="150000"/>
              </a:lnSpc>
            </a:pPr>
            <a:r>
              <a:rPr lang="zh-CN" altLang="en-US" sz="2000" dirty="0" smtClean="0">
                <a:latin typeface="宋体" pitchFamily="2" charset="-122"/>
                <a:ea typeface="宋体" pitchFamily="2" charset="-122"/>
              </a:rPr>
              <a:t>简称</a:t>
            </a:r>
            <a:r>
              <a:rPr lang="en-US" altLang="zh-CN" sz="2000" dirty="0" smtClean="0">
                <a:latin typeface="宋体" pitchFamily="2" charset="-122"/>
                <a:ea typeface="宋体" pitchFamily="2" charset="-122"/>
              </a:rPr>
              <a:t>ACID</a:t>
            </a:r>
            <a:r>
              <a:rPr lang="zh-CN" altLang="en-US" sz="2000" dirty="0" smtClean="0">
                <a:latin typeface="宋体" pitchFamily="2" charset="-122"/>
                <a:ea typeface="宋体" pitchFamily="2" charset="-122"/>
              </a:rPr>
              <a:t>特性</a:t>
            </a:r>
            <a:r>
              <a:rPr lang="zh-CN" altLang="en-US" sz="2000" dirty="0" smtClean="0"/>
              <a:t>。</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 name="Rectangle 2"/>
          <p:cNvSpPr>
            <a:spLocks noGrp="1" noChangeArrowheads="1"/>
          </p:cNvSpPr>
          <p:nvPr>
            <p:ph type="title" idx="4294967295"/>
          </p:nvPr>
        </p:nvSpPr>
        <p:spPr/>
        <p:txBody>
          <a:bodyPr/>
          <a:lstStyle/>
          <a:p>
            <a:r>
              <a:rPr lang="en-US" altLang="zh-CN" dirty="0" smtClean="0"/>
              <a:t>8.1.2 </a:t>
            </a:r>
            <a:r>
              <a:rPr lang="zh-CN" altLang="en-US" dirty="0" smtClean="0"/>
              <a:t>事务的特性</a:t>
            </a:r>
            <a:endParaRPr lang="zh-CN" altLang="en-US" dirty="0"/>
          </a:p>
        </p:txBody>
      </p:sp>
      <p:sp>
        <p:nvSpPr>
          <p:cNvPr id="48" name="内容占位符 2"/>
          <p:cNvSpPr txBox="1">
            <a:spLocks/>
          </p:cNvSpPr>
          <p:nvPr/>
        </p:nvSpPr>
        <p:spPr>
          <a:xfrm>
            <a:off x="468313" y="1142984"/>
            <a:ext cx="8207375" cy="5500726"/>
          </a:xfrm>
          <a:prstGeom prst="rect">
            <a:avLst/>
          </a:prstGeom>
        </p:spPr>
        <p:txBody>
          <a:bodyPr/>
          <a:lstStyle/>
          <a:p>
            <a:pPr marL="180975" marR="0" lvl="0" indent="-180975" algn="l" defTabSz="914400" rtl="0" eaLnBrk="0" fontAlgn="ctr" latinLnBrk="0" hangingPunct="0">
              <a:lnSpc>
                <a:spcPct val="150000"/>
              </a:lnSpc>
              <a:spcBef>
                <a:spcPct val="20000"/>
              </a:spcBef>
              <a:spcAft>
                <a:spcPct val="0"/>
              </a:spcAft>
              <a:buClr>
                <a:srgbClr val="0875F8"/>
              </a:buClr>
              <a:buSzPct val="80000"/>
              <a:buFont typeface="Wingdings" pitchFamily="2" charset="2"/>
              <a:buChar char="l"/>
              <a:tabLst/>
              <a:defRPr/>
            </a:pPr>
            <a:r>
              <a:rPr kumimoji="0" lang="zh-CN" altLang="en-US" sz="20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 原子性</a:t>
            </a:r>
            <a:endParaRPr kumimoji="0" lang="en-US" altLang="zh-CN" sz="20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endParaRPr>
          </a:p>
          <a:p>
            <a:pPr marL="180975" indent="-180975" eaLnBrk="0" fontAlgn="ctr" hangingPunct="0">
              <a:lnSpc>
                <a:spcPct val="150000"/>
              </a:lnSpc>
              <a:spcBef>
                <a:spcPct val="20000"/>
              </a:spcBef>
              <a:buClr>
                <a:srgbClr val="0875F8"/>
              </a:buClr>
              <a:buSzPct val="80000"/>
            </a:pPr>
            <a:r>
              <a:rPr lang="zh-CN" altLang="en-US" sz="2000" dirty="0" smtClean="0"/>
              <a:t>     </a:t>
            </a:r>
            <a:r>
              <a:rPr lang="zh-CN" altLang="en-US" sz="2000" b="0" dirty="0" smtClean="0">
                <a:latin typeface="宋体" pitchFamily="2" charset="-122"/>
                <a:ea typeface="宋体" pitchFamily="2" charset="-122"/>
              </a:rPr>
              <a:t>事务是数据库处理的逻辑单位，是一个不可分割的整体，事务中包括的所有操作要么全都执行完，要么全都不执行。</a:t>
            </a:r>
            <a:endParaRPr kumimoji="0" lang="zh-CN" altLang="en-US" sz="2000" b="0" i="0" u="none" strike="noStrike" kern="0" cap="none" spc="0" normalizeH="0" baseline="0" noProof="0" dirty="0" smtClean="0">
              <a:ln>
                <a:noFill/>
              </a:ln>
              <a:solidFill>
                <a:schemeClr val="tx1"/>
              </a:solidFill>
              <a:effectLst/>
              <a:uLnTx/>
              <a:uFillTx/>
              <a:latin typeface="宋体" pitchFamily="2" charset="-122"/>
              <a:ea typeface="宋体" pitchFamily="2" charset="-122"/>
            </a:endParaRPr>
          </a:p>
          <a:p>
            <a:pPr marL="180975" marR="0" lvl="0" indent="-180975" algn="l" defTabSz="914400" rtl="0" eaLnBrk="0" fontAlgn="ctr" latinLnBrk="0" hangingPunct="0">
              <a:lnSpc>
                <a:spcPct val="150000"/>
              </a:lnSpc>
              <a:spcBef>
                <a:spcPct val="20000"/>
              </a:spcBef>
              <a:spcAft>
                <a:spcPct val="0"/>
              </a:spcAft>
              <a:buClr>
                <a:srgbClr val="0875F8"/>
              </a:buClr>
              <a:buSzPct val="80000"/>
              <a:buFont typeface="Wingdings" pitchFamily="2" charset="2"/>
              <a:buChar char="l"/>
              <a:tabLst/>
              <a:defRPr/>
            </a:pPr>
            <a:r>
              <a:rPr kumimoji="0" lang="zh-CN" altLang="en-US" sz="20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 一致性</a:t>
            </a:r>
          </a:p>
          <a:p>
            <a:pPr marL="180975" lvl="0" indent="-180975" algn="just" eaLnBrk="0" fontAlgn="ctr" hangingPunct="0">
              <a:lnSpc>
                <a:spcPct val="150000"/>
              </a:lnSpc>
              <a:spcBef>
                <a:spcPct val="20000"/>
              </a:spcBef>
              <a:buClr>
                <a:srgbClr val="0875F8"/>
              </a:buClr>
              <a:buSzPct val="80000"/>
            </a:pPr>
            <a:r>
              <a:rPr lang="zh-CN" altLang="en-US" sz="2000" b="0" dirty="0" smtClean="0"/>
              <a:t>      </a:t>
            </a:r>
            <a:r>
              <a:rPr lang="zh-CN" altLang="en-US" sz="2000" b="0" dirty="0" smtClean="0">
                <a:latin typeface="宋体" pitchFamily="2" charset="-122"/>
                <a:ea typeface="宋体" pitchFamily="2" charset="-122"/>
              </a:rPr>
              <a:t>事务执行的结果必须是使数据库从一个一致性状态变到另一个一致性状态。</a:t>
            </a:r>
          </a:p>
          <a:p>
            <a:pPr marL="180975" marR="0" lvl="0" indent="-180975" algn="l" defTabSz="914400" rtl="0" eaLnBrk="0" fontAlgn="ctr" latinLnBrk="0" hangingPunct="0">
              <a:lnSpc>
                <a:spcPct val="150000"/>
              </a:lnSpc>
              <a:spcBef>
                <a:spcPct val="20000"/>
              </a:spcBef>
              <a:spcAft>
                <a:spcPct val="0"/>
              </a:spcAft>
              <a:buClr>
                <a:srgbClr val="0875F8"/>
              </a:buClr>
              <a:buSzPct val="80000"/>
              <a:tabLst/>
              <a:defRPr/>
            </a:pPr>
            <a:r>
              <a:rPr lang="en-US" altLang="zh-CN" sz="2000" kern="0" dirty="0" smtClean="0">
                <a:latin typeface="黑体" pitchFamily="49" charset="-122"/>
                <a:ea typeface="黑体" pitchFamily="49" charset="-122"/>
              </a:rPr>
              <a:t>    </a:t>
            </a:r>
            <a:r>
              <a:rPr lang="zh-CN" altLang="en-US" sz="2000" kern="0" dirty="0" smtClean="0">
                <a:latin typeface="黑体" pitchFamily="49" charset="-122"/>
                <a:ea typeface="黑体" pitchFamily="49" charset="-122"/>
              </a:rPr>
              <a:t>例：两个银行账户</a:t>
            </a:r>
            <a:r>
              <a:rPr lang="en-US" altLang="zh-CN" sz="2000" kern="0" dirty="0" smtClean="0">
                <a:latin typeface="黑体" pitchFamily="49" charset="-122"/>
                <a:ea typeface="黑体" pitchFamily="49" charset="-122"/>
              </a:rPr>
              <a:t>A</a:t>
            </a:r>
            <a:r>
              <a:rPr lang="zh-CN" altLang="en-US" sz="2000" kern="0" dirty="0" smtClean="0">
                <a:latin typeface="黑体" pitchFamily="49" charset="-122"/>
                <a:ea typeface="黑体" pitchFamily="49" charset="-122"/>
              </a:rPr>
              <a:t>和</a:t>
            </a:r>
            <a:r>
              <a:rPr lang="en-US" altLang="zh-CN" sz="2000" kern="0" dirty="0" smtClean="0">
                <a:latin typeface="黑体" pitchFamily="49" charset="-122"/>
                <a:ea typeface="黑体" pitchFamily="49" charset="-122"/>
              </a:rPr>
              <a:t>B</a:t>
            </a:r>
            <a:r>
              <a:rPr lang="zh-CN" altLang="en-US" sz="2000" kern="0" dirty="0" smtClean="0">
                <a:latin typeface="黑体" pitchFamily="49" charset="-122"/>
                <a:ea typeface="黑体" pitchFamily="49" charset="-122"/>
              </a:rPr>
              <a:t>，从账户</a:t>
            </a:r>
            <a:r>
              <a:rPr lang="en-US" altLang="zh-CN" sz="2000" kern="0" dirty="0" smtClean="0">
                <a:latin typeface="黑体" pitchFamily="49" charset="-122"/>
                <a:ea typeface="黑体" pitchFamily="49" charset="-122"/>
              </a:rPr>
              <a:t>A</a:t>
            </a:r>
            <a:r>
              <a:rPr lang="zh-CN" altLang="en-US" sz="2000" kern="0" dirty="0" smtClean="0">
                <a:latin typeface="黑体" pitchFamily="49" charset="-122"/>
                <a:ea typeface="黑体" pitchFamily="49" charset="-122"/>
              </a:rPr>
              <a:t>中取出</a:t>
            </a:r>
            <a:r>
              <a:rPr lang="en-US" altLang="zh-CN" sz="2000" kern="0" dirty="0" smtClean="0">
                <a:latin typeface="黑体" pitchFamily="49" charset="-122"/>
                <a:ea typeface="黑体" pitchFamily="49" charset="-122"/>
              </a:rPr>
              <a:t>1</a:t>
            </a:r>
            <a:r>
              <a:rPr lang="zh-CN" altLang="en-US" sz="2000" kern="0" dirty="0" smtClean="0">
                <a:latin typeface="黑体" pitchFamily="49" charset="-122"/>
                <a:ea typeface="黑体" pitchFamily="49" charset="-122"/>
              </a:rPr>
              <a:t>千元转账到账户</a:t>
            </a:r>
            <a:r>
              <a:rPr lang="en-US" altLang="zh-CN" sz="2000" kern="0" dirty="0" smtClean="0">
                <a:latin typeface="黑体" pitchFamily="49" charset="-122"/>
                <a:ea typeface="黑体" pitchFamily="49" charset="-122"/>
              </a:rPr>
              <a:t>B</a:t>
            </a:r>
          </a:p>
          <a:p>
            <a:pPr marL="180975" marR="0" lvl="0" indent="-180975" algn="l" defTabSz="914400" rtl="0" eaLnBrk="0" fontAlgn="ctr" latinLnBrk="0" hangingPunct="0">
              <a:lnSpc>
                <a:spcPct val="150000"/>
              </a:lnSpc>
              <a:spcBef>
                <a:spcPct val="20000"/>
              </a:spcBef>
              <a:spcAft>
                <a:spcPct val="0"/>
              </a:spcAft>
              <a:buClr>
                <a:srgbClr val="0875F8"/>
              </a:buClr>
              <a:buSzPct val="80000"/>
              <a:tabLst/>
              <a:defRPr/>
            </a:pPr>
            <a:r>
              <a:rPr kumimoji="0" lang="en-US" altLang="zh-CN" sz="2000" b="1" i="0" u="none" strike="noStrike" kern="0" cap="none" spc="0" normalizeH="0" noProof="0" dirty="0" smtClean="0">
                <a:ln>
                  <a:noFill/>
                </a:ln>
                <a:solidFill>
                  <a:schemeClr val="tx1"/>
                </a:solidFill>
                <a:effectLst/>
                <a:uLnTx/>
                <a:uFillTx/>
                <a:latin typeface="黑体" pitchFamily="49" charset="-122"/>
                <a:ea typeface="黑体" pitchFamily="49" charset="-122"/>
                <a:cs typeface="+mn-cs"/>
              </a:rPr>
              <a:t>    </a:t>
            </a:r>
            <a:r>
              <a:rPr kumimoji="0" lang="zh-CN" altLang="en-US" sz="2000" b="0" i="0" u="none" strike="noStrike" kern="0" cap="none" spc="0" normalizeH="0" noProof="0" dirty="0" smtClean="0">
                <a:ln>
                  <a:noFill/>
                </a:ln>
                <a:solidFill>
                  <a:schemeClr val="tx1"/>
                </a:solidFill>
                <a:effectLst/>
                <a:uLnTx/>
                <a:uFillTx/>
                <a:latin typeface="宋体" pitchFamily="2" charset="-122"/>
                <a:ea typeface="宋体" pitchFamily="2" charset="-122"/>
              </a:rPr>
              <a:t>定义一个事务，包含两个操作：</a:t>
            </a:r>
            <a:r>
              <a:rPr kumimoji="0" lang="en-US" altLang="zh-CN" sz="2000" b="0" i="0" u="none" strike="noStrike" kern="0" cap="none" spc="0" normalizeH="0" noProof="0" dirty="0" smtClean="0">
                <a:ln>
                  <a:noFill/>
                </a:ln>
                <a:solidFill>
                  <a:schemeClr val="tx1"/>
                </a:solidFill>
                <a:effectLst/>
                <a:uLnTx/>
                <a:uFillTx/>
                <a:latin typeface="宋体" pitchFamily="2" charset="-122"/>
                <a:ea typeface="宋体" pitchFamily="2" charset="-122"/>
              </a:rPr>
              <a:t>1</a:t>
            </a:r>
            <a:r>
              <a:rPr lang="en-US" altLang="zh-CN" sz="2000" b="0" kern="0" dirty="0" smtClean="0">
                <a:latin typeface="宋体" pitchFamily="2" charset="-122"/>
                <a:ea typeface="宋体" pitchFamily="2" charset="-122"/>
              </a:rPr>
              <a:t>.</a:t>
            </a:r>
            <a:r>
              <a:rPr lang="zh-CN" altLang="en-US" sz="2000" b="0" kern="0" dirty="0" smtClean="0">
                <a:latin typeface="宋体" pitchFamily="2" charset="-122"/>
                <a:ea typeface="宋体" pitchFamily="2" charset="-122"/>
              </a:rPr>
              <a:t>从账户</a:t>
            </a:r>
            <a:r>
              <a:rPr lang="en-US" altLang="zh-CN" sz="2000" b="0" kern="0" dirty="0" smtClean="0">
                <a:latin typeface="宋体" pitchFamily="2" charset="-122"/>
                <a:ea typeface="宋体" pitchFamily="2" charset="-122"/>
              </a:rPr>
              <a:t>A</a:t>
            </a:r>
            <a:r>
              <a:rPr lang="zh-CN" altLang="en-US" sz="2000" b="0" kern="0" dirty="0" smtClean="0">
                <a:latin typeface="宋体" pitchFamily="2" charset="-122"/>
                <a:ea typeface="宋体" pitchFamily="2" charset="-122"/>
              </a:rPr>
              <a:t>中取出</a:t>
            </a:r>
            <a:r>
              <a:rPr lang="en-US" altLang="zh-CN" sz="2000" b="0" kern="0" dirty="0" smtClean="0">
                <a:latin typeface="宋体" pitchFamily="2" charset="-122"/>
                <a:ea typeface="宋体" pitchFamily="2" charset="-122"/>
              </a:rPr>
              <a:t>1000</a:t>
            </a:r>
            <a:r>
              <a:rPr lang="zh-CN" altLang="en-US" sz="2000" b="0" kern="0" dirty="0" smtClean="0">
                <a:latin typeface="宋体" pitchFamily="2" charset="-122"/>
                <a:ea typeface="宋体" pitchFamily="2" charset="-122"/>
              </a:rPr>
              <a:t>元（</a:t>
            </a:r>
            <a:r>
              <a:rPr lang="en-US" altLang="zh-CN" sz="2000" b="0" kern="0" dirty="0" smtClean="0">
                <a:latin typeface="宋体" pitchFamily="2" charset="-122"/>
                <a:ea typeface="宋体" pitchFamily="2" charset="-122"/>
              </a:rPr>
              <a:t>A-1000</a:t>
            </a:r>
            <a:r>
              <a:rPr lang="zh-CN" altLang="en-US" sz="2000" b="0" kern="0" dirty="0" smtClean="0">
                <a:latin typeface="宋体" pitchFamily="2" charset="-122"/>
                <a:ea typeface="宋体" pitchFamily="2" charset="-122"/>
              </a:rPr>
              <a:t>）</a:t>
            </a:r>
            <a:r>
              <a:rPr lang="en-US" altLang="zh-CN" sz="2000" b="0" kern="0" dirty="0" smtClean="0">
                <a:latin typeface="宋体" pitchFamily="2" charset="-122"/>
                <a:ea typeface="宋体" pitchFamily="2" charset="-122"/>
              </a:rPr>
              <a:t>2.</a:t>
            </a:r>
            <a:r>
              <a:rPr lang="zh-CN" altLang="en-US" sz="2000" b="0" kern="0" dirty="0" smtClean="0">
                <a:latin typeface="宋体" pitchFamily="2" charset="-122"/>
                <a:ea typeface="宋体" pitchFamily="2" charset="-122"/>
              </a:rPr>
              <a:t>向账户</a:t>
            </a:r>
            <a:r>
              <a:rPr lang="en-US" altLang="zh-CN" sz="2000" b="0" kern="0" dirty="0" smtClean="0">
                <a:latin typeface="宋体" pitchFamily="2" charset="-122"/>
                <a:ea typeface="宋体" pitchFamily="2" charset="-122"/>
              </a:rPr>
              <a:t>B</a:t>
            </a:r>
            <a:r>
              <a:rPr lang="zh-CN" altLang="en-US" sz="2000" b="0" kern="0" dirty="0" smtClean="0">
                <a:latin typeface="宋体" pitchFamily="2" charset="-122"/>
                <a:ea typeface="宋体" pitchFamily="2" charset="-122"/>
              </a:rPr>
              <a:t>存入</a:t>
            </a:r>
            <a:r>
              <a:rPr lang="en-US" altLang="zh-CN" sz="2000" b="0" kern="0" dirty="0" smtClean="0">
                <a:latin typeface="宋体" pitchFamily="2" charset="-122"/>
                <a:ea typeface="宋体" pitchFamily="2" charset="-122"/>
              </a:rPr>
              <a:t>1000</a:t>
            </a:r>
            <a:r>
              <a:rPr lang="zh-CN" altLang="en-US" sz="2000" b="0" kern="0" dirty="0" smtClean="0">
                <a:latin typeface="宋体" pitchFamily="2" charset="-122"/>
                <a:ea typeface="宋体" pitchFamily="2" charset="-122"/>
              </a:rPr>
              <a:t>元（</a:t>
            </a:r>
            <a:r>
              <a:rPr lang="en-US" altLang="zh-CN" sz="2000" b="0" kern="0" dirty="0" smtClean="0">
                <a:latin typeface="宋体" pitchFamily="2" charset="-122"/>
                <a:ea typeface="宋体" pitchFamily="2" charset="-122"/>
              </a:rPr>
              <a:t>B+1000</a:t>
            </a:r>
            <a:r>
              <a:rPr lang="zh-CN" altLang="en-US" sz="2000" b="0" kern="0" dirty="0" smtClean="0">
                <a:latin typeface="宋体" pitchFamily="2" charset="-122"/>
                <a:ea typeface="宋体" pitchFamily="2" charset="-122"/>
              </a:rPr>
              <a:t>）。</a:t>
            </a:r>
            <a:endParaRPr lang="en-US" altLang="zh-CN" sz="2000" b="0" kern="0" dirty="0" smtClean="0">
              <a:latin typeface="宋体" pitchFamily="2" charset="-122"/>
              <a:ea typeface="宋体" pitchFamily="2" charset="-122"/>
            </a:endParaRPr>
          </a:p>
          <a:p>
            <a:pPr marL="180975" marR="0" lvl="0" indent="-180975" algn="l" defTabSz="914400" rtl="0" eaLnBrk="0" fontAlgn="ctr" latinLnBrk="0" hangingPunct="0">
              <a:lnSpc>
                <a:spcPct val="150000"/>
              </a:lnSpc>
              <a:spcBef>
                <a:spcPct val="20000"/>
              </a:spcBef>
              <a:spcAft>
                <a:spcPct val="0"/>
              </a:spcAft>
              <a:buClr>
                <a:srgbClr val="0875F8"/>
              </a:buClr>
              <a:buSzPct val="80000"/>
              <a:tabLst/>
              <a:defRPr/>
            </a:pPr>
            <a:r>
              <a:rPr kumimoji="0" lang="en-US" altLang="zh-CN" sz="2000" b="0" i="0" u="none" strike="noStrike" kern="0" cap="none" spc="0" normalizeH="0" baseline="0" noProof="0" dirty="0" smtClean="0">
                <a:ln>
                  <a:noFill/>
                </a:ln>
                <a:solidFill>
                  <a:schemeClr val="tx1"/>
                </a:solidFill>
                <a:effectLst/>
                <a:uLnTx/>
                <a:uFillTx/>
                <a:latin typeface="宋体" pitchFamily="2" charset="-122"/>
                <a:ea typeface="宋体" pitchFamily="2" charset="-122"/>
              </a:rPr>
              <a:t>     </a:t>
            </a:r>
            <a:r>
              <a:rPr kumimoji="0" lang="zh-CN" altLang="en-US" sz="2000" b="0" i="0" u="none" strike="noStrike" kern="0" cap="none" spc="0" normalizeH="0" baseline="0" noProof="0" dirty="0" smtClean="0">
                <a:ln>
                  <a:noFill/>
                </a:ln>
                <a:solidFill>
                  <a:schemeClr val="tx1"/>
                </a:solidFill>
                <a:effectLst/>
                <a:uLnTx/>
                <a:uFillTx/>
                <a:latin typeface="宋体" pitchFamily="2" charset="-122"/>
                <a:ea typeface="宋体" pitchFamily="2" charset="-122"/>
              </a:rPr>
              <a:t>两个操作要么全做，要么全不做，则保证数据库处于一致性状态。由此可见，原子性是保证数据库一致性的前提。</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 name="Rectangle 2"/>
          <p:cNvSpPr>
            <a:spLocks noGrp="1" noChangeArrowheads="1"/>
          </p:cNvSpPr>
          <p:nvPr>
            <p:ph type="title" idx="4294967295"/>
          </p:nvPr>
        </p:nvSpPr>
        <p:spPr/>
        <p:txBody>
          <a:bodyPr/>
          <a:lstStyle/>
          <a:p>
            <a:r>
              <a:rPr lang="en-US" altLang="zh-CN" dirty="0" smtClean="0"/>
              <a:t>8.1.2 </a:t>
            </a:r>
            <a:r>
              <a:rPr lang="zh-CN" altLang="en-US" dirty="0" smtClean="0"/>
              <a:t>事务的特性</a:t>
            </a:r>
            <a:endParaRPr lang="zh-CN" altLang="en-US" dirty="0"/>
          </a:p>
        </p:txBody>
      </p:sp>
      <p:sp>
        <p:nvSpPr>
          <p:cNvPr id="48" name="内容占位符 2"/>
          <p:cNvSpPr txBox="1">
            <a:spLocks/>
          </p:cNvSpPr>
          <p:nvPr/>
        </p:nvSpPr>
        <p:spPr>
          <a:xfrm>
            <a:off x="468313" y="1142984"/>
            <a:ext cx="8207375" cy="5500726"/>
          </a:xfrm>
          <a:prstGeom prst="rect">
            <a:avLst/>
          </a:prstGeom>
        </p:spPr>
        <p:txBody>
          <a:bodyPr/>
          <a:lstStyle/>
          <a:p>
            <a:pPr marL="180975" marR="0" lvl="0" indent="-180975" algn="l" defTabSz="914400" rtl="0" eaLnBrk="0" fontAlgn="ctr" latinLnBrk="0" hangingPunct="0">
              <a:lnSpc>
                <a:spcPct val="150000"/>
              </a:lnSpc>
              <a:spcBef>
                <a:spcPct val="20000"/>
              </a:spcBef>
              <a:spcAft>
                <a:spcPct val="0"/>
              </a:spcAft>
              <a:buClr>
                <a:srgbClr val="0875F8"/>
              </a:buClr>
              <a:buSzPct val="80000"/>
              <a:buFont typeface="Wingdings" pitchFamily="2" charset="2"/>
              <a:buChar char="l"/>
              <a:tabLst/>
              <a:defRPr/>
            </a:pPr>
            <a:r>
              <a:rPr kumimoji="0" lang="zh-CN" altLang="en-US" sz="20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 </a:t>
            </a:r>
            <a:r>
              <a:rPr lang="zh-CN" altLang="en-US" sz="2000" kern="0" dirty="0" smtClean="0">
                <a:latin typeface="黑体" pitchFamily="49" charset="-122"/>
                <a:ea typeface="黑体" pitchFamily="49" charset="-122"/>
              </a:rPr>
              <a:t>隔离性</a:t>
            </a:r>
            <a:endParaRPr kumimoji="0" lang="en-US" altLang="zh-CN" sz="20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endParaRPr>
          </a:p>
          <a:p>
            <a:pPr marL="180975" indent="-180975" algn="just" eaLnBrk="0" fontAlgn="ctr" hangingPunct="0">
              <a:lnSpc>
                <a:spcPct val="150000"/>
              </a:lnSpc>
              <a:spcBef>
                <a:spcPct val="20000"/>
              </a:spcBef>
              <a:buClr>
                <a:srgbClr val="0875F8"/>
              </a:buClr>
              <a:buSzPct val="80000"/>
            </a:pPr>
            <a:r>
              <a:rPr lang="zh-CN" altLang="en-US" sz="2000" b="0" dirty="0" smtClean="0">
                <a:latin typeface="宋体" pitchFamily="2" charset="-122"/>
                <a:ea typeface="宋体" pitchFamily="2" charset="-122"/>
              </a:rPr>
              <a:t>   一个事务的执行不能被其他事务干扰，即一个事务内部的操作及使用的数据对其他并发事务是隔离的，并发执行的各个事务之间不能互相干扰。</a:t>
            </a:r>
            <a:endParaRPr kumimoji="0" lang="zh-CN" altLang="en-US" sz="2000" b="0" i="0" u="none" strike="noStrike" kern="0" cap="none" spc="0" normalizeH="0" baseline="0" noProof="0" dirty="0" smtClean="0">
              <a:ln>
                <a:noFill/>
              </a:ln>
              <a:solidFill>
                <a:schemeClr val="tx1"/>
              </a:solidFill>
              <a:effectLst/>
              <a:uLnTx/>
              <a:uFillTx/>
              <a:latin typeface="宋体" pitchFamily="2" charset="-122"/>
              <a:ea typeface="宋体" pitchFamily="2" charset="-122"/>
            </a:endParaRPr>
          </a:p>
          <a:p>
            <a:pPr marL="180975" marR="0" lvl="0" indent="-180975" algn="l" defTabSz="914400" rtl="0" eaLnBrk="0" fontAlgn="ctr" latinLnBrk="0" hangingPunct="0">
              <a:lnSpc>
                <a:spcPct val="150000"/>
              </a:lnSpc>
              <a:spcBef>
                <a:spcPct val="20000"/>
              </a:spcBef>
              <a:spcAft>
                <a:spcPct val="0"/>
              </a:spcAft>
              <a:buClr>
                <a:srgbClr val="0875F8"/>
              </a:buClr>
              <a:buSzPct val="80000"/>
              <a:buFont typeface="Wingdings" pitchFamily="2" charset="2"/>
              <a:buChar char="l"/>
              <a:tabLst/>
              <a:defRPr/>
            </a:pPr>
            <a:r>
              <a:rPr kumimoji="0" lang="zh-CN" altLang="en-US" sz="2000" b="1" i="0" u="none" strike="noStrike" kern="0" cap="none" spc="0" normalizeH="0" baseline="0" noProof="0" dirty="0" smtClean="0">
                <a:ln>
                  <a:noFill/>
                </a:ln>
                <a:solidFill>
                  <a:schemeClr val="tx1"/>
                </a:solidFill>
                <a:effectLst/>
                <a:uLnTx/>
                <a:uFillTx/>
                <a:latin typeface="黑体" pitchFamily="49" charset="-122"/>
                <a:ea typeface="黑体" pitchFamily="49" charset="-122"/>
                <a:cs typeface="+mn-cs"/>
              </a:rPr>
              <a:t> 持续性</a:t>
            </a:r>
          </a:p>
          <a:p>
            <a:pPr marL="180975" indent="-180975" algn="just" eaLnBrk="0" fontAlgn="ctr" hangingPunct="0">
              <a:lnSpc>
                <a:spcPct val="150000"/>
              </a:lnSpc>
              <a:spcBef>
                <a:spcPct val="20000"/>
              </a:spcBef>
              <a:buClr>
                <a:srgbClr val="0875F8"/>
              </a:buClr>
              <a:buSzPct val="80000"/>
            </a:pPr>
            <a:r>
              <a:rPr lang="zh-CN" altLang="en-US" sz="2000" b="0" dirty="0" smtClean="0">
                <a:latin typeface="宋体" pitchFamily="2" charset="-122"/>
                <a:ea typeface="宋体" pitchFamily="2" charset="-122"/>
              </a:rPr>
              <a:t>   持续性也称永久性</a:t>
            </a:r>
            <a:r>
              <a:rPr lang="en-US" altLang="en-US" sz="2000" b="0" dirty="0" smtClean="0">
                <a:latin typeface="宋体" pitchFamily="2" charset="-122"/>
                <a:ea typeface="宋体" pitchFamily="2" charset="-122"/>
              </a:rPr>
              <a:t>(Permanence) </a:t>
            </a:r>
            <a:r>
              <a:rPr lang="zh-CN" altLang="en-US" sz="2000" b="0" dirty="0" smtClean="0">
                <a:latin typeface="宋体" pitchFamily="2" charset="-122"/>
                <a:ea typeface="宋体" pitchFamily="2" charset="-122"/>
              </a:rPr>
              <a:t>，指一个事务一旦成功提交，它对数据库中数据的改变就应该是永久性的，接下来的其他操作或故障不应该对其执行结果有任何影响。持续性的意义在于保证数据库具有可恢复性。</a:t>
            </a:r>
            <a:endParaRPr lang="en-US" altLang="zh-CN" sz="2000" b="0" dirty="0" smtClean="0">
              <a:latin typeface="宋体" pitchFamily="2" charset="-122"/>
              <a:ea typeface="宋体" pitchFamily="2" charset="-122"/>
            </a:endParaRPr>
          </a:p>
          <a:p>
            <a:pPr marL="180975" indent="-180975" algn="just" eaLnBrk="0" fontAlgn="ctr" hangingPunct="0">
              <a:lnSpc>
                <a:spcPct val="150000"/>
              </a:lnSpc>
              <a:spcBef>
                <a:spcPct val="20000"/>
              </a:spcBef>
              <a:buClr>
                <a:srgbClr val="0875F8"/>
              </a:buClr>
              <a:buSzPct val="80000"/>
            </a:pPr>
            <a:r>
              <a:rPr lang="en-US" altLang="zh-CN" sz="2000" b="0" dirty="0" smtClean="0">
                <a:latin typeface="宋体" pitchFamily="2" charset="-122"/>
                <a:ea typeface="宋体" pitchFamily="2" charset="-122"/>
              </a:rPr>
              <a:t>   </a:t>
            </a:r>
            <a:r>
              <a:rPr lang="zh-CN" altLang="en-US" sz="2000" b="0" dirty="0" smtClean="0">
                <a:latin typeface="宋体" pitchFamily="2" charset="-122"/>
                <a:ea typeface="宋体" pitchFamily="2" charset="-122"/>
              </a:rPr>
              <a:t>事务的</a:t>
            </a:r>
            <a:r>
              <a:rPr lang="en-US" altLang="zh-CN" sz="2000" b="0" dirty="0" smtClean="0">
                <a:latin typeface="宋体" pitchFamily="2" charset="-122"/>
                <a:ea typeface="宋体" pitchFamily="2" charset="-122"/>
              </a:rPr>
              <a:t>ACID</a:t>
            </a:r>
            <a:r>
              <a:rPr lang="zh-CN" altLang="en-US" sz="2000" b="0" dirty="0" smtClean="0">
                <a:latin typeface="宋体" pitchFamily="2" charset="-122"/>
                <a:ea typeface="宋体" pitchFamily="2" charset="-122"/>
              </a:rPr>
              <a:t>特性可能遭到破坏的因素有：</a:t>
            </a:r>
            <a:r>
              <a:rPr lang="en-US" altLang="zh-CN" sz="2000" b="0" dirty="0" smtClean="0">
                <a:latin typeface="宋体" pitchFamily="2" charset="-122"/>
                <a:ea typeface="宋体" pitchFamily="2" charset="-122"/>
              </a:rPr>
              <a:t>1.</a:t>
            </a:r>
            <a:r>
              <a:rPr lang="zh-CN" altLang="en-US" sz="2000" b="0" dirty="0" smtClean="0">
                <a:latin typeface="宋体" pitchFamily="2" charset="-122"/>
                <a:ea typeface="宋体" pitchFamily="2" charset="-122"/>
              </a:rPr>
              <a:t>多个事务并行运行时，不同事务的操作交叉执行；</a:t>
            </a:r>
            <a:r>
              <a:rPr lang="en-US" altLang="zh-CN" sz="2000" b="0" dirty="0" smtClean="0">
                <a:latin typeface="宋体" pitchFamily="2" charset="-122"/>
                <a:ea typeface="宋体" pitchFamily="2" charset="-122"/>
              </a:rPr>
              <a:t>2.</a:t>
            </a:r>
            <a:r>
              <a:rPr lang="zh-CN" altLang="en-US" sz="2000" b="0" dirty="0" smtClean="0">
                <a:latin typeface="宋体" pitchFamily="2" charset="-122"/>
                <a:ea typeface="宋体" pitchFamily="2" charset="-122"/>
              </a:rPr>
              <a:t>事务在运行过程中被强行停止。</a:t>
            </a:r>
          </a:p>
          <a:p>
            <a:pPr marL="180975" lvl="0" indent="-180975" algn="just" eaLnBrk="0" fontAlgn="ctr" hangingPunct="0">
              <a:lnSpc>
                <a:spcPct val="150000"/>
              </a:lnSpc>
              <a:spcBef>
                <a:spcPct val="20000"/>
              </a:spcBef>
              <a:buClr>
                <a:srgbClr val="0875F8"/>
              </a:buClr>
              <a:buSzPct val="80000"/>
            </a:pPr>
            <a:endParaRPr lang="zh-CN" altLang="en-US" sz="2000" b="0" dirty="0" smtClean="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164305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9" name="AutoShape 6"/>
          <p:cNvSpPr>
            <a:spLocks noChangeArrowheads="1"/>
          </p:cNvSpPr>
          <p:nvPr/>
        </p:nvSpPr>
        <p:spPr bwMode="auto">
          <a:xfrm>
            <a:off x="1571604" y="118108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71604" y="1928802"/>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14298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8.1 </a:t>
            </a:r>
            <a:r>
              <a:rPr lang="zh-CN" altLang="en-US" dirty="0" smtClean="0">
                <a:latin typeface="微软雅黑" pitchFamily="34" charset="-122"/>
              </a:rPr>
              <a:t>事务的基本概念</a:t>
            </a:r>
          </a:p>
        </p:txBody>
      </p:sp>
      <p:sp>
        <p:nvSpPr>
          <p:cNvPr id="22" name="Rectangle 30"/>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3" name="Rectangle 33"/>
          <p:cNvSpPr>
            <a:spLocks noChangeArrowheads="1"/>
          </p:cNvSpPr>
          <p:nvPr/>
        </p:nvSpPr>
        <p:spPr bwMode="auto">
          <a:xfrm>
            <a:off x="1509713" y="3147996"/>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0" name="Rectangle 34"/>
          <p:cNvSpPr>
            <a:spLocks noChangeArrowheads="1"/>
          </p:cNvSpPr>
          <p:nvPr/>
        </p:nvSpPr>
        <p:spPr bwMode="auto">
          <a:xfrm>
            <a:off x="1509713" y="394015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1" name="AutoShape 12"/>
          <p:cNvSpPr>
            <a:spLocks noChangeArrowheads="1"/>
          </p:cNvSpPr>
          <p:nvPr/>
        </p:nvSpPr>
        <p:spPr bwMode="auto">
          <a:xfrm>
            <a:off x="1547813" y="272730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32" name="AutoShape 15"/>
          <p:cNvSpPr>
            <a:spLocks noChangeArrowheads="1"/>
          </p:cNvSpPr>
          <p:nvPr/>
        </p:nvSpPr>
        <p:spPr bwMode="auto">
          <a:xfrm>
            <a:off x="1547813" y="351947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3" name="AutoShape 18"/>
          <p:cNvSpPr>
            <a:spLocks noChangeArrowheads="1"/>
          </p:cNvSpPr>
          <p:nvPr/>
        </p:nvSpPr>
        <p:spPr bwMode="auto">
          <a:xfrm>
            <a:off x="1547813" y="431163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4" name="WordArt 23"/>
          <p:cNvSpPr>
            <a:spLocks noChangeArrowheads="1" noChangeShapeType="1" noTextEdit="1"/>
          </p:cNvSpPr>
          <p:nvPr/>
        </p:nvSpPr>
        <p:spPr bwMode="auto">
          <a:xfrm>
            <a:off x="1755775" y="366075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35" name="AutoShape 27"/>
          <p:cNvSpPr>
            <a:spLocks noChangeArrowheads="1"/>
          </p:cNvSpPr>
          <p:nvPr/>
        </p:nvSpPr>
        <p:spPr bwMode="auto">
          <a:xfrm>
            <a:off x="1620838" y="2727309"/>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8.3 </a:t>
            </a:r>
            <a:r>
              <a:rPr lang="zh-CN" altLang="en-US" dirty="0" smtClean="0">
                <a:latin typeface="微软雅黑" pitchFamily="34" charset="-122"/>
              </a:rPr>
              <a:t>故障的分类</a:t>
            </a:r>
          </a:p>
        </p:txBody>
      </p:sp>
      <p:sp>
        <p:nvSpPr>
          <p:cNvPr id="36" name="AutoShape 28"/>
          <p:cNvSpPr>
            <a:spLocks noChangeArrowheads="1"/>
          </p:cNvSpPr>
          <p:nvPr/>
        </p:nvSpPr>
        <p:spPr bwMode="auto">
          <a:xfrm>
            <a:off x="1620838" y="3519471"/>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8.4 </a:t>
            </a:r>
            <a:r>
              <a:rPr lang="zh-CN" altLang="en-US" dirty="0" smtClean="0">
                <a:latin typeface="微软雅黑" pitchFamily="34" charset="-122"/>
              </a:rPr>
              <a:t>恢复的实现技术</a:t>
            </a:r>
          </a:p>
        </p:txBody>
      </p:sp>
      <p:sp>
        <p:nvSpPr>
          <p:cNvPr id="37" name="AutoShape 29"/>
          <p:cNvSpPr>
            <a:spLocks noChangeArrowheads="1"/>
          </p:cNvSpPr>
          <p:nvPr/>
        </p:nvSpPr>
        <p:spPr bwMode="auto">
          <a:xfrm>
            <a:off x="1620838" y="4310046"/>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8.5 </a:t>
            </a:r>
            <a:r>
              <a:rPr lang="zh-CN" altLang="en-US" dirty="0" smtClean="0">
                <a:latin typeface="微软雅黑" pitchFamily="34" charset="-122"/>
              </a:rPr>
              <a:t>恢复策略</a:t>
            </a:r>
          </a:p>
        </p:txBody>
      </p:sp>
      <p:sp>
        <p:nvSpPr>
          <p:cNvPr id="38" name="Rectangle 31"/>
          <p:cNvSpPr>
            <a:spLocks noChangeArrowheads="1"/>
          </p:cNvSpPr>
          <p:nvPr/>
        </p:nvSpPr>
        <p:spPr bwMode="auto">
          <a:xfrm>
            <a:off x="1500166" y="2347184"/>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0" name="AutoShape 25"/>
          <p:cNvSpPr>
            <a:spLocks noChangeArrowheads="1"/>
          </p:cNvSpPr>
          <p:nvPr/>
        </p:nvSpPr>
        <p:spPr bwMode="auto">
          <a:xfrm>
            <a:off x="1611291" y="1926497"/>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8.2 </a:t>
            </a:r>
            <a:r>
              <a:rPr lang="zh-CN" altLang="en-US" dirty="0" smtClean="0">
                <a:solidFill>
                  <a:schemeClr val="bg1"/>
                </a:solidFill>
                <a:latin typeface="微软雅黑" pitchFamily="34" charset="-122"/>
              </a:rPr>
              <a:t>数据库恢复概述</a:t>
            </a:r>
          </a:p>
        </p:txBody>
      </p:sp>
      <p:sp>
        <p:nvSpPr>
          <p:cNvPr id="41" name="Rectangle 30"/>
          <p:cNvSpPr>
            <a:spLocks noChangeArrowheads="1"/>
          </p:cNvSpPr>
          <p:nvPr/>
        </p:nvSpPr>
        <p:spPr bwMode="auto">
          <a:xfrm>
            <a:off x="1500166" y="551972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2" name="AutoShape 18"/>
          <p:cNvSpPr>
            <a:spLocks noChangeArrowheads="1"/>
          </p:cNvSpPr>
          <p:nvPr/>
        </p:nvSpPr>
        <p:spPr bwMode="auto">
          <a:xfrm>
            <a:off x="1538266" y="509745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3" name="AutoShape 29"/>
          <p:cNvSpPr>
            <a:spLocks noChangeArrowheads="1"/>
          </p:cNvSpPr>
          <p:nvPr/>
        </p:nvSpPr>
        <p:spPr bwMode="auto">
          <a:xfrm>
            <a:off x="1611291" y="509586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8.6</a:t>
            </a:r>
            <a:r>
              <a:rPr lang="zh-CN" altLang="en-US" dirty="0" smtClean="0">
                <a:latin typeface="微软雅黑" pitchFamily="34" charset="-122"/>
              </a:rPr>
              <a:t> 具有检查点的恢复技术</a:t>
            </a:r>
            <a:endParaRPr lang="en-US" altLang="zh-CN" dirty="0" smtClean="0">
              <a:latin typeface="微软雅黑" pitchFamily="34" charset="-122"/>
            </a:endParaRPr>
          </a:p>
        </p:txBody>
      </p:sp>
      <p:sp>
        <p:nvSpPr>
          <p:cNvPr id="44" name="AutoShape 18"/>
          <p:cNvSpPr>
            <a:spLocks noChangeArrowheads="1"/>
          </p:cNvSpPr>
          <p:nvPr/>
        </p:nvSpPr>
        <p:spPr bwMode="auto">
          <a:xfrm>
            <a:off x="1524021" y="585789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5" name="AutoShape 29"/>
          <p:cNvSpPr>
            <a:spLocks noChangeArrowheads="1"/>
          </p:cNvSpPr>
          <p:nvPr/>
        </p:nvSpPr>
        <p:spPr bwMode="auto">
          <a:xfrm>
            <a:off x="1597042" y="585789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8.7</a:t>
            </a:r>
            <a:r>
              <a:rPr lang="zh-CN" altLang="en-US" dirty="0" smtClean="0">
                <a:latin typeface="微软雅黑" pitchFamily="34" charset="-122"/>
              </a:rPr>
              <a:t> 数据库镜像</a:t>
            </a:r>
            <a:endParaRPr lang="en-US" altLang="zh-CN" dirty="0" smtClean="0">
              <a:latin typeface="微软雅黑" pitchFamily="34" charset="-122"/>
            </a:endParaRPr>
          </a:p>
        </p:txBody>
      </p:sp>
      <p:sp>
        <p:nvSpPr>
          <p:cNvPr id="24" name="动作按钮: 第一张 23">
            <a:hlinkClick r:id="rId2" action="ppaction://hlinksldjump" highlightClick="1"/>
          </p:cNvPr>
          <p:cNvSpPr/>
          <p:nvPr/>
        </p:nvSpPr>
        <p:spPr bwMode="auto">
          <a:xfrm>
            <a:off x="8358214" y="6286520"/>
            <a:ext cx="428628"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 name="Rectangle 2"/>
          <p:cNvSpPr>
            <a:spLocks noGrp="1" noChangeArrowheads="1"/>
          </p:cNvSpPr>
          <p:nvPr>
            <p:ph type="title" idx="4294967295"/>
          </p:nvPr>
        </p:nvSpPr>
        <p:spPr/>
        <p:txBody>
          <a:bodyPr/>
          <a:lstStyle/>
          <a:p>
            <a:r>
              <a:rPr lang="en-US" altLang="zh-CN" dirty="0" smtClean="0"/>
              <a:t>8.2 </a:t>
            </a:r>
            <a:r>
              <a:rPr lang="zh-CN" altLang="en-US" dirty="0" smtClean="0"/>
              <a:t>数据库恢复概述</a:t>
            </a:r>
            <a:endParaRPr lang="zh-CN" altLang="en-US" dirty="0"/>
          </a:p>
        </p:txBody>
      </p:sp>
      <p:sp>
        <p:nvSpPr>
          <p:cNvPr id="48" name="内容占位符 2"/>
          <p:cNvSpPr txBox="1">
            <a:spLocks/>
          </p:cNvSpPr>
          <p:nvPr/>
        </p:nvSpPr>
        <p:spPr>
          <a:xfrm>
            <a:off x="468313" y="1142984"/>
            <a:ext cx="8207375" cy="5500726"/>
          </a:xfrm>
          <a:prstGeom prst="rect">
            <a:avLst/>
          </a:prstGeom>
        </p:spPr>
        <p:txBody>
          <a:bodyPr/>
          <a:lstStyle/>
          <a:p>
            <a:pPr marL="180975" lvl="0" indent="-180975" eaLnBrk="0" fontAlgn="ctr" hangingPunct="0">
              <a:lnSpc>
                <a:spcPct val="150000"/>
              </a:lnSpc>
              <a:spcBef>
                <a:spcPct val="20000"/>
              </a:spcBef>
              <a:buClr>
                <a:srgbClr val="0875F8"/>
              </a:buClr>
              <a:buSzPct val="80000"/>
              <a:buFont typeface="Wingdings" pitchFamily="2" charset="2"/>
              <a:buChar char="l"/>
              <a:defRPr/>
            </a:pPr>
            <a:r>
              <a:rPr lang="zh-CN" altLang="en-US" sz="2000" kern="0" dirty="0" smtClean="0">
                <a:latin typeface="黑体" pitchFamily="49" charset="-122"/>
                <a:ea typeface="黑体" pitchFamily="49" charset="-122"/>
              </a:rPr>
              <a:t> 数据库恢复的重要性</a:t>
            </a:r>
            <a:endParaRPr lang="en-US" altLang="zh-CN" sz="2000" kern="0" dirty="0" smtClean="0">
              <a:latin typeface="黑体" pitchFamily="49" charset="-122"/>
              <a:ea typeface="黑体" pitchFamily="49" charset="-122"/>
            </a:endParaRPr>
          </a:p>
          <a:p>
            <a:pPr indent="457200">
              <a:lnSpc>
                <a:spcPct val="150000"/>
              </a:lnSpc>
            </a:pPr>
            <a:r>
              <a:rPr lang="zh-CN" altLang="en-US" sz="2000" b="0" dirty="0" smtClean="0">
                <a:latin typeface="宋体" pitchFamily="2" charset="-122"/>
                <a:ea typeface="宋体" pitchFamily="2" charset="-122"/>
              </a:rPr>
              <a:t>尽管数据库系统采取很多措施保证事务的正确执行，但是仍旧无法保证数据库中数据的绝对安全，故障是不可避免的。故障一旦发生，轻则造成运行事务非正常中断，影响数据库中数据的一致性，重则破坏数据库，使数据库中的数据全部或部分丢失。</a:t>
            </a:r>
            <a:endParaRPr lang="en-US" altLang="zh-CN" sz="2000" b="0" dirty="0" smtClean="0">
              <a:latin typeface="宋体" pitchFamily="2" charset="-122"/>
              <a:ea typeface="宋体" pitchFamily="2" charset="-122"/>
            </a:endParaRPr>
          </a:p>
          <a:p>
            <a:pPr indent="457200">
              <a:lnSpc>
                <a:spcPct val="150000"/>
              </a:lnSpc>
            </a:pPr>
            <a:r>
              <a:rPr lang="zh-CN" altLang="en-US" sz="2000" b="0" dirty="0" smtClean="0">
                <a:latin typeface="宋体" pitchFamily="2" charset="-122"/>
                <a:ea typeface="宋体" pitchFamily="2" charset="-122"/>
              </a:rPr>
              <a:t>因此数据库管理系统</a:t>
            </a:r>
            <a:r>
              <a:rPr lang="zh-CN" altLang="en-US" sz="2000" b="0" dirty="0" smtClean="0">
                <a:solidFill>
                  <a:srgbClr val="FF0000"/>
                </a:solidFill>
                <a:latin typeface="宋体" pitchFamily="2" charset="-122"/>
                <a:ea typeface="宋体" pitchFamily="2" charset="-122"/>
              </a:rPr>
              <a:t>必须具有数据库恢复功能</a:t>
            </a:r>
            <a:r>
              <a:rPr lang="zh-CN" altLang="en-US" sz="2000" b="0" dirty="0" smtClean="0">
                <a:latin typeface="宋体" pitchFamily="2" charset="-122"/>
                <a:ea typeface="宋体" pitchFamily="2" charset="-122"/>
              </a:rPr>
              <a:t>，即把数据库恢复到故障发生前的某种一致状态的功能。</a:t>
            </a:r>
            <a:endParaRPr lang="zh-CN" altLang="en-US" sz="2000" b="0" kern="0" dirty="0" smtClean="0">
              <a:latin typeface="宋体" pitchFamily="2" charset="-122"/>
              <a:ea typeface="宋体" pitchFamily="2" charset="-122"/>
            </a:endParaRPr>
          </a:p>
          <a:p>
            <a:pPr marL="180975" lvl="0" indent="-180975" eaLnBrk="0" fontAlgn="ctr" hangingPunct="0">
              <a:lnSpc>
                <a:spcPct val="150000"/>
              </a:lnSpc>
              <a:spcBef>
                <a:spcPct val="20000"/>
              </a:spcBef>
              <a:buClr>
                <a:srgbClr val="0875F8"/>
              </a:buClr>
              <a:buSzPct val="80000"/>
              <a:buFont typeface="Wingdings" pitchFamily="2" charset="2"/>
              <a:buChar char="l"/>
              <a:defRPr/>
            </a:pPr>
            <a:r>
              <a:rPr lang="zh-CN" altLang="en-US" sz="2000" kern="0" dirty="0" smtClean="0">
                <a:latin typeface="黑体" pitchFamily="49" charset="-122"/>
                <a:ea typeface="黑体" pitchFamily="49" charset="-122"/>
              </a:rPr>
              <a:t> 实现恢复的基本思想</a:t>
            </a:r>
          </a:p>
          <a:p>
            <a:pPr indent="457200">
              <a:lnSpc>
                <a:spcPct val="150000"/>
              </a:lnSpc>
            </a:pPr>
            <a:r>
              <a:rPr lang="zh-CN" altLang="en-US" sz="2000" b="0" dirty="0" smtClean="0">
                <a:latin typeface="宋体" pitchFamily="2" charset="-122"/>
                <a:ea typeface="宋体" pitchFamily="2" charset="-122"/>
              </a:rPr>
              <a:t>针对各种不同的故障有不同的恢复技术，但实现恢复的基本思想相同：在系统运行时建立</a:t>
            </a:r>
            <a:r>
              <a:rPr lang="zh-CN" altLang="en-US" sz="2000" b="0" dirty="0" smtClean="0">
                <a:solidFill>
                  <a:srgbClr val="FF0000"/>
                </a:solidFill>
                <a:latin typeface="宋体" pitchFamily="2" charset="-122"/>
                <a:ea typeface="宋体" pitchFamily="2" charset="-122"/>
              </a:rPr>
              <a:t>“冗余”数据</a:t>
            </a:r>
            <a:r>
              <a:rPr lang="zh-CN" altLang="en-US" sz="2000" b="0" dirty="0" smtClean="0">
                <a:latin typeface="宋体" pitchFamily="2" charset="-122"/>
                <a:ea typeface="宋体" pitchFamily="2" charset="-122"/>
              </a:rPr>
              <a:t>，保证有足够的信息可用于故障恢复。故障发生后使用“冗余”数据及事先建立起的日志文件，重新构建数据库中已经被损坏的数据，或者恢复数据库中已经不正确的数据。</a:t>
            </a:r>
          </a:p>
          <a:p>
            <a:pPr marL="180975" lvl="0" indent="-180975" algn="just" eaLnBrk="0" fontAlgn="ctr" hangingPunct="0">
              <a:lnSpc>
                <a:spcPct val="150000"/>
              </a:lnSpc>
              <a:spcBef>
                <a:spcPct val="20000"/>
              </a:spcBef>
              <a:buClr>
                <a:srgbClr val="0875F8"/>
              </a:buClr>
              <a:buSzPct val="80000"/>
            </a:pPr>
            <a:endParaRPr lang="zh-CN" altLang="en-US" sz="2000" b="0" dirty="0" smtClean="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1"/>
          <p:cNvSpPr>
            <a:spLocks noChangeArrowheads="1"/>
          </p:cNvSpPr>
          <p:nvPr/>
        </p:nvSpPr>
        <p:spPr bwMode="auto">
          <a:xfrm>
            <a:off x="1500166" y="2386006"/>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9" name="AutoShape 6"/>
          <p:cNvSpPr>
            <a:spLocks noChangeArrowheads="1"/>
          </p:cNvSpPr>
          <p:nvPr/>
        </p:nvSpPr>
        <p:spPr bwMode="auto">
          <a:xfrm>
            <a:off x="1571604" y="118108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099" name="Rectangle 31"/>
          <p:cNvSpPr>
            <a:spLocks noChangeArrowheads="1"/>
          </p:cNvSpPr>
          <p:nvPr/>
        </p:nvSpPr>
        <p:spPr bwMode="auto">
          <a:xfrm>
            <a:off x="1509713" y="192880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24021" y="2714620"/>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14298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8.1 </a:t>
            </a:r>
            <a:r>
              <a:rPr lang="zh-CN" altLang="en-US" dirty="0" smtClean="0">
                <a:latin typeface="微软雅黑" pitchFamily="34" charset="-122"/>
              </a:rPr>
              <a:t>事务的基本概念</a:t>
            </a:r>
          </a:p>
        </p:txBody>
      </p:sp>
      <p:sp>
        <p:nvSpPr>
          <p:cNvPr id="22" name="Rectangle 30"/>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3" name="Rectangle 33"/>
          <p:cNvSpPr>
            <a:spLocks noChangeArrowheads="1"/>
          </p:cNvSpPr>
          <p:nvPr/>
        </p:nvSpPr>
        <p:spPr bwMode="auto">
          <a:xfrm>
            <a:off x="1509713" y="3147996"/>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0" name="Rectangle 34"/>
          <p:cNvSpPr>
            <a:spLocks noChangeArrowheads="1"/>
          </p:cNvSpPr>
          <p:nvPr/>
        </p:nvSpPr>
        <p:spPr bwMode="auto">
          <a:xfrm>
            <a:off x="1509713" y="394015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1" name="AutoShape 12"/>
          <p:cNvSpPr>
            <a:spLocks noChangeArrowheads="1"/>
          </p:cNvSpPr>
          <p:nvPr/>
        </p:nvSpPr>
        <p:spPr bwMode="auto">
          <a:xfrm>
            <a:off x="1571604" y="1966906"/>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32" name="AutoShape 15"/>
          <p:cNvSpPr>
            <a:spLocks noChangeArrowheads="1"/>
          </p:cNvSpPr>
          <p:nvPr/>
        </p:nvSpPr>
        <p:spPr bwMode="auto">
          <a:xfrm>
            <a:off x="1547813" y="351947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3" name="AutoShape 18"/>
          <p:cNvSpPr>
            <a:spLocks noChangeArrowheads="1"/>
          </p:cNvSpPr>
          <p:nvPr/>
        </p:nvSpPr>
        <p:spPr bwMode="auto">
          <a:xfrm>
            <a:off x="1547813" y="431163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4" name="WordArt 23"/>
          <p:cNvSpPr>
            <a:spLocks noChangeArrowheads="1" noChangeShapeType="1" noTextEdit="1"/>
          </p:cNvSpPr>
          <p:nvPr/>
        </p:nvSpPr>
        <p:spPr bwMode="auto">
          <a:xfrm>
            <a:off x="1755775" y="366075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35" name="AutoShape 27"/>
          <p:cNvSpPr>
            <a:spLocks noChangeArrowheads="1"/>
          </p:cNvSpPr>
          <p:nvPr/>
        </p:nvSpPr>
        <p:spPr bwMode="auto">
          <a:xfrm>
            <a:off x="1620838" y="2727309"/>
            <a:ext cx="5403850" cy="533400"/>
          </a:xfrm>
          <a:prstGeom prst="roundRect">
            <a:avLst>
              <a:gd name="adj" fmla="val 0"/>
            </a:avLst>
          </a:prstGeom>
          <a:noFill/>
          <a:ln w="9525">
            <a:noFill/>
            <a:round/>
            <a:headEnd/>
            <a:tailEnd/>
          </a:ln>
        </p:spPr>
        <p:txBody>
          <a:bodyPr wrap="none" anchor="ctr"/>
          <a:lstStyle/>
          <a:p>
            <a:pPr lvl="1"/>
            <a:r>
              <a:rPr lang="en-US" altLang="zh-CN" dirty="0" smtClean="0">
                <a:solidFill>
                  <a:schemeClr val="bg1"/>
                </a:solidFill>
                <a:latin typeface="微软雅黑" pitchFamily="34" charset="-122"/>
              </a:rPr>
              <a:t>8.3 </a:t>
            </a:r>
            <a:r>
              <a:rPr lang="zh-CN" altLang="en-US" dirty="0" smtClean="0">
                <a:solidFill>
                  <a:schemeClr val="bg1"/>
                </a:solidFill>
                <a:latin typeface="微软雅黑" pitchFamily="34" charset="-122"/>
              </a:rPr>
              <a:t>故障的分类</a:t>
            </a:r>
          </a:p>
        </p:txBody>
      </p:sp>
      <p:sp>
        <p:nvSpPr>
          <p:cNvPr id="36" name="AutoShape 28"/>
          <p:cNvSpPr>
            <a:spLocks noChangeArrowheads="1"/>
          </p:cNvSpPr>
          <p:nvPr/>
        </p:nvSpPr>
        <p:spPr bwMode="auto">
          <a:xfrm>
            <a:off x="1620838" y="3519471"/>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8.4 </a:t>
            </a:r>
            <a:r>
              <a:rPr lang="zh-CN" altLang="en-US" dirty="0" smtClean="0">
                <a:latin typeface="微软雅黑" pitchFamily="34" charset="-122"/>
              </a:rPr>
              <a:t>恢复的实现技术</a:t>
            </a:r>
          </a:p>
        </p:txBody>
      </p:sp>
      <p:sp>
        <p:nvSpPr>
          <p:cNvPr id="37" name="AutoShape 29"/>
          <p:cNvSpPr>
            <a:spLocks noChangeArrowheads="1"/>
          </p:cNvSpPr>
          <p:nvPr/>
        </p:nvSpPr>
        <p:spPr bwMode="auto">
          <a:xfrm>
            <a:off x="1620838" y="4310046"/>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8.5 </a:t>
            </a:r>
            <a:r>
              <a:rPr lang="zh-CN" altLang="en-US" dirty="0" smtClean="0">
                <a:latin typeface="微软雅黑" pitchFamily="34" charset="-122"/>
              </a:rPr>
              <a:t>恢复策略</a:t>
            </a:r>
          </a:p>
        </p:txBody>
      </p:sp>
      <p:sp>
        <p:nvSpPr>
          <p:cNvPr id="40" name="AutoShape 25"/>
          <p:cNvSpPr>
            <a:spLocks noChangeArrowheads="1"/>
          </p:cNvSpPr>
          <p:nvPr/>
        </p:nvSpPr>
        <p:spPr bwMode="auto">
          <a:xfrm>
            <a:off x="1611291" y="1966906"/>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8.2 </a:t>
            </a:r>
            <a:r>
              <a:rPr lang="zh-CN" altLang="en-US" dirty="0" smtClean="0">
                <a:latin typeface="微软雅黑" pitchFamily="34" charset="-122"/>
              </a:rPr>
              <a:t>数据库恢复概述</a:t>
            </a:r>
          </a:p>
        </p:txBody>
      </p:sp>
      <p:sp>
        <p:nvSpPr>
          <p:cNvPr id="41" name="Rectangle 30"/>
          <p:cNvSpPr>
            <a:spLocks noChangeArrowheads="1"/>
          </p:cNvSpPr>
          <p:nvPr/>
        </p:nvSpPr>
        <p:spPr bwMode="auto">
          <a:xfrm>
            <a:off x="1500166" y="551972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2" name="AutoShape 18"/>
          <p:cNvSpPr>
            <a:spLocks noChangeArrowheads="1"/>
          </p:cNvSpPr>
          <p:nvPr/>
        </p:nvSpPr>
        <p:spPr bwMode="auto">
          <a:xfrm>
            <a:off x="1538266" y="509745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3" name="AutoShape 29"/>
          <p:cNvSpPr>
            <a:spLocks noChangeArrowheads="1"/>
          </p:cNvSpPr>
          <p:nvPr/>
        </p:nvSpPr>
        <p:spPr bwMode="auto">
          <a:xfrm>
            <a:off x="1611291" y="509586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8.6</a:t>
            </a:r>
            <a:r>
              <a:rPr lang="zh-CN" altLang="en-US" dirty="0" smtClean="0">
                <a:latin typeface="微软雅黑" pitchFamily="34" charset="-122"/>
              </a:rPr>
              <a:t> 具有检查点的恢复技术</a:t>
            </a:r>
            <a:endParaRPr lang="en-US" altLang="zh-CN" dirty="0" smtClean="0">
              <a:latin typeface="微软雅黑" pitchFamily="34" charset="-122"/>
            </a:endParaRPr>
          </a:p>
        </p:txBody>
      </p:sp>
      <p:sp>
        <p:nvSpPr>
          <p:cNvPr id="44" name="AutoShape 18"/>
          <p:cNvSpPr>
            <a:spLocks noChangeArrowheads="1"/>
          </p:cNvSpPr>
          <p:nvPr/>
        </p:nvSpPr>
        <p:spPr bwMode="auto">
          <a:xfrm>
            <a:off x="1524021" y="585789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5" name="AutoShape 29"/>
          <p:cNvSpPr>
            <a:spLocks noChangeArrowheads="1"/>
          </p:cNvSpPr>
          <p:nvPr/>
        </p:nvSpPr>
        <p:spPr bwMode="auto">
          <a:xfrm>
            <a:off x="1597042" y="585789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8.7</a:t>
            </a:r>
            <a:r>
              <a:rPr lang="zh-CN" altLang="en-US" dirty="0" smtClean="0">
                <a:latin typeface="微软雅黑" pitchFamily="34" charset="-122"/>
              </a:rPr>
              <a:t> 数据库镜像</a:t>
            </a:r>
            <a:endParaRPr lang="en-US" altLang="zh-CN" dirty="0" smtClean="0">
              <a:latin typeface="微软雅黑" pitchFamily="34" charset="-122"/>
            </a:endParaRPr>
          </a:p>
        </p:txBody>
      </p:sp>
      <p:sp>
        <p:nvSpPr>
          <p:cNvPr id="24" name="动作按钮: 第一张 23">
            <a:hlinkClick r:id="rId2" action="ppaction://hlinksldjump" highlightClick="1"/>
          </p:cNvPr>
          <p:cNvSpPr/>
          <p:nvPr/>
        </p:nvSpPr>
        <p:spPr bwMode="auto">
          <a:xfrm>
            <a:off x="8358214" y="6286520"/>
            <a:ext cx="428628"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8.3  </a:t>
            </a:r>
            <a:r>
              <a:rPr lang="zh-CN" altLang="en-US" dirty="0" smtClean="0"/>
              <a:t>故障的分类</a:t>
            </a:r>
            <a:endParaRPr lang="zh-CN" altLang="en-US" dirty="0"/>
          </a:p>
        </p:txBody>
      </p:sp>
      <p:sp>
        <p:nvSpPr>
          <p:cNvPr id="3" name="内容占位符 2"/>
          <p:cNvSpPr>
            <a:spLocks noGrp="1"/>
          </p:cNvSpPr>
          <p:nvPr>
            <p:ph idx="1"/>
          </p:nvPr>
        </p:nvSpPr>
        <p:spPr>
          <a:xfrm>
            <a:off x="428596" y="1071546"/>
            <a:ext cx="8207375" cy="4940300"/>
          </a:xfrm>
        </p:spPr>
        <p:txBody>
          <a:bodyPr/>
          <a:lstStyle/>
          <a:p>
            <a:pPr algn="just">
              <a:buNone/>
            </a:pPr>
            <a:r>
              <a:rPr lang="en-US" altLang="zh-CN" dirty="0" smtClean="0"/>
              <a:t>	     </a:t>
            </a:r>
            <a:r>
              <a:rPr lang="zh-CN" altLang="en-US" sz="2400" dirty="0" smtClean="0">
                <a:latin typeface="楷体" pitchFamily="49" charset="-122"/>
                <a:ea typeface="楷体" pitchFamily="49" charset="-122"/>
              </a:rPr>
              <a:t>数据库系统可能发生的故障有很多种，每种故障需要不同的方法来处理。</a:t>
            </a:r>
            <a:endParaRPr lang="en-US" altLang="zh-CN" sz="2400" dirty="0" smtClean="0">
              <a:latin typeface="楷体" pitchFamily="49" charset="-122"/>
              <a:ea typeface="楷体" pitchFamily="49" charset="-122"/>
            </a:endParaRPr>
          </a:p>
          <a:p>
            <a:pPr>
              <a:buNone/>
            </a:pPr>
            <a:r>
              <a:rPr lang="en-US" altLang="zh-CN" dirty="0" smtClean="0"/>
              <a:t>	</a:t>
            </a:r>
            <a:endParaRPr lang="zh-CN" altLang="en-US" dirty="0" smtClean="0"/>
          </a:p>
        </p:txBody>
      </p:sp>
      <p:grpSp>
        <p:nvGrpSpPr>
          <p:cNvPr id="4" name="Group 2"/>
          <p:cNvGrpSpPr>
            <a:grpSpLocks/>
          </p:cNvGrpSpPr>
          <p:nvPr/>
        </p:nvGrpSpPr>
        <p:grpSpPr bwMode="auto">
          <a:xfrm>
            <a:off x="2250788" y="4819666"/>
            <a:ext cx="963707" cy="895350"/>
            <a:chOff x="0" y="0"/>
            <a:chExt cx="1168" cy="1089"/>
          </a:xfrm>
        </p:grpSpPr>
        <p:sp>
          <p:nvSpPr>
            <p:cNvPr id="6" name="Oval 5"/>
            <p:cNvSpPr>
              <a:spLocks noChangeArrowheads="1"/>
            </p:cNvSpPr>
            <p:nvPr/>
          </p:nvSpPr>
          <p:spPr bwMode="auto">
            <a:xfrm>
              <a:off x="0" y="0"/>
              <a:ext cx="1089" cy="1089"/>
            </a:xfrm>
            <a:prstGeom prst="ellipse">
              <a:avLst/>
            </a:prstGeom>
            <a:gradFill rotWithShape="1">
              <a:gsLst>
                <a:gs pos="0">
                  <a:srgbClr val="FFFFFF"/>
                </a:gs>
                <a:gs pos="100000">
                  <a:srgbClr val="EAEAEA"/>
                </a:gs>
              </a:gsLst>
              <a:lin ang="18900000" scaled="1"/>
            </a:gradFill>
            <a:ln w="9525" cmpd="sng">
              <a:solidFill>
                <a:srgbClr val="C0C0C0"/>
              </a:solidFill>
              <a:round/>
              <a:headEnd/>
              <a:tailEnd/>
            </a:ln>
          </p:spPr>
          <p:txBody>
            <a:bodyPr wrap="none" anchor="ctr"/>
            <a:lstStyle/>
            <a:p>
              <a:r>
                <a:rPr lang="zh-CN" altLang="en-US" sz="2000" dirty="0" smtClean="0">
                  <a:latin typeface="黑体" pitchFamily="49" charset="-122"/>
                  <a:ea typeface="黑体" pitchFamily="49" charset="-122"/>
                </a:rPr>
                <a:t>事务</a:t>
              </a:r>
              <a:endParaRPr lang="en-US" altLang="zh-CN" sz="2000" dirty="0" smtClean="0">
                <a:latin typeface="黑体" pitchFamily="49" charset="-122"/>
                <a:ea typeface="黑体" pitchFamily="49" charset="-122"/>
              </a:endParaRPr>
            </a:p>
            <a:p>
              <a:r>
                <a:rPr lang="zh-CN" altLang="en-US" sz="2000" dirty="0" smtClean="0">
                  <a:latin typeface="黑体" pitchFamily="49" charset="-122"/>
                  <a:ea typeface="黑体" pitchFamily="49" charset="-122"/>
                </a:rPr>
                <a:t>故障</a:t>
              </a:r>
              <a:endParaRPr lang="en-US" altLang="zh-CN" sz="2000" dirty="0" smtClean="0">
                <a:latin typeface="黑体" pitchFamily="49" charset="-122"/>
                <a:ea typeface="黑体" pitchFamily="49" charset="-122"/>
              </a:endParaRPr>
            </a:p>
          </p:txBody>
        </p:sp>
        <p:grpSp>
          <p:nvGrpSpPr>
            <p:cNvPr id="5" name="Group 4"/>
            <p:cNvGrpSpPr>
              <a:grpSpLocks/>
            </p:cNvGrpSpPr>
            <p:nvPr/>
          </p:nvGrpSpPr>
          <p:grpSpPr bwMode="auto">
            <a:xfrm>
              <a:off x="260" y="30"/>
              <a:ext cx="908" cy="312"/>
              <a:chOff x="169" y="0"/>
              <a:chExt cx="907" cy="311"/>
            </a:xfrm>
          </p:grpSpPr>
          <p:sp>
            <p:nvSpPr>
              <p:cNvPr id="8" name="Freeform 7"/>
              <p:cNvSpPr>
                <a:spLocks/>
              </p:cNvSpPr>
              <p:nvPr/>
            </p:nvSpPr>
            <p:spPr bwMode="auto">
              <a:xfrm>
                <a:off x="169" y="16"/>
                <a:ext cx="907" cy="295"/>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9" name="Oval 8"/>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grpSp>
        <p:nvGrpSpPr>
          <p:cNvPr id="7" name="Group 7"/>
          <p:cNvGrpSpPr>
            <a:grpSpLocks/>
          </p:cNvGrpSpPr>
          <p:nvPr/>
        </p:nvGrpSpPr>
        <p:grpSpPr bwMode="auto">
          <a:xfrm>
            <a:off x="5959308" y="4786322"/>
            <a:ext cx="898525" cy="895350"/>
            <a:chOff x="0" y="0"/>
            <a:chExt cx="1089" cy="1089"/>
          </a:xfrm>
        </p:grpSpPr>
        <p:sp>
          <p:nvSpPr>
            <p:cNvPr id="11" name="Oval 10"/>
            <p:cNvSpPr>
              <a:spLocks noChangeArrowheads="1"/>
            </p:cNvSpPr>
            <p:nvPr/>
          </p:nvSpPr>
          <p:spPr bwMode="auto">
            <a:xfrm>
              <a:off x="0" y="0"/>
              <a:ext cx="1089" cy="1089"/>
            </a:xfrm>
            <a:prstGeom prst="ellipse">
              <a:avLst/>
            </a:prstGeom>
            <a:gradFill rotWithShape="1">
              <a:gsLst>
                <a:gs pos="0">
                  <a:srgbClr val="F7F7F7"/>
                </a:gs>
                <a:gs pos="100000">
                  <a:srgbClr val="DDDDDD"/>
                </a:gs>
              </a:gsLst>
              <a:lin ang="18900000" scaled="1"/>
            </a:gradFill>
            <a:ln w="9525" cmpd="sng">
              <a:solidFill>
                <a:srgbClr val="C0C0C0"/>
              </a:solidFill>
              <a:round/>
              <a:headEnd/>
              <a:tailEnd/>
            </a:ln>
          </p:spPr>
          <p:txBody>
            <a:bodyPr wrap="none" anchor="ctr"/>
            <a:lstStyle/>
            <a:p>
              <a:pPr algn="ctr"/>
              <a:r>
                <a:rPr lang="zh-CN" altLang="en-US" sz="2000" dirty="0" smtClean="0">
                  <a:solidFill>
                    <a:srgbClr val="1C1C1C"/>
                  </a:solidFill>
                  <a:ea typeface="华文细黑" pitchFamily="2" charset="-122"/>
                </a:rPr>
                <a:t>其他</a:t>
              </a:r>
              <a:endParaRPr lang="en-US" altLang="zh-CN" sz="2000" dirty="0" smtClean="0">
                <a:solidFill>
                  <a:srgbClr val="1C1C1C"/>
                </a:solidFill>
                <a:ea typeface="华文细黑" pitchFamily="2" charset="-122"/>
              </a:endParaRPr>
            </a:p>
            <a:p>
              <a:pPr algn="ctr"/>
              <a:r>
                <a:rPr lang="zh-CN" altLang="en-US" sz="2000" dirty="0" smtClean="0">
                  <a:solidFill>
                    <a:srgbClr val="1C1C1C"/>
                  </a:solidFill>
                  <a:ea typeface="华文细黑" pitchFamily="2" charset="-122"/>
                </a:rPr>
                <a:t>故障</a:t>
              </a:r>
              <a:endParaRPr lang="en-US" altLang="zh-CN" sz="2000" dirty="0" smtClean="0">
                <a:solidFill>
                  <a:srgbClr val="1C1C1C"/>
                </a:solidFill>
                <a:ea typeface="华文细黑" pitchFamily="2" charset="-122"/>
              </a:endParaRPr>
            </a:p>
          </p:txBody>
        </p:sp>
        <p:grpSp>
          <p:nvGrpSpPr>
            <p:cNvPr id="10" name="Group 9"/>
            <p:cNvGrpSpPr>
              <a:grpSpLocks/>
            </p:cNvGrpSpPr>
            <p:nvPr/>
          </p:nvGrpSpPr>
          <p:grpSpPr bwMode="auto">
            <a:xfrm>
              <a:off x="91" y="30"/>
              <a:ext cx="908" cy="296"/>
              <a:chOff x="0" y="0"/>
              <a:chExt cx="907" cy="295"/>
            </a:xfrm>
          </p:grpSpPr>
          <p:sp>
            <p:nvSpPr>
              <p:cNvPr id="13" name="Freeform 12"/>
              <p:cNvSpPr>
                <a:spLocks/>
              </p:cNvSpPr>
              <p:nvPr/>
            </p:nvSpPr>
            <p:spPr bwMode="auto">
              <a:xfrm>
                <a:off x="0" y="0"/>
                <a:ext cx="907" cy="295"/>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14" name="Oval 1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sp>
        <p:nvSpPr>
          <p:cNvPr id="35" name="Line 34"/>
          <p:cNvSpPr>
            <a:spLocks noChangeShapeType="1"/>
          </p:cNvSpPr>
          <p:nvPr/>
        </p:nvSpPr>
        <p:spPr bwMode="auto">
          <a:xfrm rot="618245" flipV="1">
            <a:off x="5069177" y="3633881"/>
            <a:ext cx="45719" cy="1571403"/>
          </a:xfrm>
          <a:prstGeom prst="line">
            <a:avLst/>
          </a:prstGeom>
          <a:noFill/>
          <a:ln w="9525" cmpd="sng">
            <a:solidFill>
              <a:schemeClr val="tx1"/>
            </a:solidFill>
            <a:prstDash val="dash"/>
            <a:round/>
            <a:headEnd/>
            <a:tailEnd type="triangle" w="med" len="med"/>
          </a:ln>
        </p:spPr>
        <p:txBody>
          <a:bodyPr/>
          <a:lstStyle/>
          <a:p>
            <a:endParaRPr lang="zh-CN" altLang="en-US"/>
          </a:p>
        </p:txBody>
      </p:sp>
      <p:sp>
        <p:nvSpPr>
          <p:cNvPr id="37" name="Line 36"/>
          <p:cNvSpPr>
            <a:spLocks noChangeShapeType="1"/>
          </p:cNvSpPr>
          <p:nvPr/>
        </p:nvSpPr>
        <p:spPr bwMode="auto">
          <a:xfrm rot="618245" flipH="1" flipV="1">
            <a:off x="3729523" y="3686039"/>
            <a:ext cx="601962" cy="1378000"/>
          </a:xfrm>
          <a:prstGeom prst="line">
            <a:avLst/>
          </a:prstGeom>
          <a:noFill/>
          <a:ln w="9525" cmpd="sng">
            <a:solidFill>
              <a:schemeClr val="tx1"/>
            </a:solidFill>
            <a:prstDash val="dash"/>
            <a:round/>
            <a:headEnd/>
            <a:tailEnd type="triangle" w="med" len="med"/>
          </a:ln>
        </p:spPr>
        <p:txBody>
          <a:bodyPr/>
          <a:lstStyle/>
          <a:p>
            <a:endParaRPr lang="zh-CN" altLang="en-US"/>
          </a:p>
        </p:txBody>
      </p:sp>
      <p:sp>
        <p:nvSpPr>
          <p:cNvPr id="38" name="Line 37"/>
          <p:cNvSpPr>
            <a:spLocks noChangeShapeType="1"/>
          </p:cNvSpPr>
          <p:nvPr/>
        </p:nvSpPr>
        <p:spPr bwMode="auto">
          <a:xfrm rot="618245" flipH="1" flipV="1">
            <a:off x="3112037" y="5384980"/>
            <a:ext cx="1124494" cy="245444"/>
          </a:xfrm>
          <a:prstGeom prst="line">
            <a:avLst/>
          </a:prstGeom>
          <a:noFill/>
          <a:ln w="9525" cmpd="sng">
            <a:solidFill>
              <a:schemeClr val="tx1"/>
            </a:solidFill>
            <a:prstDash val="dash"/>
            <a:round/>
            <a:headEnd/>
            <a:tailEnd type="triangle" w="med" len="med"/>
          </a:ln>
        </p:spPr>
        <p:txBody>
          <a:bodyPr/>
          <a:lstStyle/>
          <a:p>
            <a:endParaRPr lang="zh-CN" altLang="en-US"/>
          </a:p>
        </p:txBody>
      </p:sp>
      <p:sp>
        <p:nvSpPr>
          <p:cNvPr id="40" name="Line 39"/>
          <p:cNvSpPr>
            <a:spLocks noChangeShapeType="1"/>
          </p:cNvSpPr>
          <p:nvPr/>
        </p:nvSpPr>
        <p:spPr bwMode="auto">
          <a:xfrm rot="618245" flipV="1">
            <a:off x="5172557" y="5296050"/>
            <a:ext cx="655908" cy="386030"/>
          </a:xfrm>
          <a:prstGeom prst="line">
            <a:avLst/>
          </a:prstGeom>
          <a:noFill/>
          <a:ln w="9525" cmpd="sng">
            <a:solidFill>
              <a:schemeClr val="tx1"/>
            </a:solidFill>
            <a:prstDash val="dash"/>
            <a:round/>
            <a:headEnd/>
            <a:tailEnd type="triangle" w="med" len="med"/>
          </a:ln>
        </p:spPr>
        <p:txBody>
          <a:bodyPr/>
          <a:lstStyle/>
          <a:p>
            <a:endParaRPr lang="zh-CN" altLang="en-US"/>
          </a:p>
        </p:txBody>
      </p:sp>
      <p:grpSp>
        <p:nvGrpSpPr>
          <p:cNvPr id="15" name="Group 56"/>
          <p:cNvGrpSpPr>
            <a:grpSpLocks/>
          </p:cNvGrpSpPr>
          <p:nvPr/>
        </p:nvGrpSpPr>
        <p:grpSpPr bwMode="auto">
          <a:xfrm>
            <a:off x="3697074" y="4911747"/>
            <a:ext cx="1720850" cy="1660525"/>
            <a:chOff x="0" y="0"/>
            <a:chExt cx="1084" cy="1046"/>
          </a:xfrm>
        </p:grpSpPr>
        <p:sp>
          <p:nvSpPr>
            <p:cNvPr id="60" name="Oval 40"/>
            <p:cNvSpPr>
              <a:spLocks noChangeArrowheads="1"/>
            </p:cNvSpPr>
            <p:nvPr/>
          </p:nvSpPr>
          <p:spPr bwMode="auto">
            <a:xfrm>
              <a:off x="0" y="589"/>
              <a:ext cx="1084" cy="457"/>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p:spPr>
          <p:txBody>
            <a:bodyPr wrap="none" anchor="ctr"/>
            <a:lstStyle/>
            <a:p>
              <a:pPr algn="ctr">
                <a:spcBef>
                  <a:spcPct val="20000"/>
                </a:spcBef>
                <a:buClr>
                  <a:srgbClr val="E1B40C"/>
                </a:buClr>
                <a:buFont typeface="微软雅黑" pitchFamily="34" charset="-122"/>
                <a:buNone/>
              </a:pPr>
              <a:endParaRPr lang="zh-CN" altLang="en-US" sz="1400" b="0">
                <a:solidFill>
                  <a:srgbClr val="000000"/>
                </a:solidFill>
                <a:latin typeface="微软雅黑" pitchFamily="34" charset="-122"/>
              </a:endParaRPr>
            </a:p>
          </p:txBody>
        </p:sp>
        <p:sp>
          <p:nvSpPr>
            <p:cNvPr id="61" name="Oval 44"/>
            <p:cNvSpPr>
              <a:spLocks noChangeArrowheads="1"/>
            </p:cNvSpPr>
            <p:nvPr/>
          </p:nvSpPr>
          <p:spPr bwMode="auto">
            <a:xfrm>
              <a:off x="82" y="0"/>
              <a:ext cx="920" cy="909"/>
            </a:xfrm>
            <a:prstGeom prst="ellipse">
              <a:avLst/>
            </a:prstGeom>
            <a:gradFill rotWithShape="1">
              <a:gsLst>
                <a:gs pos="0">
                  <a:schemeClr val="accent1"/>
                </a:gs>
                <a:gs pos="100000">
                  <a:schemeClr val="hlink"/>
                </a:gs>
              </a:gsLst>
              <a:lin ang="18900000" scaled="1"/>
            </a:gradFill>
            <a:ln w="9525" cmpd="sng">
              <a:solidFill>
                <a:schemeClr val="accent2"/>
              </a:solidFill>
              <a:round/>
              <a:headEnd/>
              <a:tailEnd/>
            </a:ln>
          </p:spPr>
          <p:txBody>
            <a:bodyPr wrap="none" anchor="ctr"/>
            <a:lstStyle/>
            <a:p>
              <a:pPr algn="ctr"/>
              <a:r>
                <a:rPr lang="zh-CN" altLang="en-US" dirty="0" smtClean="0">
                  <a:solidFill>
                    <a:schemeClr val="bg1"/>
                  </a:solidFill>
                </a:rPr>
                <a:t>故障分类</a:t>
              </a:r>
              <a:endParaRPr lang="zh-CN" altLang="en-US" dirty="0">
                <a:solidFill>
                  <a:schemeClr val="bg1"/>
                </a:solidFill>
              </a:endParaRPr>
            </a:p>
          </p:txBody>
        </p:sp>
        <p:pic>
          <p:nvPicPr>
            <p:cNvPr id="62" name="Picture 45" descr="Picture2"/>
            <p:cNvPicPr>
              <a:picLocks noChangeAspect="1" noChangeArrowheads="1"/>
            </p:cNvPicPr>
            <p:nvPr/>
          </p:nvPicPr>
          <p:blipFill>
            <a:blip r:embed="rId3"/>
            <a:srcRect/>
            <a:stretch>
              <a:fillRect/>
            </a:stretch>
          </p:blipFill>
          <p:spPr bwMode="auto">
            <a:xfrm>
              <a:off x="173" y="14"/>
              <a:ext cx="732" cy="321"/>
            </a:xfrm>
            <a:prstGeom prst="rect">
              <a:avLst/>
            </a:prstGeom>
            <a:noFill/>
            <a:ln w="9525">
              <a:noFill/>
              <a:miter lim="800000"/>
              <a:headEnd/>
              <a:tailEnd/>
            </a:ln>
          </p:spPr>
        </p:pic>
        <p:grpSp>
          <p:nvGrpSpPr>
            <p:cNvPr id="16" name="Group 60"/>
            <p:cNvGrpSpPr>
              <a:grpSpLocks/>
            </p:cNvGrpSpPr>
            <p:nvPr/>
          </p:nvGrpSpPr>
          <p:grpSpPr bwMode="auto">
            <a:xfrm rot="-1297425" flipH="1" flipV="1">
              <a:off x="151" y="679"/>
              <a:ext cx="793" cy="190"/>
              <a:chOff x="-3" y="0"/>
              <a:chExt cx="892" cy="245"/>
            </a:xfrm>
          </p:grpSpPr>
          <p:grpSp>
            <p:nvGrpSpPr>
              <p:cNvPr id="17" name="Group 61"/>
              <p:cNvGrpSpPr>
                <a:grpSpLocks/>
              </p:cNvGrpSpPr>
              <p:nvPr/>
            </p:nvGrpSpPr>
            <p:grpSpPr bwMode="auto">
              <a:xfrm>
                <a:off x="-3" y="0"/>
                <a:ext cx="742" cy="186"/>
                <a:chOff x="-5" y="0"/>
                <a:chExt cx="1118" cy="279"/>
              </a:xfrm>
            </p:grpSpPr>
            <p:sp>
              <p:nvSpPr>
                <p:cNvPr id="70" name="AutoShape 48"/>
                <p:cNvSpPr>
                  <a:spLocks noChangeArrowheads="1"/>
                </p:cNvSpPr>
                <p:nvPr/>
              </p:nvSpPr>
              <p:spPr bwMode="auto">
                <a:xfrm rot="5263130">
                  <a:off x="289" y="-294"/>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71" name="AutoShape 49"/>
                <p:cNvSpPr>
                  <a:spLocks noChangeArrowheads="1"/>
                </p:cNvSpPr>
                <p:nvPr/>
              </p:nvSpPr>
              <p:spPr bwMode="auto">
                <a:xfrm rot="6078281">
                  <a:off x="425" y="-294"/>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72" name="AutoShape 50"/>
                <p:cNvSpPr>
                  <a:spLocks noChangeArrowheads="1"/>
                </p:cNvSpPr>
                <p:nvPr/>
              </p:nvSpPr>
              <p:spPr bwMode="auto">
                <a:xfrm rot="6373927">
                  <a:off x="501" y="-272"/>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73" name="AutoShape 51"/>
                <p:cNvSpPr>
                  <a:spLocks noChangeArrowheads="1"/>
                </p:cNvSpPr>
                <p:nvPr/>
              </p:nvSpPr>
              <p:spPr bwMode="auto">
                <a:xfrm rot="6906312">
                  <a:off x="591" y="-242"/>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grpSp>
          <p:grpSp>
            <p:nvGrpSpPr>
              <p:cNvPr id="18" name="Group 66"/>
              <p:cNvGrpSpPr>
                <a:grpSpLocks/>
              </p:cNvGrpSpPr>
              <p:nvPr/>
            </p:nvGrpSpPr>
            <p:grpSpPr bwMode="auto">
              <a:xfrm rot="1353540">
                <a:off x="147" y="59"/>
                <a:ext cx="742" cy="186"/>
                <a:chOff x="-5" y="0"/>
                <a:chExt cx="1118" cy="279"/>
              </a:xfrm>
            </p:grpSpPr>
            <p:sp>
              <p:nvSpPr>
                <p:cNvPr id="66" name="AutoShape 53"/>
                <p:cNvSpPr>
                  <a:spLocks noChangeArrowheads="1"/>
                </p:cNvSpPr>
                <p:nvPr/>
              </p:nvSpPr>
              <p:spPr bwMode="auto">
                <a:xfrm rot="5263130">
                  <a:off x="289" y="-294"/>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67" name="AutoShape 54"/>
                <p:cNvSpPr>
                  <a:spLocks noChangeArrowheads="1"/>
                </p:cNvSpPr>
                <p:nvPr/>
              </p:nvSpPr>
              <p:spPr bwMode="auto">
                <a:xfrm rot="6078281">
                  <a:off x="425" y="-294"/>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68" name="AutoShape 55"/>
                <p:cNvSpPr>
                  <a:spLocks noChangeArrowheads="1"/>
                </p:cNvSpPr>
                <p:nvPr/>
              </p:nvSpPr>
              <p:spPr bwMode="auto">
                <a:xfrm rot="6373927">
                  <a:off x="501" y="-272"/>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69" name="AutoShape 56"/>
                <p:cNvSpPr>
                  <a:spLocks noChangeArrowheads="1"/>
                </p:cNvSpPr>
                <p:nvPr/>
              </p:nvSpPr>
              <p:spPr bwMode="auto">
                <a:xfrm rot="6906312">
                  <a:off x="591" y="-242"/>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grpSp>
        </p:grpSp>
      </p:grpSp>
      <p:grpSp>
        <p:nvGrpSpPr>
          <p:cNvPr id="19" name="Group 7"/>
          <p:cNvGrpSpPr>
            <a:grpSpLocks/>
          </p:cNvGrpSpPr>
          <p:nvPr/>
        </p:nvGrpSpPr>
        <p:grpSpPr bwMode="auto">
          <a:xfrm>
            <a:off x="3387723" y="2819402"/>
            <a:ext cx="898525" cy="895350"/>
            <a:chOff x="0" y="0"/>
            <a:chExt cx="1089" cy="1089"/>
          </a:xfrm>
        </p:grpSpPr>
        <p:sp>
          <p:nvSpPr>
            <p:cNvPr id="75" name="Oval 10"/>
            <p:cNvSpPr>
              <a:spLocks noChangeArrowheads="1"/>
            </p:cNvSpPr>
            <p:nvPr/>
          </p:nvSpPr>
          <p:spPr bwMode="auto">
            <a:xfrm>
              <a:off x="0" y="0"/>
              <a:ext cx="1089" cy="1089"/>
            </a:xfrm>
            <a:prstGeom prst="ellipse">
              <a:avLst/>
            </a:prstGeom>
            <a:gradFill rotWithShape="1">
              <a:gsLst>
                <a:gs pos="0">
                  <a:srgbClr val="F7F7F7"/>
                </a:gs>
                <a:gs pos="100000">
                  <a:srgbClr val="DDDDDD"/>
                </a:gs>
              </a:gsLst>
              <a:lin ang="18900000" scaled="1"/>
            </a:gradFill>
            <a:ln w="9525" cmpd="sng">
              <a:solidFill>
                <a:srgbClr val="C0C0C0"/>
              </a:solidFill>
              <a:round/>
              <a:headEnd/>
              <a:tailEnd/>
            </a:ln>
          </p:spPr>
          <p:txBody>
            <a:bodyPr wrap="none" anchor="ctr"/>
            <a:lstStyle/>
            <a:p>
              <a:pPr lvl="0"/>
              <a:r>
                <a:rPr lang="zh-CN" altLang="en-US" sz="2000" dirty="0" smtClean="0">
                  <a:solidFill>
                    <a:srgbClr val="000000"/>
                  </a:solidFill>
                  <a:latin typeface="黑体" pitchFamily="49" charset="-122"/>
                  <a:ea typeface="黑体" pitchFamily="49" charset="-122"/>
                </a:rPr>
                <a:t>系统</a:t>
              </a:r>
              <a:endParaRPr lang="en-US" altLang="zh-CN" sz="2000" dirty="0" smtClean="0">
                <a:solidFill>
                  <a:srgbClr val="000000"/>
                </a:solidFill>
                <a:latin typeface="黑体" pitchFamily="49" charset="-122"/>
                <a:ea typeface="黑体" pitchFamily="49" charset="-122"/>
              </a:endParaRPr>
            </a:p>
            <a:p>
              <a:pPr lvl="0"/>
              <a:r>
                <a:rPr lang="zh-CN" altLang="en-US" sz="2000" dirty="0" smtClean="0">
                  <a:solidFill>
                    <a:srgbClr val="000000"/>
                  </a:solidFill>
                  <a:latin typeface="黑体" pitchFamily="49" charset="-122"/>
                  <a:ea typeface="黑体" pitchFamily="49" charset="-122"/>
                </a:rPr>
                <a:t>故障</a:t>
              </a:r>
              <a:endParaRPr lang="en-US" altLang="zh-CN" sz="2000" dirty="0" smtClean="0">
                <a:solidFill>
                  <a:srgbClr val="000000"/>
                </a:solidFill>
                <a:latin typeface="黑体" pitchFamily="49" charset="-122"/>
                <a:ea typeface="黑体" pitchFamily="49" charset="-122"/>
              </a:endParaRPr>
            </a:p>
          </p:txBody>
        </p:sp>
        <p:grpSp>
          <p:nvGrpSpPr>
            <p:cNvPr id="20" name="Group 9"/>
            <p:cNvGrpSpPr>
              <a:grpSpLocks/>
            </p:cNvGrpSpPr>
            <p:nvPr/>
          </p:nvGrpSpPr>
          <p:grpSpPr bwMode="auto">
            <a:xfrm>
              <a:off x="91" y="30"/>
              <a:ext cx="908" cy="296"/>
              <a:chOff x="0" y="0"/>
              <a:chExt cx="907" cy="295"/>
            </a:xfrm>
          </p:grpSpPr>
          <p:sp>
            <p:nvSpPr>
              <p:cNvPr id="77" name="Freeform 12"/>
              <p:cNvSpPr>
                <a:spLocks/>
              </p:cNvSpPr>
              <p:nvPr/>
            </p:nvSpPr>
            <p:spPr bwMode="auto">
              <a:xfrm>
                <a:off x="0" y="0"/>
                <a:ext cx="907" cy="295"/>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78" name="Oval 1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grpSp>
        <p:nvGrpSpPr>
          <p:cNvPr id="21" name="Group 7"/>
          <p:cNvGrpSpPr>
            <a:grpSpLocks/>
          </p:cNvGrpSpPr>
          <p:nvPr/>
        </p:nvGrpSpPr>
        <p:grpSpPr bwMode="auto">
          <a:xfrm>
            <a:off x="2928743" y="2643182"/>
            <a:ext cx="2966205" cy="1013743"/>
            <a:chOff x="91" y="30"/>
            <a:chExt cx="3595" cy="1233"/>
          </a:xfrm>
        </p:grpSpPr>
        <p:sp>
          <p:nvSpPr>
            <p:cNvPr id="80" name="Oval 10"/>
            <p:cNvSpPr>
              <a:spLocks noChangeArrowheads="1"/>
            </p:cNvSpPr>
            <p:nvPr/>
          </p:nvSpPr>
          <p:spPr bwMode="auto">
            <a:xfrm>
              <a:off x="2597" y="174"/>
              <a:ext cx="1089" cy="1089"/>
            </a:xfrm>
            <a:prstGeom prst="ellipse">
              <a:avLst/>
            </a:prstGeom>
            <a:gradFill rotWithShape="1">
              <a:gsLst>
                <a:gs pos="0">
                  <a:srgbClr val="F7F7F7"/>
                </a:gs>
                <a:gs pos="100000">
                  <a:srgbClr val="DDDDDD"/>
                </a:gs>
              </a:gsLst>
              <a:lin ang="18900000" scaled="1"/>
            </a:gradFill>
            <a:ln w="9525" cmpd="sng">
              <a:solidFill>
                <a:srgbClr val="C0C0C0"/>
              </a:solidFill>
              <a:round/>
              <a:headEnd/>
              <a:tailEnd/>
            </a:ln>
          </p:spPr>
          <p:txBody>
            <a:bodyPr wrap="none" anchor="ctr"/>
            <a:lstStyle/>
            <a:p>
              <a:pPr algn="ctr"/>
              <a:r>
                <a:rPr lang="zh-CN" altLang="en-US" sz="2000" dirty="0" smtClean="0">
                  <a:solidFill>
                    <a:srgbClr val="1C1C1C"/>
                  </a:solidFill>
                  <a:latin typeface="黑体" pitchFamily="49" charset="-122"/>
                  <a:ea typeface="黑体" pitchFamily="49" charset="-122"/>
                </a:rPr>
                <a:t>介质</a:t>
              </a:r>
              <a:endParaRPr lang="en-US" altLang="zh-CN" sz="2000" dirty="0" smtClean="0">
                <a:solidFill>
                  <a:srgbClr val="1C1C1C"/>
                </a:solidFill>
                <a:latin typeface="黑体" pitchFamily="49" charset="-122"/>
                <a:ea typeface="黑体" pitchFamily="49" charset="-122"/>
              </a:endParaRPr>
            </a:p>
            <a:p>
              <a:pPr algn="ctr"/>
              <a:r>
                <a:rPr lang="zh-CN" altLang="en-US" sz="2000" dirty="0" smtClean="0">
                  <a:solidFill>
                    <a:srgbClr val="1C1C1C"/>
                  </a:solidFill>
                  <a:latin typeface="黑体" pitchFamily="49" charset="-122"/>
                  <a:ea typeface="黑体" pitchFamily="49" charset="-122"/>
                </a:rPr>
                <a:t>故障</a:t>
              </a:r>
              <a:endParaRPr lang="en-US" altLang="zh-CN" sz="2000" dirty="0" smtClean="0">
                <a:solidFill>
                  <a:srgbClr val="1C1C1C"/>
                </a:solidFill>
                <a:latin typeface="黑体" pitchFamily="49" charset="-122"/>
                <a:ea typeface="黑体" pitchFamily="49" charset="-122"/>
              </a:endParaRPr>
            </a:p>
          </p:txBody>
        </p:sp>
        <p:grpSp>
          <p:nvGrpSpPr>
            <p:cNvPr id="22" name="Group 9"/>
            <p:cNvGrpSpPr>
              <a:grpSpLocks/>
            </p:cNvGrpSpPr>
            <p:nvPr/>
          </p:nvGrpSpPr>
          <p:grpSpPr bwMode="auto">
            <a:xfrm>
              <a:off x="91" y="30"/>
              <a:ext cx="908" cy="296"/>
              <a:chOff x="0" y="0"/>
              <a:chExt cx="907" cy="295"/>
            </a:xfrm>
          </p:grpSpPr>
          <p:sp>
            <p:nvSpPr>
              <p:cNvPr id="82" name="Freeform 12"/>
              <p:cNvSpPr>
                <a:spLocks/>
              </p:cNvSpPr>
              <p:nvPr/>
            </p:nvSpPr>
            <p:spPr bwMode="auto">
              <a:xfrm>
                <a:off x="0" y="0"/>
                <a:ext cx="907" cy="295"/>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83" name="Oval 1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sp>
        <p:nvSpPr>
          <p:cNvPr id="88" name="Rectangle 64"/>
          <p:cNvSpPr>
            <a:spLocks noChangeArrowheads="1"/>
          </p:cNvSpPr>
          <p:nvPr/>
        </p:nvSpPr>
        <p:spPr bwMode="auto">
          <a:xfrm>
            <a:off x="5857884" y="3102477"/>
            <a:ext cx="3071802" cy="683713"/>
          </a:xfrm>
          <a:prstGeom prst="rect">
            <a:avLst/>
          </a:prstGeom>
          <a:noFill/>
          <a:ln w="9525">
            <a:noFill/>
            <a:miter lim="800000"/>
            <a:headEnd/>
            <a:tailEnd/>
          </a:ln>
        </p:spPr>
        <p:txBody>
          <a:bodyPr wrap="square">
            <a:spAutoFit/>
          </a:bodyPr>
          <a:lstStyle/>
          <a:p>
            <a:pPr algn="r">
              <a:lnSpc>
                <a:spcPct val="120000"/>
              </a:lnSpc>
              <a:spcBef>
                <a:spcPct val="20000"/>
              </a:spcBef>
              <a:buClr>
                <a:srgbClr val="E1B40C"/>
              </a:buClr>
              <a:buFont typeface="微软雅黑" pitchFamily="34" charset="-122"/>
              <a:buNone/>
            </a:pPr>
            <a:r>
              <a:rPr lang="zh-CN" altLang="en-US" sz="1600" b="0" dirty="0" smtClean="0">
                <a:solidFill>
                  <a:srgbClr val="000000"/>
                </a:solidFill>
                <a:latin typeface="微软雅黑" pitchFamily="34" charset="-122"/>
              </a:rPr>
              <a:t>硬故障，故障原因：磁盘损坏及                    磁头碰撞等</a:t>
            </a:r>
          </a:p>
        </p:txBody>
      </p:sp>
      <p:sp>
        <p:nvSpPr>
          <p:cNvPr id="89" name="Rectangle 65"/>
          <p:cNvSpPr>
            <a:spLocks noChangeArrowheads="1"/>
          </p:cNvSpPr>
          <p:nvPr/>
        </p:nvSpPr>
        <p:spPr bwMode="auto">
          <a:xfrm>
            <a:off x="5857925" y="2025743"/>
            <a:ext cx="3072167" cy="831753"/>
          </a:xfrm>
          <a:prstGeom prst="rect">
            <a:avLst/>
          </a:prstGeom>
          <a:noFill/>
          <a:ln w="9525">
            <a:solidFill>
              <a:schemeClr val="bg1">
                <a:lumMod val="50000"/>
              </a:schemeClr>
            </a:solidFill>
            <a:prstDash val="lgDash"/>
            <a:miter lim="800000"/>
            <a:headEnd/>
            <a:tailEnd/>
          </a:ln>
        </p:spPr>
        <p:txBody>
          <a:bodyPr wrap="square">
            <a:spAutoFit/>
          </a:bodyPr>
          <a:lstStyle/>
          <a:p>
            <a:pPr algn="r"/>
            <a:r>
              <a:rPr lang="zh-CN" altLang="en-US" sz="1600" b="0" dirty="0" smtClean="0">
                <a:solidFill>
                  <a:srgbClr val="0B469D"/>
                </a:solidFill>
              </a:rPr>
              <a:t>恢复策略：修复或更换介质</a:t>
            </a:r>
            <a:endParaRPr lang="en-US" altLang="zh-CN" sz="1600" b="0" dirty="0" smtClean="0">
              <a:solidFill>
                <a:srgbClr val="0B469D"/>
              </a:solidFill>
            </a:endParaRPr>
          </a:p>
          <a:p>
            <a:pPr algn="r"/>
            <a:r>
              <a:rPr lang="zh-CN" altLang="en-US" sz="1600" b="0" dirty="0" smtClean="0">
                <a:solidFill>
                  <a:srgbClr val="0B469D"/>
                </a:solidFill>
              </a:rPr>
              <a:t>                  装入数据库副本</a:t>
            </a:r>
            <a:endParaRPr lang="en-US" altLang="zh-CN" sz="1600" b="0" dirty="0" smtClean="0">
              <a:solidFill>
                <a:srgbClr val="0B469D"/>
              </a:solidFill>
            </a:endParaRPr>
          </a:p>
          <a:p>
            <a:pPr algn="r"/>
            <a:r>
              <a:rPr lang="zh-CN" altLang="en-US" sz="1600" b="0" dirty="0" smtClean="0">
                <a:solidFill>
                  <a:srgbClr val="0B469D"/>
                </a:solidFill>
              </a:rPr>
              <a:t>                  用日志文件恢复</a:t>
            </a:r>
            <a:endParaRPr lang="en-US" sz="1600" b="0" dirty="0" smtClean="0">
              <a:solidFill>
                <a:srgbClr val="0B469D"/>
              </a:solidFill>
            </a:endParaRPr>
          </a:p>
        </p:txBody>
      </p:sp>
      <p:sp>
        <p:nvSpPr>
          <p:cNvPr id="91" name="Rectangle 64"/>
          <p:cNvSpPr>
            <a:spLocks noChangeArrowheads="1"/>
          </p:cNvSpPr>
          <p:nvPr/>
        </p:nvSpPr>
        <p:spPr bwMode="auto">
          <a:xfrm>
            <a:off x="6716242" y="4564655"/>
            <a:ext cx="2142038" cy="362792"/>
          </a:xfrm>
          <a:prstGeom prst="rect">
            <a:avLst/>
          </a:prstGeom>
          <a:noFill/>
          <a:ln w="9525">
            <a:noFill/>
            <a:miter lim="800000"/>
            <a:headEnd/>
            <a:tailEnd/>
          </a:ln>
        </p:spPr>
        <p:txBody>
          <a:bodyPr wrap="square">
            <a:spAutoFit/>
          </a:bodyPr>
          <a:lstStyle/>
          <a:p>
            <a:pPr algn="r">
              <a:lnSpc>
                <a:spcPct val="120000"/>
              </a:lnSpc>
              <a:spcBef>
                <a:spcPct val="20000"/>
              </a:spcBef>
              <a:buClr>
                <a:srgbClr val="E1B40C"/>
              </a:buClr>
            </a:pPr>
            <a:endParaRPr lang="zh-CN" altLang="en-US" sz="1600" b="0" dirty="0" smtClean="0">
              <a:solidFill>
                <a:srgbClr val="000000"/>
              </a:solidFill>
              <a:latin typeface="微软雅黑" pitchFamily="34" charset="-122"/>
            </a:endParaRPr>
          </a:p>
        </p:txBody>
      </p:sp>
      <p:sp>
        <p:nvSpPr>
          <p:cNvPr id="92" name="Rectangle 65"/>
          <p:cNvSpPr>
            <a:spLocks noChangeArrowheads="1"/>
          </p:cNvSpPr>
          <p:nvPr/>
        </p:nvSpPr>
        <p:spPr bwMode="auto">
          <a:xfrm>
            <a:off x="6500826" y="4064926"/>
            <a:ext cx="2357454" cy="584775"/>
          </a:xfrm>
          <a:prstGeom prst="rect">
            <a:avLst/>
          </a:prstGeom>
          <a:noFill/>
          <a:ln w="9525">
            <a:solidFill>
              <a:schemeClr val="bg1">
                <a:lumMod val="50000"/>
              </a:schemeClr>
            </a:solidFill>
            <a:prstDash val="lgDash"/>
            <a:miter lim="800000"/>
            <a:headEnd/>
            <a:tailEnd/>
          </a:ln>
        </p:spPr>
        <p:txBody>
          <a:bodyPr wrap="square">
            <a:spAutoFit/>
          </a:bodyPr>
          <a:lstStyle/>
          <a:p>
            <a:pPr algn="r"/>
            <a:r>
              <a:rPr lang="zh-CN" altLang="en-US" sz="1600" b="0" dirty="0" smtClean="0">
                <a:solidFill>
                  <a:srgbClr val="0B469D"/>
                </a:solidFill>
              </a:rPr>
              <a:t>恢复策略：清除病毒及</a:t>
            </a:r>
            <a:endParaRPr lang="en-US" altLang="zh-CN" sz="1600" b="0" dirty="0" smtClean="0">
              <a:solidFill>
                <a:srgbClr val="0B469D"/>
              </a:solidFill>
            </a:endParaRPr>
          </a:p>
          <a:p>
            <a:pPr algn="r"/>
            <a:r>
              <a:rPr lang="zh-CN" altLang="en-US" sz="1600" b="0" dirty="0" smtClean="0">
                <a:solidFill>
                  <a:srgbClr val="0B469D"/>
                </a:solidFill>
              </a:rPr>
              <a:t>阻止攻击等</a:t>
            </a:r>
            <a:endParaRPr lang="en-US" sz="1600" b="0" dirty="0" smtClean="0">
              <a:solidFill>
                <a:srgbClr val="0B469D"/>
              </a:solidFill>
            </a:endParaRPr>
          </a:p>
        </p:txBody>
      </p:sp>
      <p:sp>
        <p:nvSpPr>
          <p:cNvPr id="56" name="Rectangle 64"/>
          <p:cNvSpPr>
            <a:spLocks noChangeArrowheads="1"/>
          </p:cNvSpPr>
          <p:nvPr/>
        </p:nvSpPr>
        <p:spPr bwMode="auto">
          <a:xfrm>
            <a:off x="142844" y="5000636"/>
            <a:ext cx="2071702" cy="1077218"/>
          </a:xfrm>
          <a:prstGeom prst="rect">
            <a:avLst/>
          </a:prstGeom>
          <a:noFill/>
          <a:ln w="9525">
            <a:noFill/>
            <a:miter lim="800000"/>
            <a:headEnd/>
            <a:tailEnd/>
          </a:ln>
        </p:spPr>
        <p:txBody>
          <a:bodyPr wrap="square">
            <a:spAutoFit/>
          </a:bodyPr>
          <a:lstStyle/>
          <a:p>
            <a:pPr>
              <a:lnSpc>
                <a:spcPct val="120000"/>
              </a:lnSpc>
              <a:spcBef>
                <a:spcPct val="20000"/>
              </a:spcBef>
              <a:buClr>
                <a:srgbClr val="E1B40C"/>
              </a:buClr>
              <a:buFont typeface="微软雅黑" pitchFamily="34" charset="-122"/>
              <a:buNone/>
            </a:pPr>
            <a:r>
              <a:rPr lang="zh-CN" altLang="en-US" sz="1600" b="0" dirty="0" smtClean="0">
                <a:solidFill>
                  <a:srgbClr val="000000"/>
                </a:solidFill>
                <a:latin typeface="微软雅黑" pitchFamily="34" charset="-122"/>
              </a:rPr>
              <a:t>故障原因：</a:t>
            </a:r>
            <a:endParaRPr lang="en-US" altLang="zh-CN" sz="1600" b="0" dirty="0" smtClean="0">
              <a:solidFill>
                <a:srgbClr val="000000"/>
              </a:solidFill>
              <a:latin typeface="微软雅黑" pitchFamily="34" charset="-122"/>
            </a:endParaRPr>
          </a:p>
          <a:p>
            <a:pPr>
              <a:lnSpc>
                <a:spcPct val="120000"/>
              </a:lnSpc>
              <a:spcBef>
                <a:spcPct val="20000"/>
              </a:spcBef>
              <a:buClr>
                <a:srgbClr val="E1B40C"/>
              </a:buClr>
              <a:buFont typeface="微软雅黑" pitchFamily="34" charset="-122"/>
              <a:buNone/>
            </a:pPr>
            <a:r>
              <a:rPr lang="en-US" altLang="zh-CN" sz="1600" b="0" dirty="0" smtClean="0">
                <a:solidFill>
                  <a:srgbClr val="000000"/>
                </a:solidFill>
                <a:latin typeface="微软雅黑" pitchFamily="34" charset="-122"/>
              </a:rPr>
              <a:t>1.</a:t>
            </a:r>
            <a:r>
              <a:rPr lang="zh-CN" altLang="en-US" sz="1600" b="0" dirty="0" smtClean="0">
                <a:solidFill>
                  <a:srgbClr val="000000"/>
                </a:solidFill>
                <a:latin typeface="微软雅黑" pitchFamily="34" charset="-122"/>
              </a:rPr>
              <a:t>逻辑错误</a:t>
            </a:r>
            <a:endParaRPr lang="en-US" altLang="zh-CN" sz="1600" b="0" dirty="0" smtClean="0">
              <a:solidFill>
                <a:srgbClr val="000000"/>
              </a:solidFill>
              <a:latin typeface="微软雅黑" pitchFamily="34" charset="-122"/>
            </a:endParaRPr>
          </a:p>
          <a:p>
            <a:pPr>
              <a:lnSpc>
                <a:spcPct val="120000"/>
              </a:lnSpc>
              <a:spcBef>
                <a:spcPct val="20000"/>
              </a:spcBef>
              <a:buClr>
                <a:srgbClr val="E1B40C"/>
              </a:buClr>
              <a:buFont typeface="微软雅黑" pitchFamily="34" charset="-122"/>
              <a:buNone/>
            </a:pPr>
            <a:r>
              <a:rPr lang="en-US" altLang="zh-CN" sz="1600" b="0" dirty="0" smtClean="0">
                <a:solidFill>
                  <a:srgbClr val="000000"/>
                </a:solidFill>
                <a:latin typeface="微软雅黑" pitchFamily="34" charset="-122"/>
              </a:rPr>
              <a:t>2.</a:t>
            </a:r>
            <a:r>
              <a:rPr lang="zh-CN" altLang="en-US" sz="1600" b="0" dirty="0" smtClean="0">
                <a:solidFill>
                  <a:srgbClr val="000000"/>
                </a:solidFill>
                <a:latin typeface="微软雅黑" pitchFamily="34" charset="-122"/>
              </a:rPr>
              <a:t>系统错误</a:t>
            </a:r>
          </a:p>
        </p:txBody>
      </p:sp>
      <p:sp>
        <p:nvSpPr>
          <p:cNvPr id="58" name="Rectangle 65"/>
          <p:cNvSpPr>
            <a:spLocks noChangeArrowheads="1"/>
          </p:cNvSpPr>
          <p:nvPr/>
        </p:nvSpPr>
        <p:spPr bwMode="auto">
          <a:xfrm>
            <a:off x="71406" y="4357694"/>
            <a:ext cx="2928958" cy="338554"/>
          </a:xfrm>
          <a:prstGeom prst="rect">
            <a:avLst/>
          </a:prstGeom>
          <a:noFill/>
          <a:ln w="9525">
            <a:solidFill>
              <a:schemeClr val="bg1">
                <a:lumMod val="50000"/>
              </a:schemeClr>
            </a:solidFill>
            <a:prstDash val="lgDash"/>
            <a:miter lim="800000"/>
            <a:headEnd/>
            <a:tailEnd/>
          </a:ln>
        </p:spPr>
        <p:txBody>
          <a:bodyPr wrap="square">
            <a:spAutoFit/>
          </a:bodyPr>
          <a:lstStyle/>
          <a:p>
            <a:r>
              <a:rPr lang="zh-CN" altLang="en-US" sz="1600" b="0" dirty="0" smtClean="0">
                <a:solidFill>
                  <a:srgbClr val="0B469D"/>
                </a:solidFill>
                <a:latin typeface="+mn-ea"/>
                <a:ea typeface="+mn-ea"/>
              </a:rPr>
              <a:t>恢复操作：事务撤销（</a:t>
            </a:r>
            <a:r>
              <a:rPr lang="en-US" altLang="zh-CN" sz="1600" b="0" dirty="0" smtClean="0">
                <a:solidFill>
                  <a:srgbClr val="FF0000"/>
                </a:solidFill>
                <a:latin typeface="+mn-ea"/>
                <a:ea typeface="+mn-ea"/>
              </a:rPr>
              <a:t>UNDO</a:t>
            </a:r>
            <a:r>
              <a:rPr lang="zh-CN" altLang="en-US" sz="1600" b="0" dirty="0" smtClean="0">
                <a:solidFill>
                  <a:srgbClr val="0B469D"/>
                </a:solidFill>
                <a:latin typeface="+mn-ea"/>
                <a:ea typeface="+mn-ea"/>
              </a:rPr>
              <a:t>）</a:t>
            </a:r>
            <a:endParaRPr lang="en-US" sz="1600" b="0" dirty="0">
              <a:solidFill>
                <a:srgbClr val="0B469D"/>
              </a:solidFill>
              <a:latin typeface="+mn-ea"/>
              <a:ea typeface="+mn-ea"/>
            </a:endParaRPr>
          </a:p>
        </p:txBody>
      </p:sp>
      <p:sp>
        <p:nvSpPr>
          <p:cNvPr id="59" name="Rectangle 64"/>
          <p:cNvSpPr>
            <a:spLocks noChangeArrowheads="1"/>
          </p:cNvSpPr>
          <p:nvPr/>
        </p:nvSpPr>
        <p:spPr bwMode="auto">
          <a:xfrm>
            <a:off x="71406" y="3143248"/>
            <a:ext cx="2857520" cy="683264"/>
          </a:xfrm>
          <a:prstGeom prst="rect">
            <a:avLst/>
          </a:prstGeom>
          <a:noFill/>
          <a:ln w="9525">
            <a:noFill/>
            <a:miter lim="800000"/>
            <a:headEnd/>
            <a:tailEnd/>
          </a:ln>
        </p:spPr>
        <p:txBody>
          <a:bodyPr wrap="square">
            <a:spAutoFit/>
          </a:bodyPr>
          <a:lstStyle/>
          <a:p>
            <a:pPr>
              <a:lnSpc>
                <a:spcPct val="120000"/>
              </a:lnSpc>
              <a:spcBef>
                <a:spcPct val="20000"/>
              </a:spcBef>
              <a:buClr>
                <a:srgbClr val="E1B40C"/>
              </a:buClr>
              <a:buFont typeface="微软雅黑" pitchFamily="34" charset="-122"/>
              <a:buNone/>
            </a:pPr>
            <a:r>
              <a:rPr lang="zh-CN" altLang="en-US" sz="1600" b="0" dirty="0" smtClean="0">
                <a:solidFill>
                  <a:srgbClr val="000000"/>
                </a:solidFill>
                <a:latin typeface="微软雅黑" pitchFamily="34" charset="-122"/>
              </a:rPr>
              <a:t>软故障，故障原因：系统断电、</a:t>
            </a:r>
            <a:r>
              <a:rPr lang="en-US" altLang="zh-CN" sz="1600" b="0" dirty="0" smtClean="0">
                <a:solidFill>
                  <a:srgbClr val="000000"/>
                </a:solidFill>
                <a:latin typeface="微软雅黑" pitchFamily="34" charset="-122"/>
              </a:rPr>
              <a:t>DBMS</a:t>
            </a:r>
            <a:r>
              <a:rPr lang="zh-CN" altLang="en-US" sz="1600" b="0" dirty="0" smtClean="0">
                <a:solidFill>
                  <a:srgbClr val="000000"/>
                </a:solidFill>
                <a:latin typeface="微软雅黑" pitchFamily="34" charset="-122"/>
              </a:rPr>
              <a:t>代码错误等</a:t>
            </a:r>
            <a:endParaRPr lang="en-US" altLang="zh-CN" sz="1600" b="0" dirty="0" smtClean="0">
              <a:solidFill>
                <a:srgbClr val="000000"/>
              </a:solidFill>
              <a:latin typeface="微软雅黑" pitchFamily="34" charset="-122"/>
            </a:endParaRPr>
          </a:p>
        </p:txBody>
      </p:sp>
      <p:sp>
        <p:nvSpPr>
          <p:cNvPr id="63" name="Rectangle 65"/>
          <p:cNvSpPr>
            <a:spLocks noChangeArrowheads="1"/>
          </p:cNvSpPr>
          <p:nvPr/>
        </p:nvSpPr>
        <p:spPr bwMode="auto">
          <a:xfrm>
            <a:off x="71406" y="2000240"/>
            <a:ext cx="3391478" cy="830997"/>
          </a:xfrm>
          <a:prstGeom prst="rect">
            <a:avLst/>
          </a:prstGeom>
          <a:noFill/>
          <a:ln w="9525">
            <a:solidFill>
              <a:schemeClr val="bg1">
                <a:lumMod val="50000"/>
              </a:schemeClr>
            </a:solidFill>
            <a:prstDash val="lgDash"/>
            <a:miter lim="800000"/>
            <a:headEnd/>
            <a:tailEnd/>
          </a:ln>
        </p:spPr>
        <p:txBody>
          <a:bodyPr wrap="square">
            <a:spAutoFit/>
          </a:bodyPr>
          <a:lstStyle/>
          <a:p>
            <a:r>
              <a:rPr lang="zh-CN" altLang="en-US" sz="1600" b="0" dirty="0" smtClean="0">
                <a:solidFill>
                  <a:srgbClr val="0B469D"/>
                </a:solidFill>
                <a:latin typeface="+mn-ea"/>
                <a:ea typeface="+mn-ea"/>
              </a:rPr>
              <a:t>恢复操作：</a:t>
            </a:r>
            <a:endParaRPr lang="en-US" altLang="zh-CN" sz="1600" b="0" dirty="0" smtClean="0">
              <a:solidFill>
                <a:srgbClr val="0B469D"/>
              </a:solidFill>
              <a:latin typeface="+mn-ea"/>
              <a:ea typeface="+mn-ea"/>
            </a:endParaRPr>
          </a:p>
          <a:p>
            <a:r>
              <a:rPr lang="zh-CN" altLang="en-US" sz="1600" b="0" dirty="0" smtClean="0">
                <a:solidFill>
                  <a:srgbClr val="0B469D"/>
                </a:solidFill>
                <a:latin typeface="+mn-ea"/>
                <a:ea typeface="+mn-ea"/>
              </a:rPr>
              <a:t>已写入的结果，强行撤销（</a:t>
            </a:r>
            <a:r>
              <a:rPr lang="en-US" altLang="zh-CN" sz="1600" b="0" dirty="0" smtClean="0">
                <a:solidFill>
                  <a:srgbClr val="FF0000"/>
                </a:solidFill>
                <a:latin typeface="+mn-ea"/>
                <a:ea typeface="+mn-ea"/>
              </a:rPr>
              <a:t>UNDO</a:t>
            </a:r>
            <a:r>
              <a:rPr lang="zh-CN" altLang="en-US" sz="1600" b="0" dirty="0" smtClean="0">
                <a:solidFill>
                  <a:srgbClr val="0B469D"/>
                </a:solidFill>
                <a:latin typeface="+mn-ea"/>
                <a:ea typeface="+mn-ea"/>
              </a:rPr>
              <a:t>）</a:t>
            </a:r>
            <a:endParaRPr lang="en-US" altLang="zh-CN" sz="1600" b="0" dirty="0" smtClean="0">
              <a:solidFill>
                <a:srgbClr val="0B469D"/>
              </a:solidFill>
              <a:latin typeface="+mn-ea"/>
              <a:ea typeface="+mn-ea"/>
            </a:endParaRPr>
          </a:p>
          <a:p>
            <a:r>
              <a:rPr lang="en-US" sz="1600" b="0" dirty="0" smtClean="0">
                <a:solidFill>
                  <a:srgbClr val="0B469D"/>
                </a:solidFill>
                <a:latin typeface="+mn-ea"/>
                <a:ea typeface="+mn-ea"/>
              </a:rPr>
              <a:t> </a:t>
            </a:r>
            <a:r>
              <a:rPr lang="zh-CN" altLang="en-US" sz="1600" b="0" dirty="0" smtClean="0">
                <a:solidFill>
                  <a:srgbClr val="0B469D"/>
                </a:solidFill>
                <a:latin typeface="+mn-ea"/>
                <a:ea typeface="+mn-ea"/>
              </a:rPr>
              <a:t>缓冲区中的事务，重做（</a:t>
            </a:r>
            <a:r>
              <a:rPr lang="en-US" altLang="zh-CN" sz="1600" b="0" dirty="0" smtClean="0">
                <a:solidFill>
                  <a:srgbClr val="FF0000"/>
                </a:solidFill>
                <a:latin typeface="+mn-ea"/>
                <a:ea typeface="+mn-ea"/>
              </a:rPr>
              <a:t>REDO</a:t>
            </a:r>
            <a:r>
              <a:rPr lang="zh-CN" altLang="en-US" sz="1600" b="0" dirty="0" smtClean="0">
                <a:solidFill>
                  <a:srgbClr val="0B469D"/>
                </a:solidFill>
                <a:latin typeface="+mn-ea"/>
                <a:ea typeface="+mn-ea"/>
              </a:rPr>
              <a:t>）</a:t>
            </a:r>
            <a:endParaRPr lang="en-US" sz="1600" b="0" dirty="0">
              <a:solidFill>
                <a:srgbClr val="0B469D"/>
              </a:solidFill>
              <a:latin typeface="+mn-ea"/>
              <a:ea typeface="+mn-ea"/>
            </a:endParaRPr>
          </a:p>
        </p:txBody>
      </p:sp>
      <p:sp>
        <p:nvSpPr>
          <p:cNvPr id="65" name="Rectangle 64"/>
          <p:cNvSpPr>
            <a:spLocks noChangeArrowheads="1"/>
          </p:cNvSpPr>
          <p:nvPr/>
        </p:nvSpPr>
        <p:spPr bwMode="auto">
          <a:xfrm>
            <a:off x="7358082" y="4929198"/>
            <a:ext cx="1571636" cy="1077218"/>
          </a:xfrm>
          <a:prstGeom prst="rect">
            <a:avLst/>
          </a:prstGeom>
          <a:noFill/>
          <a:ln w="9525">
            <a:noFill/>
            <a:miter lim="800000"/>
            <a:headEnd/>
            <a:tailEnd/>
          </a:ln>
        </p:spPr>
        <p:txBody>
          <a:bodyPr wrap="square">
            <a:spAutoFit/>
          </a:bodyPr>
          <a:lstStyle/>
          <a:p>
            <a:pPr algn="r">
              <a:lnSpc>
                <a:spcPct val="120000"/>
              </a:lnSpc>
              <a:spcBef>
                <a:spcPct val="20000"/>
              </a:spcBef>
              <a:buClr>
                <a:srgbClr val="E1B40C"/>
              </a:buClr>
              <a:buFont typeface="微软雅黑" pitchFamily="34" charset="-122"/>
              <a:buNone/>
            </a:pPr>
            <a:r>
              <a:rPr lang="zh-CN" altLang="en-US" sz="1600" b="0" dirty="0" smtClean="0">
                <a:solidFill>
                  <a:srgbClr val="000000"/>
                </a:solidFill>
                <a:latin typeface="微软雅黑" pitchFamily="34" charset="-122"/>
              </a:rPr>
              <a:t>故障原因：</a:t>
            </a:r>
            <a:endParaRPr lang="en-US" altLang="zh-CN" sz="1600" b="0" dirty="0" smtClean="0">
              <a:solidFill>
                <a:srgbClr val="000000"/>
              </a:solidFill>
              <a:latin typeface="微软雅黑" pitchFamily="34" charset="-122"/>
            </a:endParaRPr>
          </a:p>
          <a:p>
            <a:pPr algn="r">
              <a:lnSpc>
                <a:spcPct val="120000"/>
              </a:lnSpc>
              <a:spcBef>
                <a:spcPct val="20000"/>
              </a:spcBef>
              <a:buClr>
                <a:srgbClr val="E1B40C"/>
              </a:buClr>
              <a:buFont typeface="微软雅黑" pitchFamily="34" charset="-122"/>
              <a:buNone/>
            </a:pPr>
            <a:r>
              <a:rPr lang="en-US" altLang="zh-CN" sz="1600" b="0" dirty="0" smtClean="0">
                <a:solidFill>
                  <a:srgbClr val="000000"/>
                </a:solidFill>
                <a:latin typeface="微软雅黑" pitchFamily="34" charset="-122"/>
              </a:rPr>
              <a:t>1.</a:t>
            </a:r>
            <a:r>
              <a:rPr lang="zh-CN" altLang="en-US" sz="1600" b="0" dirty="0" smtClean="0">
                <a:solidFill>
                  <a:srgbClr val="000000"/>
                </a:solidFill>
                <a:latin typeface="微软雅黑" pitchFamily="34" charset="-122"/>
              </a:rPr>
              <a:t>计算机病毒</a:t>
            </a:r>
            <a:endParaRPr lang="en-US" altLang="zh-CN" sz="1600" b="0" dirty="0" smtClean="0">
              <a:solidFill>
                <a:srgbClr val="000000"/>
              </a:solidFill>
              <a:latin typeface="微软雅黑" pitchFamily="34" charset="-122"/>
            </a:endParaRPr>
          </a:p>
          <a:p>
            <a:pPr algn="r">
              <a:lnSpc>
                <a:spcPct val="120000"/>
              </a:lnSpc>
              <a:spcBef>
                <a:spcPct val="20000"/>
              </a:spcBef>
              <a:buClr>
                <a:srgbClr val="E1B40C"/>
              </a:buClr>
              <a:buFont typeface="微软雅黑" pitchFamily="34" charset="-122"/>
              <a:buNone/>
            </a:pPr>
            <a:r>
              <a:rPr lang="en-US" altLang="zh-CN" sz="1600" b="0" dirty="0" smtClean="0">
                <a:solidFill>
                  <a:srgbClr val="000000"/>
                </a:solidFill>
                <a:latin typeface="微软雅黑" pitchFamily="34" charset="-122"/>
              </a:rPr>
              <a:t>2.</a:t>
            </a:r>
            <a:r>
              <a:rPr lang="zh-CN" altLang="en-US" sz="1600" b="0" dirty="0" smtClean="0">
                <a:solidFill>
                  <a:srgbClr val="000000"/>
                </a:solidFill>
                <a:latin typeface="微软雅黑" pitchFamily="34" charset="-122"/>
              </a:rPr>
              <a:t>黑客入侵等</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heckerboard(across)">
                                      <p:cBhvr>
                                        <p:cTn id="11" dur="500"/>
                                        <p:tgtEl>
                                          <p:spTgt spid="15"/>
                                        </p:tgtEl>
                                      </p:cBhvr>
                                    </p:animEffect>
                                  </p:childTnLst>
                                </p:cTn>
                              </p:par>
                            </p:childTnLst>
                          </p:cTn>
                        </p:par>
                        <p:par>
                          <p:cTn id="12" fill="hold">
                            <p:stCondLst>
                              <p:cond delay="500"/>
                            </p:stCondLst>
                            <p:childTnLst>
                              <p:par>
                                <p:cTn id="13" presetID="4" presetClass="entr" presetSubtype="16"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ox(in)">
                                      <p:cBhvr>
                                        <p:cTn id="15" dur="500"/>
                                        <p:tgtEl>
                                          <p:spTgt spid="38"/>
                                        </p:tgtEl>
                                      </p:cBhvr>
                                    </p:animEffect>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4" presetClass="entr" presetSubtype="16"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box(in)">
                                      <p:cBhvr>
                                        <p:cTn id="24" dur="500"/>
                                        <p:tgtEl>
                                          <p:spTgt spid="37"/>
                                        </p:tgtEl>
                                      </p:cBhvr>
                                    </p:animEffect>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4" presetClass="entr" presetSubtype="1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box(in)">
                                      <p:cBhvr>
                                        <p:cTn id="33" dur="500"/>
                                        <p:tgtEl>
                                          <p:spTgt spid="35"/>
                                        </p:tgtEl>
                                      </p:cBhvr>
                                    </p:animEffect>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1+#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4" presetClass="entr" presetSubtype="16"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ox(in)">
                                      <p:cBhvr>
                                        <p:cTn id="42" dur="500"/>
                                        <p:tgtEl>
                                          <p:spTgt spid="40"/>
                                        </p:tgtEl>
                                      </p:cBhvr>
                                    </p:animEffect>
                                  </p:childTnLst>
                                </p:cTn>
                              </p:par>
                            </p:childTnLst>
                          </p:cTn>
                        </p:par>
                        <p:par>
                          <p:cTn id="43" fill="hold">
                            <p:stCondLst>
                              <p:cond delay="4000"/>
                            </p:stCondLst>
                            <p:childTnLst>
                              <p:par>
                                <p:cTn id="44" presetID="2" presetClass="entr" presetSubtype="2"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500" fill="hold"/>
                                        <p:tgtEl>
                                          <p:spTgt spid="7"/>
                                        </p:tgtEl>
                                        <p:attrNameLst>
                                          <p:attrName>ppt_x</p:attrName>
                                        </p:attrNameLst>
                                      </p:cBhvr>
                                      <p:tavLst>
                                        <p:tav tm="0">
                                          <p:val>
                                            <p:strVal val="1+#ppt_w/2"/>
                                          </p:val>
                                        </p:tav>
                                        <p:tav tm="100000">
                                          <p:val>
                                            <p:strVal val="#ppt_x"/>
                                          </p:val>
                                        </p:tav>
                                      </p:tavLst>
                                    </p:anim>
                                    <p:anim calcmode="lin" valueType="num">
                                      <p:cBhvr additive="base">
                                        <p:cTn id="4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additive="base">
                                        <p:cTn id="52" dur="500" fill="hold"/>
                                        <p:tgtEl>
                                          <p:spTgt spid="58"/>
                                        </p:tgtEl>
                                        <p:attrNameLst>
                                          <p:attrName>ppt_x</p:attrName>
                                        </p:attrNameLst>
                                      </p:cBhvr>
                                      <p:tavLst>
                                        <p:tav tm="0">
                                          <p:val>
                                            <p:strVal val="0-#ppt_w/2"/>
                                          </p:val>
                                        </p:tav>
                                        <p:tav tm="100000">
                                          <p:val>
                                            <p:strVal val="#ppt_x"/>
                                          </p:val>
                                        </p:tav>
                                      </p:tavLst>
                                    </p:anim>
                                    <p:anim calcmode="lin" valueType="num">
                                      <p:cBhvr additive="base">
                                        <p:cTn id="53" dur="500" fill="hold"/>
                                        <p:tgtEl>
                                          <p:spTgt spid="58"/>
                                        </p:tgtEl>
                                        <p:attrNameLst>
                                          <p:attrName>ppt_y</p:attrName>
                                        </p:attrNameLst>
                                      </p:cBhvr>
                                      <p:tavLst>
                                        <p:tav tm="0">
                                          <p:val>
                                            <p:strVal val="#ppt_y"/>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anim calcmode="lin" valueType="num">
                                      <p:cBhvr additive="base">
                                        <p:cTn id="56" dur="500" fill="hold"/>
                                        <p:tgtEl>
                                          <p:spTgt spid="56"/>
                                        </p:tgtEl>
                                        <p:attrNameLst>
                                          <p:attrName>ppt_x</p:attrName>
                                        </p:attrNameLst>
                                      </p:cBhvr>
                                      <p:tavLst>
                                        <p:tav tm="0">
                                          <p:val>
                                            <p:strVal val="#ppt_x"/>
                                          </p:val>
                                        </p:tav>
                                        <p:tav tm="100000">
                                          <p:val>
                                            <p:strVal val="#ppt_x"/>
                                          </p:val>
                                        </p:tav>
                                      </p:tavLst>
                                    </p:anim>
                                    <p:anim calcmode="lin" valueType="num">
                                      <p:cBhvr additive="base">
                                        <p:cTn id="57"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63"/>
                                        </p:tgtEl>
                                        <p:attrNameLst>
                                          <p:attrName>style.visibility</p:attrName>
                                        </p:attrNameLst>
                                      </p:cBhvr>
                                      <p:to>
                                        <p:strVal val="visible"/>
                                      </p:to>
                                    </p:set>
                                    <p:anim calcmode="lin" valueType="num">
                                      <p:cBhvr additive="base">
                                        <p:cTn id="62" dur="500" fill="hold"/>
                                        <p:tgtEl>
                                          <p:spTgt spid="63"/>
                                        </p:tgtEl>
                                        <p:attrNameLst>
                                          <p:attrName>ppt_x</p:attrName>
                                        </p:attrNameLst>
                                      </p:cBhvr>
                                      <p:tavLst>
                                        <p:tav tm="0">
                                          <p:val>
                                            <p:strVal val="0-#ppt_w/2"/>
                                          </p:val>
                                        </p:tav>
                                        <p:tav tm="100000">
                                          <p:val>
                                            <p:strVal val="#ppt_x"/>
                                          </p:val>
                                        </p:tav>
                                      </p:tavLst>
                                    </p:anim>
                                    <p:anim calcmode="lin" valueType="num">
                                      <p:cBhvr additive="base">
                                        <p:cTn id="63" dur="500" fill="hold"/>
                                        <p:tgtEl>
                                          <p:spTgt spid="63"/>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 calcmode="lin" valueType="num">
                                      <p:cBhvr additive="base">
                                        <p:cTn id="66" dur="500" fill="hold"/>
                                        <p:tgtEl>
                                          <p:spTgt spid="59"/>
                                        </p:tgtEl>
                                        <p:attrNameLst>
                                          <p:attrName>ppt_x</p:attrName>
                                        </p:attrNameLst>
                                      </p:cBhvr>
                                      <p:tavLst>
                                        <p:tav tm="0">
                                          <p:val>
                                            <p:strVal val="0-#ppt_w/2"/>
                                          </p:val>
                                        </p:tav>
                                        <p:tav tm="100000">
                                          <p:val>
                                            <p:strVal val="#ppt_x"/>
                                          </p:val>
                                        </p:tav>
                                      </p:tavLst>
                                    </p:anim>
                                    <p:anim calcmode="lin" valueType="num">
                                      <p:cBhvr additive="base">
                                        <p:cTn id="67"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89"/>
                                        </p:tgtEl>
                                        <p:attrNameLst>
                                          <p:attrName>style.visibility</p:attrName>
                                        </p:attrNameLst>
                                      </p:cBhvr>
                                      <p:to>
                                        <p:strVal val="visible"/>
                                      </p:to>
                                    </p:set>
                                    <p:anim calcmode="lin" valueType="num">
                                      <p:cBhvr additive="base">
                                        <p:cTn id="72" dur="500" fill="hold"/>
                                        <p:tgtEl>
                                          <p:spTgt spid="89"/>
                                        </p:tgtEl>
                                        <p:attrNameLst>
                                          <p:attrName>ppt_x</p:attrName>
                                        </p:attrNameLst>
                                      </p:cBhvr>
                                      <p:tavLst>
                                        <p:tav tm="0">
                                          <p:val>
                                            <p:strVal val="1+#ppt_w/2"/>
                                          </p:val>
                                        </p:tav>
                                        <p:tav tm="100000">
                                          <p:val>
                                            <p:strVal val="#ppt_x"/>
                                          </p:val>
                                        </p:tav>
                                      </p:tavLst>
                                    </p:anim>
                                    <p:anim calcmode="lin" valueType="num">
                                      <p:cBhvr additive="base">
                                        <p:cTn id="73" dur="500" fill="hold"/>
                                        <p:tgtEl>
                                          <p:spTgt spid="89"/>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0"/>
                                  </p:stCondLst>
                                  <p:childTnLst>
                                    <p:set>
                                      <p:cBhvr>
                                        <p:cTn id="75" dur="1" fill="hold">
                                          <p:stCondLst>
                                            <p:cond delay="0"/>
                                          </p:stCondLst>
                                        </p:cTn>
                                        <p:tgtEl>
                                          <p:spTgt spid="88"/>
                                        </p:tgtEl>
                                        <p:attrNameLst>
                                          <p:attrName>style.visibility</p:attrName>
                                        </p:attrNameLst>
                                      </p:cBhvr>
                                      <p:to>
                                        <p:strVal val="visible"/>
                                      </p:to>
                                    </p:set>
                                    <p:anim calcmode="lin" valueType="num">
                                      <p:cBhvr additive="base">
                                        <p:cTn id="76" dur="500" fill="hold"/>
                                        <p:tgtEl>
                                          <p:spTgt spid="88"/>
                                        </p:tgtEl>
                                        <p:attrNameLst>
                                          <p:attrName>ppt_x</p:attrName>
                                        </p:attrNameLst>
                                      </p:cBhvr>
                                      <p:tavLst>
                                        <p:tav tm="0">
                                          <p:val>
                                            <p:strVal val="1+#ppt_w/2"/>
                                          </p:val>
                                        </p:tav>
                                        <p:tav tm="100000">
                                          <p:val>
                                            <p:strVal val="#ppt_x"/>
                                          </p:val>
                                        </p:tav>
                                      </p:tavLst>
                                    </p:anim>
                                    <p:anim calcmode="lin" valueType="num">
                                      <p:cBhvr additive="base">
                                        <p:cTn id="77" dur="50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grpId="0" nodeType="clickEffect">
                                  <p:stCondLst>
                                    <p:cond delay="0"/>
                                  </p:stCondLst>
                                  <p:childTnLst>
                                    <p:set>
                                      <p:cBhvr>
                                        <p:cTn id="81" dur="1" fill="hold">
                                          <p:stCondLst>
                                            <p:cond delay="0"/>
                                          </p:stCondLst>
                                        </p:cTn>
                                        <p:tgtEl>
                                          <p:spTgt spid="92"/>
                                        </p:tgtEl>
                                        <p:attrNameLst>
                                          <p:attrName>style.visibility</p:attrName>
                                        </p:attrNameLst>
                                      </p:cBhvr>
                                      <p:to>
                                        <p:strVal val="visible"/>
                                      </p:to>
                                    </p:set>
                                    <p:anim calcmode="lin" valueType="num">
                                      <p:cBhvr additive="base">
                                        <p:cTn id="82" dur="500" fill="hold"/>
                                        <p:tgtEl>
                                          <p:spTgt spid="92"/>
                                        </p:tgtEl>
                                        <p:attrNameLst>
                                          <p:attrName>ppt_x</p:attrName>
                                        </p:attrNameLst>
                                      </p:cBhvr>
                                      <p:tavLst>
                                        <p:tav tm="0">
                                          <p:val>
                                            <p:strVal val="1+#ppt_w/2"/>
                                          </p:val>
                                        </p:tav>
                                        <p:tav tm="100000">
                                          <p:val>
                                            <p:strVal val="#ppt_x"/>
                                          </p:val>
                                        </p:tav>
                                      </p:tavLst>
                                    </p:anim>
                                    <p:anim calcmode="lin" valueType="num">
                                      <p:cBhvr additive="base">
                                        <p:cTn id="83" dur="500" fill="hold"/>
                                        <p:tgtEl>
                                          <p:spTgt spid="92"/>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500" fill="hold"/>
                                        <p:tgtEl>
                                          <p:spTgt spid="65"/>
                                        </p:tgtEl>
                                        <p:attrNameLst>
                                          <p:attrName>ppt_x</p:attrName>
                                        </p:attrNameLst>
                                      </p:cBhvr>
                                      <p:tavLst>
                                        <p:tav tm="0">
                                          <p:val>
                                            <p:strVal val="1+#ppt_w/2"/>
                                          </p:val>
                                        </p:tav>
                                        <p:tav tm="100000">
                                          <p:val>
                                            <p:strVal val="#ppt_x"/>
                                          </p:val>
                                        </p:tav>
                                      </p:tavLst>
                                    </p:anim>
                                    <p:anim calcmode="lin" valueType="num">
                                      <p:cBhvr additive="base">
                                        <p:cTn id="87"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5" grpId="0" animBg="1"/>
      <p:bldP spid="37" grpId="0" animBg="1"/>
      <p:bldP spid="38" grpId="0" animBg="1"/>
      <p:bldP spid="40" grpId="0" animBg="1"/>
      <p:bldP spid="88" grpId="0"/>
      <p:bldP spid="89" grpId="0" animBg="1"/>
      <p:bldP spid="92" grpId="0" animBg="1"/>
      <p:bldP spid="56" grpId="0"/>
      <p:bldP spid="58" grpId="0" animBg="1"/>
      <p:bldP spid="59" grpId="0"/>
      <p:bldP spid="63" grpId="0" animBg="1"/>
      <p:bldP spid="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1"/>
          <p:cNvSpPr>
            <a:spLocks noChangeArrowheads="1"/>
          </p:cNvSpPr>
          <p:nvPr/>
        </p:nvSpPr>
        <p:spPr bwMode="auto">
          <a:xfrm>
            <a:off x="1500166" y="235743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9" name="AutoShape 6"/>
          <p:cNvSpPr>
            <a:spLocks noChangeArrowheads="1"/>
          </p:cNvSpPr>
          <p:nvPr/>
        </p:nvSpPr>
        <p:spPr bwMode="auto">
          <a:xfrm>
            <a:off x="1571604" y="118108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099" name="Rectangle 31"/>
          <p:cNvSpPr>
            <a:spLocks noChangeArrowheads="1"/>
          </p:cNvSpPr>
          <p:nvPr/>
        </p:nvSpPr>
        <p:spPr bwMode="auto">
          <a:xfrm>
            <a:off x="1509713" y="192880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24021" y="3538542"/>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14298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8.1 </a:t>
            </a:r>
            <a:r>
              <a:rPr lang="zh-CN" altLang="en-US" dirty="0" smtClean="0">
                <a:latin typeface="微软雅黑" pitchFamily="34" charset="-122"/>
              </a:rPr>
              <a:t>事务的基本概念</a:t>
            </a:r>
          </a:p>
        </p:txBody>
      </p:sp>
      <p:sp>
        <p:nvSpPr>
          <p:cNvPr id="22" name="Rectangle 30"/>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3" name="Rectangle 33"/>
          <p:cNvSpPr>
            <a:spLocks noChangeArrowheads="1"/>
          </p:cNvSpPr>
          <p:nvPr/>
        </p:nvSpPr>
        <p:spPr bwMode="auto">
          <a:xfrm>
            <a:off x="1509713" y="3147996"/>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0" name="Rectangle 34"/>
          <p:cNvSpPr>
            <a:spLocks noChangeArrowheads="1"/>
          </p:cNvSpPr>
          <p:nvPr/>
        </p:nvSpPr>
        <p:spPr bwMode="auto">
          <a:xfrm>
            <a:off x="1509713" y="394015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1" name="AutoShape 12"/>
          <p:cNvSpPr>
            <a:spLocks noChangeArrowheads="1"/>
          </p:cNvSpPr>
          <p:nvPr/>
        </p:nvSpPr>
        <p:spPr bwMode="auto">
          <a:xfrm>
            <a:off x="1571604" y="1966906"/>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32" name="AutoShape 15"/>
          <p:cNvSpPr>
            <a:spLocks noChangeArrowheads="1"/>
          </p:cNvSpPr>
          <p:nvPr/>
        </p:nvSpPr>
        <p:spPr bwMode="auto">
          <a:xfrm>
            <a:off x="1547813" y="278605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3" name="AutoShape 18"/>
          <p:cNvSpPr>
            <a:spLocks noChangeArrowheads="1"/>
          </p:cNvSpPr>
          <p:nvPr/>
        </p:nvSpPr>
        <p:spPr bwMode="auto">
          <a:xfrm>
            <a:off x="1547813" y="431163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4" name="WordArt 23"/>
          <p:cNvSpPr>
            <a:spLocks noChangeArrowheads="1" noChangeShapeType="1" noTextEdit="1"/>
          </p:cNvSpPr>
          <p:nvPr/>
        </p:nvSpPr>
        <p:spPr bwMode="auto">
          <a:xfrm>
            <a:off x="1755775" y="366075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35" name="AutoShape 27"/>
          <p:cNvSpPr>
            <a:spLocks noChangeArrowheads="1"/>
          </p:cNvSpPr>
          <p:nvPr/>
        </p:nvSpPr>
        <p:spPr bwMode="auto">
          <a:xfrm>
            <a:off x="1620838" y="2727309"/>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8.3 </a:t>
            </a:r>
            <a:r>
              <a:rPr lang="zh-CN" altLang="en-US" dirty="0" smtClean="0">
                <a:latin typeface="微软雅黑" pitchFamily="34" charset="-122"/>
              </a:rPr>
              <a:t>故障的分类</a:t>
            </a:r>
          </a:p>
        </p:txBody>
      </p:sp>
      <p:sp>
        <p:nvSpPr>
          <p:cNvPr id="36" name="AutoShape 28"/>
          <p:cNvSpPr>
            <a:spLocks noChangeArrowheads="1"/>
          </p:cNvSpPr>
          <p:nvPr/>
        </p:nvSpPr>
        <p:spPr bwMode="auto">
          <a:xfrm>
            <a:off x="1620838" y="3519471"/>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8.4 </a:t>
            </a:r>
            <a:r>
              <a:rPr lang="zh-CN" altLang="en-US" dirty="0" smtClean="0">
                <a:solidFill>
                  <a:schemeClr val="bg1"/>
                </a:solidFill>
                <a:latin typeface="微软雅黑" pitchFamily="34" charset="-122"/>
              </a:rPr>
              <a:t>恢复的实现技术</a:t>
            </a:r>
          </a:p>
        </p:txBody>
      </p:sp>
      <p:sp>
        <p:nvSpPr>
          <p:cNvPr id="37" name="AutoShape 29"/>
          <p:cNvSpPr>
            <a:spLocks noChangeArrowheads="1"/>
          </p:cNvSpPr>
          <p:nvPr/>
        </p:nvSpPr>
        <p:spPr bwMode="auto">
          <a:xfrm>
            <a:off x="1620838" y="4310046"/>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8.5 </a:t>
            </a:r>
            <a:r>
              <a:rPr lang="zh-CN" altLang="en-US" dirty="0" smtClean="0">
                <a:latin typeface="微软雅黑" pitchFamily="34" charset="-122"/>
              </a:rPr>
              <a:t>恢复策略</a:t>
            </a:r>
          </a:p>
        </p:txBody>
      </p:sp>
      <p:sp>
        <p:nvSpPr>
          <p:cNvPr id="40" name="AutoShape 25"/>
          <p:cNvSpPr>
            <a:spLocks noChangeArrowheads="1"/>
          </p:cNvSpPr>
          <p:nvPr/>
        </p:nvSpPr>
        <p:spPr bwMode="auto">
          <a:xfrm>
            <a:off x="1611291" y="1966906"/>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8.2 </a:t>
            </a:r>
            <a:r>
              <a:rPr lang="zh-CN" altLang="en-US" dirty="0" smtClean="0">
                <a:latin typeface="微软雅黑" pitchFamily="34" charset="-122"/>
              </a:rPr>
              <a:t>数据库恢复概述</a:t>
            </a:r>
          </a:p>
        </p:txBody>
      </p:sp>
      <p:sp>
        <p:nvSpPr>
          <p:cNvPr id="41" name="Rectangle 30"/>
          <p:cNvSpPr>
            <a:spLocks noChangeArrowheads="1"/>
          </p:cNvSpPr>
          <p:nvPr/>
        </p:nvSpPr>
        <p:spPr bwMode="auto">
          <a:xfrm>
            <a:off x="1500166" y="551972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2" name="AutoShape 18"/>
          <p:cNvSpPr>
            <a:spLocks noChangeArrowheads="1"/>
          </p:cNvSpPr>
          <p:nvPr/>
        </p:nvSpPr>
        <p:spPr bwMode="auto">
          <a:xfrm>
            <a:off x="1538266" y="509745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3" name="AutoShape 29"/>
          <p:cNvSpPr>
            <a:spLocks noChangeArrowheads="1"/>
          </p:cNvSpPr>
          <p:nvPr/>
        </p:nvSpPr>
        <p:spPr bwMode="auto">
          <a:xfrm>
            <a:off x="1611291" y="509586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8.6</a:t>
            </a:r>
            <a:r>
              <a:rPr lang="zh-CN" altLang="en-US" dirty="0" smtClean="0">
                <a:latin typeface="微软雅黑" pitchFamily="34" charset="-122"/>
              </a:rPr>
              <a:t> 具有检查点的恢复技术</a:t>
            </a:r>
            <a:endParaRPr lang="en-US" altLang="zh-CN" dirty="0" smtClean="0">
              <a:latin typeface="微软雅黑" pitchFamily="34" charset="-122"/>
            </a:endParaRPr>
          </a:p>
        </p:txBody>
      </p:sp>
      <p:sp>
        <p:nvSpPr>
          <p:cNvPr id="44" name="AutoShape 18"/>
          <p:cNvSpPr>
            <a:spLocks noChangeArrowheads="1"/>
          </p:cNvSpPr>
          <p:nvPr/>
        </p:nvSpPr>
        <p:spPr bwMode="auto">
          <a:xfrm>
            <a:off x="1524021" y="585789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5" name="AutoShape 29"/>
          <p:cNvSpPr>
            <a:spLocks noChangeArrowheads="1"/>
          </p:cNvSpPr>
          <p:nvPr/>
        </p:nvSpPr>
        <p:spPr bwMode="auto">
          <a:xfrm>
            <a:off x="1597042" y="585789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8.7</a:t>
            </a:r>
            <a:r>
              <a:rPr lang="zh-CN" altLang="en-US" dirty="0" smtClean="0">
                <a:latin typeface="微软雅黑" pitchFamily="34" charset="-122"/>
              </a:rPr>
              <a:t> 数据库镜像</a:t>
            </a:r>
            <a:endParaRPr lang="en-US" altLang="zh-CN" dirty="0" smtClean="0">
              <a:latin typeface="微软雅黑" pitchFamily="34" charset="-122"/>
            </a:endParaRPr>
          </a:p>
        </p:txBody>
      </p:sp>
      <p:sp>
        <p:nvSpPr>
          <p:cNvPr id="24" name="动作按钮: 第一张 23">
            <a:hlinkClick r:id="rId2" action="ppaction://hlinksldjump" highlightClick="1"/>
          </p:cNvPr>
          <p:cNvSpPr/>
          <p:nvPr/>
        </p:nvSpPr>
        <p:spPr bwMode="auto">
          <a:xfrm>
            <a:off x="8358214" y="6286520"/>
            <a:ext cx="428628"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 </a:t>
            </a:r>
            <a:r>
              <a:rPr lang="zh-CN" altLang="en-US" dirty="0" smtClean="0">
                <a:latin typeface="+mn-ea"/>
                <a:ea typeface="+mn-ea"/>
              </a:rPr>
              <a:t>掌握事务的概念与特性。</a:t>
            </a:r>
          </a:p>
          <a:p>
            <a:pPr>
              <a:lnSpc>
                <a:spcPct val="150000"/>
              </a:lnSpc>
            </a:pPr>
            <a:r>
              <a:rPr lang="zh-CN" altLang="en-US" dirty="0" smtClean="0">
                <a:latin typeface="+mn-ea"/>
                <a:ea typeface="+mn-ea"/>
              </a:rPr>
              <a:t> 了解故障的种类。</a:t>
            </a:r>
          </a:p>
          <a:p>
            <a:pPr>
              <a:lnSpc>
                <a:spcPct val="150000"/>
              </a:lnSpc>
            </a:pPr>
            <a:r>
              <a:rPr lang="zh-CN" altLang="en-US" dirty="0" smtClean="0">
                <a:latin typeface="+mn-ea"/>
                <a:ea typeface="+mn-ea"/>
              </a:rPr>
              <a:t> 掌握数据转储和日志文件在数据库恢复中的作用。</a:t>
            </a:r>
          </a:p>
          <a:p>
            <a:pPr>
              <a:lnSpc>
                <a:spcPct val="150000"/>
              </a:lnSpc>
            </a:pPr>
            <a:r>
              <a:rPr lang="zh-CN" altLang="en-US" dirty="0" smtClean="0">
                <a:latin typeface="+mn-ea"/>
                <a:ea typeface="+mn-ea"/>
              </a:rPr>
              <a:t> 清楚各种恢复策略的处理过程。</a:t>
            </a:r>
          </a:p>
          <a:p>
            <a:pPr>
              <a:lnSpc>
                <a:spcPct val="150000"/>
              </a:lnSpc>
            </a:pPr>
            <a:r>
              <a:rPr lang="zh-CN" altLang="en-US" dirty="0" smtClean="0">
                <a:latin typeface="+mn-ea"/>
                <a:ea typeface="+mn-ea"/>
              </a:rPr>
              <a:t> 掌握具有检查点的恢复技术。</a:t>
            </a:r>
          </a:p>
          <a:p>
            <a:pPr>
              <a:lnSpc>
                <a:spcPct val="150000"/>
              </a:lnSpc>
            </a:pPr>
            <a:r>
              <a:rPr lang="zh-CN" altLang="en-US" dirty="0" smtClean="0">
                <a:latin typeface="+mn-ea"/>
                <a:ea typeface="+mn-ea"/>
              </a:rPr>
              <a:t> 了解数据库镜像的作用。</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8.4.1 </a:t>
            </a:r>
            <a:r>
              <a:rPr lang="zh-CN" altLang="en-US" dirty="0" smtClean="0"/>
              <a:t>数据转储</a:t>
            </a:r>
            <a:endParaRPr lang="zh-CN" altLang="en-US" dirty="0"/>
          </a:p>
        </p:txBody>
      </p:sp>
      <p:sp>
        <p:nvSpPr>
          <p:cNvPr id="3" name="内容占位符 2"/>
          <p:cNvSpPr>
            <a:spLocks noGrp="1"/>
          </p:cNvSpPr>
          <p:nvPr>
            <p:ph idx="1"/>
          </p:nvPr>
        </p:nvSpPr>
        <p:spPr>
          <a:xfrm>
            <a:off x="357158" y="1142984"/>
            <a:ext cx="8358246" cy="5286412"/>
          </a:xfrm>
        </p:spPr>
        <p:txBody>
          <a:bodyPr/>
          <a:lstStyle/>
          <a:p>
            <a:pPr algn="just">
              <a:lnSpc>
                <a:spcPct val="150000"/>
              </a:lnSpc>
              <a:buNone/>
            </a:pPr>
            <a:r>
              <a:rPr lang="zh-CN" altLang="en-US" b="0" dirty="0" smtClean="0">
                <a:latin typeface="+mn-ea"/>
                <a:ea typeface="+mn-ea"/>
              </a:rPr>
              <a:t>          数据转储是数据库恢复中采用的基本技术。所谓转储即</a:t>
            </a:r>
            <a:r>
              <a:rPr lang="en-US" b="0" dirty="0" smtClean="0">
                <a:latin typeface="+mn-ea"/>
                <a:ea typeface="+mn-ea"/>
              </a:rPr>
              <a:t>DBA</a:t>
            </a:r>
            <a:r>
              <a:rPr lang="zh-CN" altLang="en-US" b="0" dirty="0" smtClean="0">
                <a:latin typeface="+mn-ea"/>
                <a:ea typeface="+mn-ea"/>
              </a:rPr>
              <a:t>定期地将整个数据库复制到磁带或另一个磁盘上保存起来的过程。备用的数据称为</a:t>
            </a:r>
            <a:r>
              <a:rPr lang="zh-CN" altLang="en-US" b="0" dirty="0" smtClean="0">
                <a:solidFill>
                  <a:srgbClr val="FF0000"/>
                </a:solidFill>
                <a:latin typeface="+mn-ea"/>
                <a:ea typeface="+mn-ea"/>
              </a:rPr>
              <a:t>后备副本</a:t>
            </a:r>
            <a:r>
              <a:rPr lang="en-US" b="0" dirty="0" smtClean="0">
                <a:solidFill>
                  <a:srgbClr val="FF0000"/>
                </a:solidFill>
                <a:latin typeface="+mn-ea"/>
                <a:ea typeface="+mn-ea"/>
              </a:rPr>
              <a:t>(backup)</a:t>
            </a:r>
            <a:r>
              <a:rPr lang="zh-CN" altLang="en-US" b="0" dirty="0" smtClean="0">
                <a:latin typeface="+mn-ea"/>
                <a:ea typeface="+mn-ea"/>
              </a:rPr>
              <a:t>或后援副本。</a:t>
            </a:r>
            <a:endParaRPr lang="en-US" altLang="zh-CN" b="0" dirty="0" smtClean="0">
              <a:latin typeface="+mn-ea"/>
              <a:ea typeface="+mn-ea"/>
            </a:endParaRPr>
          </a:p>
          <a:p>
            <a:pPr lvl="1">
              <a:buNone/>
            </a:pPr>
            <a:endParaRPr lang="zh-CN" altLang="en-US" dirty="0" smtClean="0"/>
          </a:p>
          <a:p>
            <a:endParaRPr lang="zh-CN" altLang="en-US" dirty="0" smtClean="0"/>
          </a:p>
          <a:p>
            <a:endParaRPr lang="en-US" altLang="zh-CN" dirty="0" smtClean="0"/>
          </a:p>
          <a:p>
            <a:pPr>
              <a:buNone/>
            </a:pPr>
            <a:endParaRPr lang="en-US" altLang="zh-CN" dirty="0" smtClean="0"/>
          </a:p>
          <a:p>
            <a:endParaRPr lang="en-US" altLang="zh-CN" dirty="0" smtClean="0"/>
          </a:p>
          <a:p>
            <a:pPr algn="ctr">
              <a:buNone/>
            </a:pPr>
            <a:endParaRPr lang="en-US" altLang="zh-CN" sz="1600" b="0" dirty="0" smtClean="0">
              <a:latin typeface="+mn-ea"/>
              <a:ea typeface="+mn-ea"/>
            </a:endParaRPr>
          </a:p>
          <a:p>
            <a:pPr algn="ctr">
              <a:buNone/>
            </a:pPr>
            <a:r>
              <a:rPr lang="zh-CN" altLang="en-US" sz="1600" b="0" dirty="0" smtClean="0">
                <a:latin typeface="+mn-ea"/>
                <a:ea typeface="+mn-ea"/>
              </a:rPr>
              <a:t>图</a:t>
            </a:r>
            <a:r>
              <a:rPr lang="en-US" altLang="zh-CN" sz="1600" b="0" dirty="0" smtClean="0">
                <a:latin typeface="+mn-ea"/>
                <a:ea typeface="+mn-ea"/>
              </a:rPr>
              <a:t>8-1</a:t>
            </a:r>
          </a:p>
          <a:p>
            <a:pPr marL="180975" lvl="1" algn="just">
              <a:lnSpc>
                <a:spcPct val="150000"/>
              </a:lnSpc>
              <a:buNone/>
            </a:pPr>
            <a:r>
              <a:rPr lang="zh-CN" altLang="en-US" sz="2000" dirty="0" smtClean="0">
                <a:latin typeface="+mn-ea"/>
                <a:ea typeface="+mn-ea"/>
                <a:cs typeface="+mn-cs"/>
              </a:rPr>
              <a:t>          当数据库遭到破坏后可以将后备副本重新装入，并重新运行自转储以后的所有更新事务</a:t>
            </a:r>
            <a:r>
              <a:rPr lang="en-US" altLang="zh-CN" sz="2000" dirty="0" smtClean="0">
                <a:latin typeface="+mn-ea"/>
                <a:ea typeface="+mn-ea"/>
                <a:cs typeface="+mn-cs"/>
              </a:rPr>
              <a:t>,</a:t>
            </a:r>
            <a:r>
              <a:rPr lang="zh-CN" altLang="en-US" sz="2000" dirty="0" smtClean="0">
                <a:latin typeface="+mn-ea"/>
                <a:ea typeface="+mn-ea"/>
                <a:cs typeface="+mn-cs"/>
              </a:rPr>
              <a:t>将数据库恢复到故障发生前的一致状态。</a:t>
            </a:r>
            <a:endParaRPr lang="en-US" altLang="zh-CN" sz="2000" dirty="0" smtClean="0">
              <a:latin typeface="+mn-ea"/>
              <a:ea typeface="+mn-ea"/>
              <a:cs typeface="+mn-cs"/>
            </a:endParaRPr>
          </a:p>
          <a:p>
            <a:pPr lvl="1">
              <a:buNone/>
            </a:pPr>
            <a:endParaRPr lang="zh-CN" altLang="en-US" dirty="0"/>
          </a:p>
        </p:txBody>
      </p:sp>
      <p:graphicFrame>
        <p:nvGraphicFramePr>
          <p:cNvPr id="20" name="对象 19"/>
          <p:cNvGraphicFramePr>
            <a:graphicFrameLocks noChangeAspect="1"/>
          </p:cNvGraphicFramePr>
          <p:nvPr/>
        </p:nvGraphicFramePr>
        <p:xfrm>
          <a:off x="1285852" y="2928934"/>
          <a:ext cx="6786932" cy="2000264"/>
        </p:xfrm>
        <a:graphic>
          <a:graphicData uri="http://schemas.openxmlformats.org/presentationml/2006/ole">
            <mc:AlternateContent xmlns:mc="http://schemas.openxmlformats.org/markup-compatibility/2006">
              <mc:Choice xmlns:v="urn:schemas-microsoft-com:vml" Requires="v">
                <p:oleObj spid="_x0000_s1029" name="Visio" r:id="rId3" imgW="3870990" imgH="1076684" progId="Visio.Drawing.11">
                  <p:embed/>
                </p:oleObj>
              </mc:Choice>
              <mc:Fallback>
                <p:oleObj name="Visio" r:id="rId3" imgW="3870990" imgH="1076684"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2928934"/>
                        <a:ext cx="6786932" cy="2000264"/>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8.4.1 </a:t>
            </a:r>
            <a:r>
              <a:rPr lang="zh-CN" altLang="en-US" dirty="0" smtClean="0"/>
              <a:t>数据转储</a:t>
            </a:r>
            <a:endParaRPr lang="zh-CN" altLang="en-US" dirty="0"/>
          </a:p>
        </p:txBody>
      </p:sp>
      <p:sp>
        <p:nvSpPr>
          <p:cNvPr id="3" name="内容占位符 2"/>
          <p:cNvSpPr>
            <a:spLocks noGrp="1"/>
          </p:cNvSpPr>
          <p:nvPr>
            <p:ph idx="1"/>
          </p:nvPr>
        </p:nvSpPr>
        <p:spPr>
          <a:xfrm>
            <a:off x="500034" y="1000108"/>
            <a:ext cx="6929486" cy="428628"/>
          </a:xfrm>
        </p:spPr>
        <p:txBody>
          <a:bodyPr/>
          <a:lstStyle/>
          <a:p>
            <a:pPr algn="just">
              <a:buNone/>
            </a:pPr>
            <a:r>
              <a:rPr lang="zh-CN" altLang="en-US" sz="2800" dirty="0" smtClean="0">
                <a:latin typeface="楷体" pitchFamily="49" charset="-122"/>
                <a:ea typeface="楷体" pitchFamily="49" charset="-122"/>
              </a:rPr>
              <a:t>数据转储可以分为静态转储和动态转储。</a:t>
            </a:r>
          </a:p>
        </p:txBody>
      </p:sp>
      <p:graphicFrame>
        <p:nvGraphicFramePr>
          <p:cNvPr id="4" name="表格 3"/>
          <p:cNvGraphicFramePr>
            <a:graphicFrameLocks noGrp="1"/>
          </p:cNvGraphicFramePr>
          <p:nvPr/>
        </p:nvGraphicFramePr>
        <p:xfrm>
          <a:off x="500034" y="1643051"/>
          <a:ext cx="8001056" cy="3929089"/>
        </p:xfrm>
        <a:graphic>
          <a:graphicData uri="http://schemas.openxmlformats.org/drawingml/2006/table">
            <a:tbl>
              <a:tblPr firstRow="1" bandRow="1">
                <a:tableStyleId>{5C22544A-7EE6-4342-B048-85BDC9FD1C3A}</a:tableStyleId>
              </a:tblPr>
              <a:tblGrid>
                <a:gridCol w="1312682"/>
                <a:gridCol w="3281707"/>
                <a:gridCol w="3406667"/>
              </a:tblGrid>
              <a:tr h="344083">
                <a:tc>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n-ea"/>
                          <a:ea typeface="+mn-ea"/>
                        </a:rPr>
                        <a:t>静态转储</a:t>
                      </a:r>
                      <a:endParaRPr lang="en-US" altLang="zh-CN" b="1" dirty="0" smtClean="0">
                        <a:latin typeface="+mn-ea"/>
                        <a:ea typeface="+mn-ea"/>
                      </a:endParaRPr>
                    </a:p>
                  </a:txBody>
                  <a:tcPr/>
                </a:tc>
                <a:tc>
                  <a:txBody>
                    <a:bodyPr/>
                    <a:lstStyle/>
                    <a:p>
                      <a:r>
                        <a:rPr lang="zh-CN" altLang="en-US" dirty="0" smtClean="0"/>
                        <a:t>动态转储</a:t>
                      </a:r>
                      <a:endParaRPr lang="zh-CN" altLang="en-US" dirty="0"/>
                    </a:p>
                  </a:txBody>
                  <a:tcPr/>
                </a:tc>
              </a:tr>
              <a:tr h="1211201">
                <a:tc>
                  <a:txBody>
                    <a:bodyPr/>
                    <a:lstStyle/>
                    <a:p>
                      <a:pPr algn="l"/>
                      <a:r>
                        <a:rPr lang="zh-CN" altLang="en-US" sz="2000" dirty="0" smtClean="0"/>
                        <a:t>定义</a:t>
                      </a:r>
                      <a:endParaRPr lang="zh-CN" altLang="en-US" sz="2000" dirty="0"/>
                    </a:p>
                  </a:txBody>
                  <a:tcPr anchor="ctr"/>
                </a:tc>
                <a:tc>
                  <a:txBody>
                    <a:bodyPr/>
                    <a:lstStyle/>
                    <a:p>
                      <a:r>
                        <a:rPr lang="zh-CN" altLang="en-US" b="0" dirty="0" smtClean="0">
                          <a:latin typeface="+mn-ea"/>
                          <a:ea typeface="+mn-ea"/>
                        </a:rPr>
                        <a:t>在系统中无运行事务时进行的转储操作，即转储期间不允许</a:t>
                      </a:r>
                      <a:r>
                        <a:rPr lang="en-US" b="0" dirty="0" smtClean="0">
                          <a:latin typeface="+mn-ea"/>
                          <a:ea typeface="+mn-ea"/>
                        </a:rPr>
                        <a:t>(</a:t>
                      </a:r>
                      <a:r>
                        <a:rPr lang="zh-CN" altLang="en-US" b="0" dirty="0" smtClean="0">
                          <a:latin typeface="+mn-ea"/>
                          <a:ea typeface="+mn-ea"/>
                        </a:rPr>
                        <a:t>或不存在</a:t>
                      </a:r>
                      <a:r>
                        <a:rPr lang="en-US" b="0" dirty="0" smtClean="0">
                          <a:latin typeface="+mn-ea"/>
                          <a:ea typeface="+mn-ea"/>
                        </a:rPr>
                        <a:t>)</a:t>
                      </a:r>
                      <a:r>
                        <a:rPr lang="zh-CN" altLang="en-US" b="0" dirty="0" smtClean="0">
                          <a:latin typeface="+mn-ea"/>
                          <a:ea typeface="+mn-ea"/>
                        </a:rPr>
                        <a:t>对数据库的任何存取、修改活动</a:t>
                      </a:r>
                      <a:endParaRPr lang="zh-CN" altLang="en-US" dirty="0"/>
                    </a:p>
                  </a:txBody>
                  <a:tcPr/>
                </a:tc>
                <a:tc>
                  <a:txBody>
                    <a:bodyPr/>
                    <a:lstStyle/>
                    <a:p>
                      <a:r>
                        <a:rPr lang="zh-CN" altLang="en-US" b="0" dirty="0" smtClean="0">
                          <a:latin typeface="+mn-ea"/>
                          <a:ea typeface="+mn-ea"/>
                        </a:rPr>
                        <a:t>动态转储是指转储期间允许对数据库进行存取或修改，即转储和用户事务可以并发执行</a:t>
                      </a:r>
                      <a:endParaRPr lang="zh-CN" altLang="en-US" dirty="0"/>
                    </a:p>
                  </a:txBody>
                  <a:tcPr/>
                </a:tc>
              </a:tr>
              <a:tr h="864066">
                <a:tc>
                  <a:txBody>
                    <a:bodyPr/>
                    <a:lstStyle/>
                    <a:p>
                      <a:r>
                        <a:rPr lang="zh-CN" altLang="en-US" sz="2000" dirty="0" smtClean="0"/>
                        <a:t>优点</a:t>
                      </a:r>
                      <a:endParaRPr lang="zh-CN" altLang="en-US" sz="2000" dirty="0"/>
                    </a:p>
                  </a:txBody>
                  <a:tcPr anchor="ctr"/>
                </a:tc>
                <a:tc>
                  <a:txBody>
                    <a:bodyPr/>
                    <a:lstStyle/>
                    <a:p>
                      <a:r>
                        <a:rPr lang="zh-CN" altLang="en-US" b="0" dirty="0" smtClean="0">
                          <a:latin typeface="+mn-ea"/>
                          <a:ea typeface="+mn-ea"/>
                        </a:rPr>
                        <a:t>操作简单，保证数据一致性</a:t>
                      </a:r>
                      <a:endParaRPr lang="zh-CN" altLang="en-US" dirty="0"/>
                    </a:p>
                  </a:txBody>
                  <a:tcPr/>
                </a:tc>
                <a:tc>
                  <a:txBody>
                    <a:bodyPr/>
                    <a:lstStyle/>
                    <a:p>
                      <a:r>
                        <a:rPr lang="zh-CN" altLang="en-US" b="0" dirty="0" smtClean="0">
                          <a:latin typeface="+mn-ea"/>
                          <a:ea typeface="+mn-ea"/>
                        </a:rPr>
                        <a:t>克服了静态转储的缺点，不用等待正在运行的用户事务结束，也不影响新事务的运行</a:t>
                      </a:r>
                      <a:endParaRPr lang="zh-CN" altLang="en-US" dirty="0"/>
                    </a:p>
                  </a:txBody>
                  <a:tcPr/>
                </a:tc>
              </a:tr>
              <a:tr h="1437728">
                <a:tc>
                  <a:txBody>
                    <a:bodyPr/>
                    <a:lstStyle/>
                    <a:p>
                      <a:r>
                        <a:rPr lang="zh-CN" altLang="en-US" sz="2000" dirty="0" smtClean="0"/>
                        <a:t>缺点</a:t>
                      </a:r>
                      <a:endParaRPr lang="zh-CN" altLang="en-US" sz="2000" dirty="0"/>
                    </a:p>
                  </a:txBody>
                  <a:tcPr anchor="ctr"/>
                </a:tc>
                <a:tc>
                  <a:txBody>
                    <a:bodyPr/>
                    <a:lstStyle/>
                    <a:p>
                      <a:r>
                        <a:rPr lang="zh-CN" altLang="en-US" b="0" dirty="0" smtClean="0">
                          <a:latin typeface="+mn-ea"/>
                          <a:ea typeface="+mn-ea"/>
                        </a:rPr>
                        <a:t>转储操作必须等待正在运行的用户事务结束才能进行，并且新的事务必须等待转储结束才能执行</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n-ea"/>
                          <a:ea typeface="+mn-ea"/>
                        </a:rPr>
                        <a:t>技术要求高，转储过程相当繁锁。在动态转储期间，需建立日志文件</a:t>
                      </a:r>
                      <a:r>
                        <a:rPr lang="en-US" b="0" dirty="0" smtClean="0">
                          <a:latin typeface="+mn-ea"/>
                          <a:ea typeface="+mn-ea"/>
                        </a:rPr>
                        <a:t>(log file)</a:t>
                      </a:r>
                      <a:r>
                        <a:rPr lang="zh-CN" altLang="en-US" b="0" dirty="0" smtClean="0">
                          <a:latin typeface="+mn-ea"/>
                          <a:ea typeface="+mn-ea"/>
                        </a:rPr>
                        <a:t>，把转储期间各事务对数据库的修改活动登记下来</a:t>
                      </a:r>
                    </a:p>
                  </a:txBody>
                  <a:tcPr/>
                </a:tc>
              </a:tr>
            </a:tbl>
          </a:graphicData>
        </a:graphic>
      </p:graphicFrame>
      <p:sp>
        <p:nvSpPr>
          <p:cNvPr id="5" name="内容占位符 2"/>
          <p:cNvSpPr txBox="1">
            <a:spLocks/>
          </p:cNvSpPr>
          <p:nvPr/>
        </p:nvSpPr>
        <p:spPr bwMode="auto">
          <a:xfrm>
            <a:off x="500034" y="6215082"/>
            <a:ext cx="8358246"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0975" marR="0" lvl="0" indent="-180975" algn="just" defTabSz="914400" rtl="0" eaLnBrk="0" fontAlgn="ctr" latinLnBrk="0" hangingPunct="0">
              <a:lnSpc>
                <a:spcPct val="120000"/>
              </a:lnSpc>
              <a:spcBef>
                <a:spcPct val="20000"/>
              </a:spcBef>
              <a:spcAft>
                <a:spcPct val="0"/>
              </a:spcAft>
              <a:buClr>
                <a:srgbClr val="054FA9"/>
              </a:buClr>
              <a:buSzPct val="80000"/>
              <a:buFont typeface="Wingdings" pitchFamily="2" charset="2"/>
              <a:buNone/>
              <a:tabLst/>
              <a:defRPr/>
            </a:pPr>
            <a:endParaRPr kumimoji="0" lang="zh-CN" altLang="en-US" sz="2000" b="0" i="0" u="none" strike="noStrike" kern="0" cap="none" spc="0" normalizeH="0" baseline="0" noProof="0" dirty="0" smtClean="0">
              <a:ln>
                <a:noFill/>
              </a:ln>
              <a:solidFill>
                <a:schemeClr val="tx1"/>
              </a:solidFill>
              <a:effectLst/>
              <a:uLnTx/>
              <a:uFillTx/>
              <a:latin typeface="+mn-ea"/>
              <a:ea typeface="+mn-ea"/>
              <a:cs typeface="+mn-cs"/>
            </a:endParaRPr>
          </a:p>
        </p:txBody>
      </p:sp>
      <p:sp>
        <p:nvSpPr>
          <p:cNvPr id="6" name="内容占位符 2"/>
          <p:cNvSpPr txBox="1">
            <a:spLocks/>
          </p:cNvSpPr>
          <p:nvPr/>
        </p:nvSpPr>
        <p:spPr bwMode="auto">
          <a:xfrm>
            <a:off x="285720" y="5715016"/>
            <a:ext cx="8358246" cy="7858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0975" marR="0" lvl="0" indent="-180975" algn="just" defTabSz="914400" rtl="0" eaLnBrk="0" fontAlgn="ctr" latinLnBrk="0" hangingPunct="0">
              <a:lnSpc>
                <a:spcPct val="120000"/>
              </a:lnSpc>
              <a:spcBef>
                <a:spcPct val="20000"/>
              </a:spcBef>
              <a:spcAft>
                <a:spcPct val="0"/>
              </a:spcAft>
              <a:buClr>
                <a:srgbClr val="054FA9"/>
              </a:buClr>
              <a:buSzPct val="80000"/>
              <a:tabLst/>
              <a:defRPr/>
            </a:pPr>
            <a:r>
              <a:rPr kumimoji="0" lang="zh-CN" altLang="en-US" b="0" i="0" u="none" strike="noStrike" kern="0" cap="none" spc="0" normalizeH="0" baseline="0" noProof="0" dirty="0" smtClean="0">
                <a:ln>
                  <a:noFill/>
                </a:ln>
                <a:solidFill>
                  <a:schemeClr val="tx1"/>
                </a:solidFill>
                <a:effectLst/>
                <a:uLnTx/>
                <a:uFillTx/>
                <a:latin typeface="+mn-ea"/>
                <a:ea typeface="+mn-ea"/>
                <a:cs typeface="+mn-cs"/>
              </a:rPr>
              <a:t>  从另一角度，数据转储可分为海量转储和增量转储。海量转储即每次转储全部数据库。增量转储即每次只转储上一次转储后更新过的数据。</a:t>
            </a:r>
            <a:endParaRPr kumimoji="0" lang="en-US" altLang="zh-CN" b="0" i="0" u="none" strike="noStrike" kern="0" cap="none" spc="0" normalizeH="0" baseline="0" noProof="0" dirty="0" smtClean="0">
              <a:ln>
                <a:noFill/>
              </a:ln>
              <a:solidFill>
                <a:schemeClr val="tx1"/>
              </a:solidFill>
              <a:effectLst/>
              <a:uLnTx/>
              <a:uFillTx/>
              <a:latin typeface="+mn-ea"/>
              <a:ea typeface="+mn-ea"/>
              <a:cs typeface="+mn-cs"/>
            </a:endParaRPr>
          </a:p>
          <a:p>
            <a:pPr marL="180975" marR="0" lvl="0" indent="-180975" algn="just" defTabSz="914400" rtl="0" eaLnBrk="0" fontAlgn="ctr" latinLnBrk="0" hangingPunct="0">
              <a:lnSpc>
                <a:spcPct val="120000"/>
              </a:lnSpc>
              <a:spcBef>
                <a:spcPct val="20000"/>
              </a:spcBef>
              <a:spcAft>
                <a:spcPct val="0"/>
              </a:spcAft>
              <a:buClr>
                <a:srgbClr val="054FA9"/>
              </a:buClr>
              <a:buSzPct val="80000"/>
              <a:buFont typeface="Wingdings" pitchFamily="2" charset="2"/>
              <a:buNone/>
              <a:tabLst/>
              <a:defRPr/>
            </a:pPr>
            <a:endParaRPr kumimoji="0" lang="zh-CN" altLang="en-US" sz="2000" b="0"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8.4.2 </a:t>
            </a:r>
            <a:r>
              <a:rPr lang="zh-CN" altLang="en-US" dirty="0" smtClean="0"/>
              <a:t>日志文件（</a:t>
            </a:r>
            <a:r>
              <a:rPr lang="en-US" altLang="zh-CN" dirty="0" smtClean="0"/>
              <a:t>Logging</a:t>
            </a:r>
            <a:r>
              <a:rPr lang="zh-CN" altLang="en-US" dirty="0" smtClean="0"/>
              <a:t>）</a:t>
            </a:r>
            <a:endParaRPr lang="zh-CN" altLang="en-US" dirty="0"/>
          </a:p>
        </p:txBody>
      </p:sp>
      <p:sp>
        <p:nvSpPr>
          <p:cNvPr id="3" name="内容占位符 2"/>
          <p:cNvSpPr>
            <a:spLocks noGrp="1"/>
          </p:cNvSpPr>
          <p:nvPr>
            <p:ph idx="1"/>
          </p:nvPr>
        </p:nvSpPr>
        <p:spPr>
          <a:xfrm>
            <a:off x="-214346" y="1142984"/>
            <a:ext cx="8501089" cy="571504"/>
          </a:xfrm>
        </p:spPr>
        <p:txBody>
          <a:bodyPr/>
          <a:lstStyle/>
          <a:p>
            <a:pPr algn="just">
              <a:buNone/>
            </a:pPr>
            <a:r>
              <a:rPr lang="zh-CN" altLang="en-US" dirty="0" smtClean="0">
                <a:latin typeface="楷体" pitchFamily="49" charset="-122"/>
                <a:ea typeface="楷体" pitchFamily="49" charset="-122"/>
              </a:rPr>
              <a:t>     </a:t>
            </a:r>
            <a:r>
              <a:rPr lang="zh-CN" altLang="en-US" sz="2400" dirty="0" smtClean="0">
                <a:latin typeface="楷体" pitchFamily="49" charset="-122"/>
                <a:ea typeface="楷体" pitchFamily="49" charset="-122"/>
              </a:rPr>
              <a:t>日志文件是用来记录事务对数据库的更新操作的文件。</a:t>
            </a:r>
            <a:endParaRPr lang="en-US" altLang="zh-CN" sz="2400" dirty="0" smtClean="0">
              <a:latin typeface="楷体" pitchFamily="49" charset="-122"/>
              <a:ea typeface="楷体" pitchFamily="49" charset="-122"/>
            </a:endParaRPr>
          </a:p>
          <a:p>
            <a:endParaRPr lang="zh-CN" altLang="en-US" dirty="0"/>
          </a:p>
        </p:txBody>
      </p:sp>
      <p:sp>
        <p:nvSpPr>
          <p:cNvPr id="4" name="TextBox 3"/>
          <p:cNvSpPr txBox="1"/>
          <p:nvPr/>
        </p:nvSpPr>
        <p:spPr>
          <a:xfrm>
            <a:off x="428596" y="1714489"/>
            <a:ext cx="8286808" cy="4662815"/>
          </a:xfrm>
          <a:prstGeom prst="rect">
            <a:avLst/>
          </a:prstGeom>
          <a:noFill/>
        </p:spPr>
        <p:txBody>
          <a:bodyPr wrap="square" rtlCol="0">
            <a:spAutoFit/>
          </a:bodyPr>
          <a:lstStyle/>
          <a:p>
            <a:pPr>
              <a:lnSpc>
                <a:spcPct val="150000"/>
              </a:lnSpc>
              <a:buClr>
                <a:schemeClr val="accent2"/>
              </a:buClr>
              <a:buFont typeface="Wingdings" pitchFamily="2" charset="2"/>
              <a:buChar char="l"/>
            </a:pPr>
            <a:r>
              <a:rPr lang="zh-CN" altLang="en-US" b="0" dirty="0" smtClean="0"/>
              <a:t>日志文件格式</a:t>
            </a:r>
            <a:endParaRPr lang="en-US" altLang="zh-CN" b="0" dirty="0" smtClean="0"/>
          </a:p>
          <a:p>
            <a:pPr>
              <a:lnSpc>
                <a:spcPct val="150000"/>
              </a:lnSpc>
            </a:pPr>
            <a:r>
              <a:rPr lang="zh-CN" altLang="en-US" b="0" dirty="0" smtClean="0"/>
              <a:t>   以</a:t>
            </a:r>
            <a:r>
              <a:rPr lang="zh-CN" altLang="en-US" b="0" dirty="0" smtClean="0">
                <a:solidFill>
                  <a:srgbClr val="FF0000"/>
                </a:solidFill>
              </a:rPr>
              <a:t>记录为单位</a:t>
            </a:r>
            <a:r>
              <a:rPr lang="zh-CN" altLang="en-US" b="0" dirty="0" smtClean="0"/>
              <a:t>的日志文件；以</a:t>
            </a:r>
            <a:r>
              <a:rPr lang="zh-CN" altLang="en-US" b="0" dirty="0" smtClean="0">
                <a:solidFill>
                  <a:srgbClr val="FF0000"/>
                </a:solidFill>
              </a:rPr>
              <a:t>数据块为单位</a:t>
            </a:r>
            <a:r>
              <a:rPr lang="zh-CN" altLang="en-US" b="0" dirty="0" smtClean="0"/>
              <a:t>的日志文件。</a:t>
            </a:r>
            <a:endParaRPr lang="en-US" altLang="zh-CN" b="0" dirty="0" smtClean="0"/>
          </a:p>
          <a:p>
            <a:pPr>
              <a:lnSpc>
                <a:spcPct val="150000"/>
              </a:lnSpc>
              <a:buClr>
                <a:schemeClr val="accent2"/>
              </a:buClr>
              <a:buFont typeface="Wingdings" pitchFamily="2" charset="2"/>
              <a:buChar char="l"/>
            </a:pPr>
            <a:r>
              <a:rPr lang="zh-CN" altLang="en-US" b="0" dirty="0" smtClean="0"/>
              <a:t>日志文件内容</a:t>
            </a:r>
            <a:endParaRPr lang="en-US" altLang="zh-CN" b="0" dirty="0" smtClean="0"/>
          </a:p>
          <a:p>
            <a:pPr>
              <a:lnSpc>
                <a:spcPct val="150000"/>
              </a:lnSpc>
              <a:buClr>
                <a:schemeClr val="accent2"/>
              </a:buClr>
            </a:pPr>
            <a:r>
              <a:rPr lang="zh-CN" altLang="en-US" b="0" dirty="0" smtClean="0"/>
              <a:t>    对于以记录为单位的日志文件，日志文件中需要登记以下内容： </a:t>
            </a:r>
          </a:p>
          <a:p>
            <a:pPr>
              <a:lnSpc>
                <a:spcPct val="150000"/>
              </a:lnSpc>
            </a:pPr>
            <a:r>
              <a:rPr lang="en-US" b="0" dirty="0" smtClean="0"/>
              <a:t>    (1) </a:t>
            </a:r>
            <a:r>
              <a:rPr lang="zh-CN" altLang="en-US" b="0" dirty="0" smtClean="0"/>
              <a:t>各个事务的开始</a:t>
            </a:r>
            <a:r>
              <a:rPr lang="en-US" b="0" dirty="0" smtClean="0"/>
              <a:t>(BEGIN TRANSACTION)</a:t>
            </a:r>
            <a:r>
              <a:rPr lang="zh-CN" altLang="en-US" b="0" dirty="0" smtClean="0"/>
              <a:t>标记。</a:t>
            </a:r>
          </a:p>
          <a:p>
            <a:pPr>
              <a:lnSpc>
                <a:spcPct val="150000"/>
              </a:lnSpc>
            </a:pPr>
            <a:r>
              <a:rPr lang="en-US" b="0" dirty="0" smtClean="0"/>
              <a:t>    (2) </a:t>
            </a:r>
            <a:r>
              <a:rPr lang="zh-CN" altLang="en-US" b="0" dirty="0" smtClean="0"/>
              <a:t>各个事务的结束</a:t>
            </a:r>
            <a:r>
              <a:rPr lang="en-US" b="0" dirty="0" smtClean="0"/>
              <a:t>(COMMIT</a:t>
            </a:r>
            <a:r>
              <a:rPr lang="zh-CN" altLang="en-US" b="0" dirty="0" smtClean="0"/>
              <a:t>或</a:t>
            </a:r>
            <a:r>
              <a:rPr lang="en-US" b="0" dirty="0" smtClean="0"/>
              <a:t>ROLL BACK)</a:t>
            </a:r>
            <a:r>
              <a:rPr lang="zh-CN" altLang="en-US" b="0" dirty="0" smtClean="0"/>
              <a:t>标记。 </a:t>
            </a:r>
          </a:p>
          <a:p>
            <a:pPr>
              <a:lnSpc>
                <a:spcPct val="150000"/>
              </a:lnSpc>
            </a:pPr>
            <a:r>
              <a:rPr lang="en-US" b="0" dirty="0" smtClean="0"/>
              <a:t>    (3) </a:t>
            </a:r>
            <a:r>
              <a:rPr lang="zh-CN" altLang="en-US" b="0" dirty="0" smtClean="0"/>
              <a:t>各个事务的所有更新操作。</a:t>
            </a:r>
            <a:endParaRPr lang="en-US" altLang="zh-CN" b="0" dirty="0" smtClean="0"/>
          </a:p>
          <a:p>
            <a:pPr>
              <a:lnSpc>
                <a:spcPct val="150000"/>
              </a:lnSpc>
            </a:pPr>
            <a:r>
              <a:rPr lang="en-US" altLang="zh-CN" b="0" dirty="0" smtClean="0"/>
              <a:t>    </a:t>
            </a:r>
            <a:r>
              <a:rPr lang="zh-CN" altLang="en-US" b="0" dirty="0" smtClean="0"/>
              <a:t>其中，日志记录的内容包括：事务标识、操作类型、操作对象、更新前数据的旧值、更新后数据的新值。</a:t>
            </a:r>
          </a:p>
          <a:p>
            <a:pPr>
              <a:lnSpc>
                <a:spcPct val="150000"/>
              </a:lnSpc>
            </a:pPr>
            <a:r>
              <a:rPr lang="zh-CN" altLang="en-US" b="0" dirty="0" smtClean="0"/>
              <a:t>    对于以数据块为单位的日志文件，日志记录的内容包括事务标识和被更新的数据块。</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8.4.2 </a:t>
            </a:r>
            <a:r>
              <a:rPr lang="zh-CN" altLang="en-US" dirty="0" smtClean="0"/>
              <a:t>日志文件（</a:t>
            </a:r>
            <a:r>
              <a:rPr lang="en-US" altLang="zh-CN" dirty="0" smtClean="0"/>
              <a:t>Logging</a:t>
            </a:r>
            <a:r>
              <a:rPr lang="zh-CN" altLang="en-US" dirty="0" smtClean="0"/>
              <a:t>）</a:t>
            </a:r>
            <a:endParaRPr lang="zh-CN" altLang="en-US" dirty="0"/>
          </a:p>
        </p:txBody>
      </p:sp>
      <p:sp>
        <p:nvSpPr>
          <p:cNvPr id="3" name="内容占位符 2"/>
          <p:cNvSpPr>
            <a:spLocks noGrp="1"/>
          </p:cNvSpPr>
          <p:nvPr>
            <p:ph idx="1"/>
          </p:nvPr>
        </p:nvSpPr>
        <p:spPr>
          <a:xfrm>
            <a:off x="468313" y="1142984"/>
            <a:ext cx="8207375" cy="5500726"/>
          </a:xfrm>
        </p:spPr>
        <p:txBody>
          <a:bodyPr/>
          <a:lstStyle/>
          <a:p>
            <a:pPr indent="180000" algn="just"/>
            <a:r>
              <a:rPr lang="zh-CN" altLang="en-US" sz="1800" b="0" dirty="0" smtClean="0">
                <a:latin typeface="+mn-ea"/>
                <a:ea typeface="+mn-ea"/>
              </a:rPr>
              <a:t>日志文件的作用</a:t>
            </a:r>
            <a:endParaRPr lang="en-US" altLang="zh-CN" sz="1800" b="0" dirty="0" smtClean="0">
              <a:latin typeface="+mn-ea"/>
              <a:ea typeface="+mn-ea"/>
            </a:endParaRPr>
          </a:p>
          <a:p>
            <a:pPr indent="216000" algn="just">
              <a:buNone/>
            </a:pPr>
            <a:r>
              <a:rPr lang="zh-CN" altLang="en-US" sz="1800" b="0" dirty="0" smtClean="0">
                <a:latin typeface="+mn-ea"/>
                <a:ea typeface="+mn-ea"/>
              </a:rPr>
              <a:t>日志文件在数据库恢复中起着至关重要的作用，具体作用是：</a:t>
            </a:r>
          </a:p>
          <a:p>
            <a:pPr indent="216000" algn="just">
              <a:buNone/>
            </a:pPr>
            <a:r>
              <a:rPr lang="en-US" sz="1800" b="0" dirty="0" smtClean="0">
                <a:latin typeface="+mn-ea"/>
                <a:ea typeface="+mn-ea"/>
              </a:rPr>
              <a:t>(1) </a:t>
            </a:r>
            <a:r>
              <a:rPr lang="zh-CN" altLang="en-US" sz="1800" b="0" dirty="0" smtClean="0">
                <a:latin typeface="+mn-ea"/>
                <a:ea typeface="+mn-ea"/>
              </a:rPr>
              <a:t>事务故障恢复和系统故障恢复必须用日志文件。</a:t>
            </a:r>
          </a:p>
          <a:p>
            <a:pPr indent="216000" algn="just">
              <a:buNone/>
            </a:pPr>
            <a:r>
              <a:rPr lang="en-US" sz="1800" b="0" dirty="0" smtClean="0">
                <a:latin typeface="+mn-ea"/>
                <a:ea typeface="+mn-ea"/>
              </a:rPr>
              <a:t>(2) </a:t>
            </a:r>
            <a:r>
              <a:rPr lang="zh-CN" altLang="en-US" sz="1800" b="0" dirty="0" smtClean="0">
                <a:latin typeface="+mn-ea"/>
                <a:ea typeface="+mn-ea"/>
              </a:rPr>
              <a:t>在动态转储方式中必须建立日志文件，后备副本和日志文件综合起来有效地恢复数据库。</a:t>
            </a:r>
          </a:p>
          <a:p>
            <a:pPr indent="216000" algn="just">
              <a:buNone/>
            </a:pPr>
            <a:r>
              <a:rPr lang="en-US" sz="1800" b="0" dirty="0" smtClean="0">
                <a:latin typeface="+mn-ea"/>
                <a:ea typeface="+mn-ea"/>
              </a:rPr>
              <a:t>(3) </a:t>
            </a:r>
            <a:r>
              <a:rPr lang="zh-CN" altLang="en-US" sz="1800" b="0" dirty="0" smtClean="0">
                <a:latin typeface="+mn-ea"/>
                <a:ea typeface="+mn-ea"/>
              </a:rPr>
              <a:t>在静态转储方式中，可以建立日志文件。当数据库被破坏后可重新装入后备副本把数据库恢复到转储结束时刻的正确状态，然后利用日志文件，把已完成的事务进行重做，对故障发生时尚未完成的事务进行撤消。</a:t>
            </a:r>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lgn="ctr">
              <a:buNone/>
            </a:pPr>
            <a:r>
              <a:rPr lang="zh-CN" altLang="en-US" sz="1600" b="0" dirty="0" smtClean="0">
                <a:latin typeface="+mn-ea"/>
                <a:ea typeface="+mn-ea"/>
              </a:rPr>
              <a:t>图 </a:t>
            </a:r>
            <a:r>
              <a:rPr lang="en-US" altLang="zh-CN" sz="1600" b="0" dirty="0" smtClean="0">
                <a:latin typeface="+mn-ea"/>
                <a:ea typeface="+mn-ea"/>
              </a:rPr>
              <a:t>8-2</a:t>
            </a:r>
          </a:p>
          <a:p>
            <a:pPr>
              <a:buNone/>
            </a:pPr>
            <a:endParaRPr lang="zh-CN" altLang="en-US" dirty="0"/>
          </a:p>
        </p:txBody>
      </p:sp>
      <p:graphicFrame>
        <p:nvGraphicFramePr>
          <p:cNvPr id="5" name="对象 4"/>
          <p:cNvGraphicFramePr>
            <a:graphicFrameLocks noChangeAspect="1"/>
          </p:cNvGraphicFramePr>
          <p:nvPr/>
        </p:nvGraphicFramePr>
        <p:xfrm>
          <a:off x="1785918" y="4143380"/>
          <a:ext cx="5896881" cy="2036767"/>
        </p:xfrm>
        <a:graphic>
          <a:graphicData uri="http://schemas.openxmlformats.org/presentationml/2006/ole">
            <mc:AlternateContent xmlns:mc="http://schemas.openxmlformats.org/markup-compatibility/2006">
              <mc:Choice xmlns:v="urn:schemas-microsoft-com:vml" Requires="v">
                <p:oleObj spid="_x0000_s25605" name="Visio" r:id="rId4" imgW="4035150" imgH="1393975" progId="Visio.Drawing.11">
                  <p:embed/>
                </p:oleObj>
              </mc:Choice>
              <mc:Fallback>
                <p:oleObj name="Visio" r:id="rId4" imgW="4035150" imgH="1393975" progId="Visio.Drawing.11">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5918" y="4143380"/>
                        <a:ext cx="5896881" cy="2036767"/>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99CC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8.4.2 </a:t>
            </a:r>
            <a:r>
              <a:rPr lang="zh-CN" altLang="en-US" dirty="0" smtClean="0"/>
              <a:t>日志文件（</a:t>
            </a:r>
            <a:r>
              <a:rPr lang="en-US" altLang="zh-CN" dirty="0" smtClean="0"/>
              <a:t>Logging</a:t>
            </a:r>
            <a:r>
              <a:rPr lang="zh-CN" altLang="en-US" dirty="0" smtClean="0"/>
              <a:t>）</a:t>
            </a:r>
            <a:endParaRPr lang="zh-CN" altLang="en-US" dirty="0"/>
          </a:p>
        </p:txBody>
      </p:sp>
      <p:sp>
        <p:nvSpPr>
          <p:cNvPr id="3" name="内容占位符 2"/>
          <p:cNvSpPr>
            <a:spLocks noGrp="1"/>
          </p:cNvSpPr>
          <p:nvPr>
            <p:ph idx="1"/>
          </p:nvPr>
        </p:nvSpPr>
        <p:spPr>
          <a:xfrm>
            <a:off x="468313" y="1142984"/>
            <a:ext cx="8207375" cy="5500726"/>
          </a:xfrm>
        </p:spPr>
        <p:txBody>
          <a:bodyPr/>
          <a:lstStyle/>
          <a:p>
            <a:pPr indent="180000" algn="just"/>
            <a:r>
              <a:rPr lang="zh-CN" altLang="en-US" sz="2400" b="0" dirty="0" smtClean="0">
                <a:latin typeface="+mn-ea"/>
                <a:ea typeface="+mn-ea"/>
              </a:rPr>
              <a:t>登记日志文件</a:t>
            </a:r>
            <a:endParaRPr lang="en-US" altLang="zh-CN" sz="2400" b="0" dirty="0" smtClean="0">
              <a:latin typeface="+mn-ea"/>
              <a:ea typeface="+mn-ea"/>
            </a:endParaRPr>
          </a:p>
          <a:p>
            <a:pPr indent="180000" algn="just">
              <a:buNone/>
            </a:pPr>
            <a:r>
              <a:rPr lang="zh-CN" altLang="en-US" b="0" dirty="0" smtClean="0"/>
              <a:t>原则</a:t>
            </a:r>
            <a:r>
              <a:rPr lang="en-US" altLang="zh-CN" b="0" dirty="0" smtClean="0">
                <a:sym typeface="Wingdings" pitchFamily="2" charset="2"/>
              </a:rPr>
              <a:t>:</a:t>
            </a:r>
            <a:r>
              <a:rPr lang="en-US" altLang="zh-CN" sz="1800" b="0" dirty="0" smtClean="0">
                <a:latin typeface="+mn-ea"/>
                <a:ea typeface="+mn-ea"/>
                <a:sym typeface="Wingdings" pitchFamily="2" charset="2"/>
              </a:rPr>
              <a:t>(1)</a:t>
            </a:r>
            <a:r>
              <a:rPr lang="zh-CN" altLang="en-US" b="0" dirty="0" smtClean="0"/>
              <a:t>日志记录的登记次序严格按并发事务执行的时间次序。</a:t>
            </a:r>
            <a:endParaRPr lang="en-US" altLang="zh-CN" b="0" dirty="0" smtClean="0"/>
          </a:p>
          <a:p>
            <a:pPr indent="216000" algn="just">
              <a:lnSpc>
                <a:spcPct val="150000"/>
              </a:lnSpc>
              <a:buNone/>
            </a:pPr>
            <a:r>
              <a:rPr lang="en-US" altLang="zh-CN" b="0" dirty="0" smtClean="0"/>
              <a:t>     </a:t>
            </a:r>
            <a:r>
              <a:rPr lang="en-US" altLang="zh-CN" sz="1800" b="0" dirty="0" smtClean="0">
                <a:latin typeface="+mn-ea"/>
                <a:ea typeface="+mn-ea"/>
                <a:sym typeface="Wingdings" pitchFamily="2" charset="2"/>
              </a:rPr>
              <a:t>(2) </a:t>
            </a:r>
            <a:r>
              <a:rPr lang="zh-CN" altLang="en-US" b="0" dirty="0" smtClean="0"/>
              <a:t>必须先写日志文件，后写数据库。即“先记日志文件”。若先写了数据库，写完之后发生了故障，而日志文件中没有登记下这个修改，则以后就无法恢复这个修改了。若先写日志，但没有修改数据库，按日志文件恢复时只需执行一次不必要的</a:t>
            </a:r>
            <a:r>
              <a:rPr lang="en-US" altLang="en-US" b="0" dirty="0" smtClean="0"/>
              <a:t>UNDO</a:t>
            </a:r>
            <a:r>
              <a:rPr lang="zh-CN" altLang="en-US" b="0" dirty="0" smtClean="0"/>
              <a:t>操作，并不会影响数据库的正确性。所以为了安全，一定要先写日志文件，然后写数据库。</a:t>
            </a:r>
          </a:p>
          <a:p>
            <a:pPr indent="216000" algn="just">
              <a:buNone/>
            </a:pPr>
            <a:endParaRPr lang="zh-CN" altLang="en-US" b="0"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1"/>
          <p:cNvSpPr>
            <a:spLocks noChangeArrowheads="1"/>
          </p:cNvSpPr>
          <p:nvPr/>
        </p:nvSpPr>
        <p:spPr bwMode="auto">
          <a:xfrm>
            <a:off x="1500166" y="235743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9" name="AutoShape 6"/>
          <p:cNvSpPr>
            <a:spLocks noChangeArrowheads="1"/>
          </p:cNvSpPr>
          <p:nvPr/>
        </p:nvSpPr>
        <p:spPr bwMode="auto">
          <a:xfrm>
            <a:off x="1571604" y="118108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099" name="Rectangle 31"/>
          <p:cNvSpPr>
            <a:spLocks noChangeArrowheads="1"/>
          </p:cNvSpPr>
          <p:nvPr/>
        </p:nvSpPr>
        <p:spPr bwMode="auto">
          <a:xfrm>
            <a:off x="1509713" y="192880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24021" y="4286256"/>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14298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8.1 </a:t>
            </a:r>
            <a:r>
              <a:rPr lang="zh-CN" altLang="en-US" dirty="0" smtClean="0">
                <a:latin typeface="微软雅黑" pitchFamily="34" charset="-122"/>
              </a:rPr>
              <a:t>事务的基本概念</a:t>
            </a:r>
          </a:p>
        </p:txBody>
      </p:sp>
      <p:sp>
        <p:nvSpPr>
          <p:cNvPr id="22" name="Rectangle 30"/>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3" name="Rectangle 33"/>
          <p:cNvSpPr>
            <a:spLocks noChangeArrowheads="1"/>
          </p:cNvSpPr>
          <p:nvPr/>
        </p:nvSpPr>
        <p:spPr bwMode="auto">
          <a:xfrm>
            <a:off x="1509713" y="3147996"/>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0" name="Rectangle 34"/>
          <p:cNvSpPr>
            <a:spLocks noChangeArrowheads="1"/>
          </p:cNvSpPr>
          <p:nvPr/>
        </p:nvSpPr>
        <p:spPr bwMode="auto">
          <a:xfrm>
            <a:off x="1509713" y="394015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1" name="AutoShape 12"/>
          <p:cNvSpPr>
            <a:spLocks noChangeArrowheads="1"/>
          </p:cNvSpPr>
          <p:nvPr/>
        </p:nvSpPr>
        <p:spPr bwMode="auto">
          <a:xfrm>
            <a:off x="1571604" y="1966906"/>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32" name="AutoShape 15"/>
          <p:cNvSpPr>
            <a:spLocks noChangeArrowheads="1"/>
          </p:cNvSpPr>
          <p:nvPr/>
        </p:nvSpPr>
        <p:spPr bwMode="auto">
          <a:xfrm>
            <a:off x="1547813" y="278605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3" name="AutoShape 18"/>
          <p:cNvSpPr>
            <a:spLocks noChangeArrowheads="1"/>
          </p:cNvSpPr>
          <p:nvPr/>
        </p:nvSpPr>
        <p:spPr bwMode="auto">
          <a:xfrm>
            <a:off x="1524021" y="350043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4" name="WordArt 23"/>
          <p:cNvSpPr>
            <a:spLocks noChangeArrowheads="1" noChangeShapeType="1" noTextEdit="1"/>
          </p:cNvSpPr>
          <p:nvPr/>
        </p:nvSpPr>
        <p:spPr bwMode="auto">
          <a:xfrm>
            <a:off x="1755775" y="366075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35" name="AutoShape 27"/>
          <p:cNvSpPr>
            <a:spLocks noChangeArrowheads="1"/>
          </p:cNvSpPr>
          <p:nvPr/>
        </p:nvSpPr>
        <p:spPr bwMode="auto">
          <a:xfrm>
            <a:off x="1620838" y="2727309"/>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8.3 </a:t>
            </a:r>
            <a:r>
              <a:rPr lang="zh-CN" altLang="en-US" dirty="0" smtClean="0">
                <a:latin typeface="微软雅黑" pitchFamily="34" charset="-122"/>
              </a:rPr>
              <a:t>故障的分类</a:t>
            </a:r>
          </a:p>
        </p:txBody>
      </p:sp>
      <p:sp>
        <p:nvSpPr>
          <p:cNvPr id="36" name="AutoShape 28"/>
          <p:cNvSpPr>
            <a:spLocks noChangeArrowheads="1"/>
          </p:cNvSpPr>
          <p:nvPr/>
        </p:nvSpPr>
        <p:spPr bwMode="auto">
          <a:xfrm>
            <a:off x="1620838" y="3519471"/>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8.4 </a:t>
            </a:r>
            <a:r>
              <a:rPr lang="zh-CN" altLang="en-US" dirty="0" smtClean="0">
                <a:latin typeface="微软雅黑" pitchFamily="34" charset="-122"/>
              </a:rPr>
              <a:t>恢复的实现技术</a:t>
            </a:r>
          </a:p>
        </p:txBody>
      </p:sp>
      <p:sp>
        <p:nvSpPr>
          <p:cNvPr id="37" name="AutoShape 29"/>
          <p:cNvSpPr>
            <a:spLocks noChangeArrowheads="1"/>
          </p:cNvSpPr>
          <p:nvPr/>
        </p:nvSpPr>
        <p:spPr bwMode="auto">
          <a:xfrm>
            <a:off x="1620838" y="4310046"/>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8.5 </a:t>
            </a:r>
            <a:r>
              <a:rPr lang="zh-CN" altLang="en-US" dirty="0" smtClean="0">
                <a:solidFill>
                  <a:schemeClr val="bg1"/>
                </a:solidFill>
                <a:latin typeface="微软雅黑" pitchFamily="34" charset="-122"/>
              </a:rPr>
              <a:t>恢复策略</a:t>
            </a:r>
          </a:p>
        </p:txBody>
      </p:sp>
      <p:sp>
        <p:nvSpPr>
          <p:cNvPr id="40" name="AutoShape 25"/>
          <p:cNvSpPr>
            <a:spLocks noChangeArrowheads="1"/>
          </p:cNvSpPr>
          <p:nvPr/>
        </p:nvSpPr>
        <p:spPr bwMode="auto">
          <a:xfrm>
            <a:off x="1611291" y="1966906"/>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8.2 </a:t>
            </a:r>
            <a:r>
              <a:rPr lang="zh-CN" altLang="en-US" dirty="0" smtClean="0">
                <a:latin typeface="微软雅黑" pitchFamily="34" charset="-122"/>
              </a:rPr>
              <a:t>数据库恢复概述</a:t>
            </a:r>
          </a:p>
        </p:txBody>
      </p:sp>
      <p:sp>
        <p:nvSpPr>
          <p:cNvPr id="41" name="Rectangle 30"/>
          <p:cNvSpPr>
            <a:spLocks noChangeArrowheads="1"/>
          </p:cNvSpPr>
          <p:nvPr/>
        </p:nvSpPr>
        <p:spPr bwMode="auto">
          <a:xfrm>
            <a:off x="1500166" y="551972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2" name="AutoShape 18"/>
          <p:cNvSpPr>
            <a:spLocks noChangeArrowheads="1"/>
          </p:cNvSpPr>
          <p:nvPr/>
        </p:nvSpPr>
        <p:spPr bwMode="auto">
          <a:xfrm>
            <a:off x="1538266" y="509745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3" name="AutoShape 29"/>
          <p:cNvSpPr>
            <a:spLocks noChangeArrowheads="1"/>
          </p:cNvSpPr>
          <p:nvPr/>
        </p:nvSpPr>
        <p:spPr bwMode="auto">
          <a:xfrm>
            <a:off x="1611291" y="509586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8.6</a:t>
            </a:r>
            <a:r>
              <a:rPr lang="zh-CN" altLang="en-US" dirty="0" smtClean="0">
                <a:latin typeface="微软雅黑" pitchFamily="34" charset="-122"/>
              </a:rPr>
              <a:t> 具有检查点的恢复技术</a:t>
            </a:r>
            <a:endParaRPr lang="en-US" altLang="zh-CN" dirty="0" smtClean="0">
              <a:latin typeface="微软雅黑" pitchFamily="34" charset="-122"/>
            </a:endParaRPr>
          </a:p>
        </p:txBody>
      </p:sp>
      <p:sp>
        <p:nvSpPr>
          <p:cNvPr id="44" name="AutoShape 18"/>
          <p:cNvSpPr>
            <a:spLocks noChangeArrowheads="1"/>
          </p:cNvSpPr>
          <p:nvPr/>
        </p:nvSpPr>
        <p:spPr bwMode="auto">
          <a:xfrm>
            <a:off x="1524021" y="585789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5" name="AutoShape 29"/>
          <p:cNvSpPr>
            <a:spLocks noChangeArrowheads="1"/>
          </p:cNvSpPr>
          <p:nvPr/>
        </p:nvSpPr>
        <p:spPr bwMode="auto">
          <a:xfrm>
            <a:off x="1597042" y="585789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8.7</a:t>
            </a:r>
            <a:r>
              <a:rPr lang="zh-CN" altLang="en-US" dirty="0" smtClean="0">
                <a:latin typeface="微软雅黑" pitchFamily="34" charset="-122"/>
              </a:rPr>
              <a:t> 数据库镜像</a:t>
            </a:r>
            <a:endParaRPr lang="en-US" altLang="zh-CN" dirty="0" smtClean="0">
              <a:latin typeface="微软雅黑" pitchFamily="34" charset="-122"/>
            </a:endParaRPr>
          </a:p>
        </p:txBody>
      </p:sp>
      <p:sp>
        <p:nvSpPr>
          <p:cNvPr id="24" name="动作按钮: 第一张 23">
            <a:hlinkClick r:id="rId2" action="ppaction://hlinksldjump" highlightClick="1"/>
          </p:cNvPr>
          <p:cNvSpPr/>
          <p:nvPr/>
        </p:nvSpPr>
        <p:spPr bwMode="auto">
          <a:xfrm>
            <a:off x="8358214" y="6286520"/>
            <a:ext cx="428628"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8.5.1 </a:t>
            </a:r>
            <a:r>
              <a:rPr lang="zh-CN" altLang="en-US" dirty="0" smtClean="0"/>
              <a:t>事务故障的恢复</a:t>
            </a:r>
            <a:endParaRPr lang="zh-CN" altLang="en-US" dirty="0"/>
          </a:p>
        </p:txBody>
      </p:sp>
      <p:sp>
        <p:nvSpPr>
          <p:cNvPr id="3" name="内容占位符 2"/>
          <p:cNvSpPr>
            <a:spLocks noGrp="1"/>
          </p:cNvSpPr>
          <p:nvPr>
            <p:ph idx="1"/>
          </p:nvPr>
        </p:nvSpPr>
        <p:spPr>
          <a:xfrm>
            <a:off x="468313" y="1142984"/>
            <a:ext cx="8207375" cy="5500726"/>
          </a:xfrm>
        </p:spPr>
        <p:txBody>
          <a:bodyPr/>
          <a:lstStyle/>
          <a:p>
            <a:pPr algn="just">
              <a:lnSpc>
                <a:spcPct val="150000"/>
              </a:lnSpc>
              <a:buNone/>
            </a:pPr>
            <a:r>
              <a:rPr lang="zh-CN" altLang="en-US" sz="1800" b="0" dirty="0" smtClean="0">
                <a:latin typeface="+mn-ea"/>
                <a:ea typeface="+mn-ea"/>
              </a:rPr>
              <a:t>        事务故障是指事务在运行至正常终止点前被中止，这时恢复子系统应利用日志文件</a:t>
            </a:r>
            <a:r>
              <a:rPr lang="zh-CN" altLang="en-US" sz="1800" b="0" dirty="0" smtClean="0">
                <a:solidFill>
                  <a:srgbClr val="FF0000"/>
                </a:solidFill>
                <a:latin typeface="+mn-ea"/>
                <a:ea typeface="+mn-ea"/>
              </a:rPr>
              <a:t>撤消</a:t>
            </a:r>
            <a:r>
              <a:rPr lang="en-US" sz="1800" b="0" dirty="0" smtClean="0">
                <a:solidFill>
                  <a:srgbClr val="FF0000"/>
                </a:solidFill>
                <a:latin typeface="+mn-ea"/>
                <a:ea typeface="+mn-ea"/>
              </a:rPr>
              <a:t>(UNDO)</a:t>
            </a:r>
            <a:r>
              <a:rPr lang="zh-CN" altLang="en-US" sz="1800" b="0" dirty="0" smtClean="0">
                <a:latin typeface="+mn-ea"/>
                <a:ea typeface="+mn-ea"/>
              </a:rPr>
              <a:t>此事务已对数据库进行的修改。这类恢复操作称为事务撤销</a:t>
            </a:r>
            <a:r>
              <a:rPr lang="en-US" sz="1800" b="0" dirty="0" smtClean="0">
                <a:latin typeface="+mn-ea"/>
                <a:ea typeface="+mn-ea"/>
              </a:rPr>
              <a:t>(UNDO)</a:t>
            </a:r>
            <a:r>
              <a:rPr lang="zh-CN" altLang="en-US" sz="1800" b="0" dirty="0" smtClean="0">
                <a:latin typeface="+mn-ea"/>
                <a:ea typeface="+mn-ea"/>
              </a:rPr>
              <a:t>，其具体过程如下：</a:t>
            </a:r>
          </a:p>
          <a:p>
            <a:pPr indent="360000" algn="just">
              <a:lnSpc>
                <a:spcPct val="150000"/>
              </a:lnSpc>
              <a:buNone/>
            </a:pPr>
            <a:r>
              <a:rPr lang="en-US" sz="1800" b="0" dirty="0" smtClean="0">
                <a:latin typeface="+mn-ea"/>
                <a:ea typeface="+mn-ea"/>
              </a:rPr>
              <a:t>(1) </a:t>
            </a:r>
            <a:r>
              <a:rPr lang="zh-CN" altLang="en-US" sz="1800" b="0" dirty="0" smtClean="0">
                <a:latin typeface="+mn-ea"/>
                <a:ea typeface="+mn-ea"/>
              </a:rPr>
              <a:t>反向扫描文件日志</a:t>
            </a:r>
            <a:r>
              <a:rPr lang="en-US" sz="1800" b="0" dirty="0" smtClean="0">
                <a:latin typeface="+mn-ea"/>
                <a:ea typeface="+mn-ea"/>
              </a:rPr>
              <a:t>(</a:t>
            </a:r>
            <a:r>
              <a:rPr lang="zh-CN" altLang="en-US" sz="1800" b="0" dirty="0" smtClean="0">
                <a:latin typeface="+mn-ea"/>
                <a:ea typeface="+mn-ea"/>
              </a:rPr>
              <a:t>即向前扫描日志文件</a:t>
            </a:r>
            <a:r>
              <a:rPr lang="en-US" sz="1800" b="0" dirty="0" smtClean="0">
                <a:latin typeface="+mn-ea"/>
                <a:ea typeface="+mn-ea"/>
              </a:rPr>
              <a:t>)</a:t>
            </a:r>
            <a:r>
              <a:rPr lang="zh-CN" altLang="en-US" sz="1800" b="0" dirty="0" smtClean="0">
                <a:latin typeface="+mn-ea"/>
                <a:ea typeface="+mn-ea"/>
              </a:rPr>
              <a:t>，查找该事务的更新操作。 </a:t>
            </a:r>
          </a:p>
          <a:p>
            <a:pPr indent="360000" algn="just">
              <a:lnSpc>
                <a:spcPct val="150000"/>
              </a:lnSpc>
              <a:buNone/>
            </a:pPr>
            <a:r>
              <a:rPr lang="en-US" sz="1800" b="0" dirty="0" smtClean="0">
                <a:latin typeface="+mn-ea"/>
                <a:ea typeface="+mn-ea"/>
              </a:rPr>
              <a:t>(2) </a:t>
            </a:r>
            <a:r>
              <a:rPr lang="zh-CN" altLang="en-US" sz="1800" b="0" dirty="0" smtClean="0">
                <a:latin typeface="+mn-ea"/>
                <a:ea typeface="+mn-ea"/>
              </a:rPr>
              <a:t>对该事务的更新操作执行逆操作。即将日志记录中“更新前的值”写入数据库。如果记录中是插入操作，则相当于做删除操作。若记录中是删除操作，则做插入操作。若是修改操作，则相当于用修改前值代替修改后值。 </a:t>
            </a:r>
          </a:p>
          <a:p>
            <a:pPr indent="360000" algn="just">
              <a:lnSpc>
                <a:spcPct val="150000"/>
              </a:lnSpc>
              <a:buNone/>
            </a:pPr>
            <a:r>
              <a:rPr lang="en-US" sz="1800" b="0" dirty="0" smtClean="0">
                <a:latin typeface="+mn-ea"/>
                <a:ea typeface="+mn-ea"/>
              </a:rPr>
              <a:t>(3) </a:t>
            </a:r>
            <a:r>
              <a:rPr lang="zh-CN" altLang="en-US" sz="1800" b="0" dirty="0" smtClean="0">
                <a:latin typeface="+mn-ea"/>
                <a:ea typeface="+mn-ea"/>
              </a:rPr>
              <a:t>继续反向扫描日志文件，查找该事务的其他更新操作，并做同样处理。 </a:t>
            </a:r>
          </a:p>
          <a:p>
            <a:pPr indent="360000" algn="just">
              <a:lnSpc>
                <a:spcPct val="150000"/>
              </a:lnSpc>
              <a:buNone/>
            </a:pPr>
            <a:r>
              <a:rPr lang="en-US" sz="1800" b="0" dirty="0" smtClean="0">
                <a:latin typeface="+mn-ea"/>
                <a:ea typeface="+mn-ea"/>
              </a:rPr>
              <a:t>(4) </a:t>
            </a:r>
            <a:r>
              <a:rPr lang="zh-CN" altLang="en-US" sz="1800" b="0" dirty="0" smtClean="0">
                <a:latin typeface="+mn-ea"/>
                <a:ea typeface="+mn-ea"/>
              </a:rPr>
              <a:t>如此处理下去，直至读到此事务的开始标记，事务故障恢复就完成了。</a:t>
            </a:r>
            <a:endParaRPr lang="en-US" altLang="zh-CN" sz="1800" b="0" dirty="0" smtClean="0">
              <a:latin typeface="+mn-ea"/>
              <a:ea typeface="+mn-ea"/>
            </a:endParaRPr>
          </a:p>
          <a:p>
            <a:pPr indent="360000" algn="just">
              <a:lnSpc>
                <a:spcPct val="150000"/>
              </a:lnSpc>
              <a:buNone/>
            </a:pPr>
            <a:r>
              <a:rPr lang="zh-CN" altLang="en-US" sz="1800" b="0" dirty="0" smtClean="0">
                <a:latin typeface="+mn-ea"/>
                <a:ea typeface="+mn-ea"/>
              </a:rPr>
              <a:t>事务故障的恢复是由</a:t>
            </a:r>
            <a:r>
              <a:rPr lang="en-US" sz="1800" b="0" dirty="0" smtClean="0">
                <a:latin typeface="+mn-ea"/>
                <a:ea typeface="+mn-ea"/>
              </a:rPr>
              <a:t>DBMS</a:t>
            </a:r>
            <a:r>
              <a:rPr lang="zh-CN" altLang="en-US" sz="1800" b="0" dirty="0" smtClean="0">
                <a:latin typeface="+mn-ea"/>
                <a:ea typeface="+mn-ea"/>
              </a:rPr>
              <a:t>自动启动恢复子系统完成的，对用户透明。</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8.5.2 </a:t>
            </a:r>
            <a:r>
              <a:rPr lang="zh-CN" altLang="en-US" dirty="0" smtClean="0"/>
              <a:t>系统故障的恢复</a:t>
            </a:r>
            <a:endParaRPr lang="zh-CN" altLang="en-US" dirty="0"/>
          </a:p>
        </p:txBody>
      </p:sp>
      <p:sp>
        <p:nvSpPr>
          <p:cNvPr id="3" name="内容占位符 2"/>
          <p:cNvSpPr>
            <a:spLocks noGrp="1"/>
          </p:cNvSpPr>
          <p:nvPr>
            <p:ph idx="1"/>
          </p:nvPr>
        </p:nvSpPr>
        <p:spPr>
          <a:xfrm>
            <a:off x="468313" y="1000108"/>
            <a:ext cx="8461405" cy="5643602"/>
          </a:xfrm>
        </p:spPr>
        <p:txBody>
          <a:bodyPr/>
          <a:lstStyle/>
          <a:p>
            <a:pPr indent="360000" algn="just">
              <a:buNone/>
            </a:pPr>
            <a:r>
              <a:rPr lang="zh-CN" altLang="en-US" sz="1800" b="0" dirty="0" smtClean="0">
                <a:latin typeface="+mn-ea"/>
                <a:ea typeface="+mn-ea"/>
              </a:rPr>
              <a:t>系统故障具体恢复过程如下：</a:t>
            </a:r>
          </a:p>
          <a:p>
            <a:pPr indent="360000" algn="just">
              <a:buNone/>
            </a:pPr>
            <a:r>
              <a:rPr lang="en-US" altLang="en-US" sz="1800" b="0" dirty="0" smtClean="0">
                <a:latin typeface="+mn-ea"/>
                <a:ea typeface="+mn-ea"/>
              </a:rPr>
              <a:t>(1) </a:t>
            </a:r>
            <a:r>
              <a:rPr lang="zh-CN" altLang="en-US" sz="1800" b="0" dirty="0" smtClean="0">
                <a:latin typeface="+mn-ea"/>
                <a:ea typeface="+mn-ea"/>
              </a:rPr>
              <a:t>正向扫描日志文件</a:t>
            </a:r>
            <a:r>
              <a:rPr lang="en-US" altLang="en-US" sz="1800" b="0" dirty="0" smtClean="0">
                <a:latin typeface="+mn-ea"/>
                <a:ea typeface="+mn-ea"/>
              </a:rPr>
              <a:t>(</a:t>
            </a:r>
            <a:r>
              <a:rPr lang="zh-CN" altLang="en-US" sz="1800" b="0" dirty="0" smtClean="0">
                <a:latin typeface="+mn-ea"/>
                <a:ea typeface="+mn-ea"/>
              </a:rPr>
              <a:t>即从头扫描日志文件</a:t>
            </a:r>
            <a:r>
              <a:rPr lang="en-US" altLang="en-US" sz="1800" b="0" dirty="0" smtClean="0">
                <a:latin typeface="+mn-ea"/>
                <a:ea typeface="+mn-ea"/>
              </a:rPr>
              <a:t>)</a:t>
            </a:r>
            <a:r>
              <a:rPr lang="zh-CN" altLang="en-US" sz="1800" b="0" dirty="0" smtClean="0">
                <a:latin typeface="+mn-ea"/>
                <a:ea typeface="+mn-ea"/>
              </a:rPr>
              <a:t>，找出在故障发生前已经提交事务，将其事务标识记入重做</a:t>
            </a:r>
            <a:r>
              <a:rPr lang="en-US" altLang="en-US" sz="1800" b="0" dirty="0" smtClean="0">
                <a:latin typeface="+mn-ea"/>
                <a:ea typeface="+mn-ea"/>
              </a:rPr>
              <a:t>(REDO)</a:t>
            </a:r>
            <a:r>
              <a:rPr lang="zh-CN" altLang="en-US" sz="1800" b="0" dirty="0" smtClean="0">
                <a:latin typeface="+mn-ea"/>
                <a:ea typeface="+mn-ea"/>
              </a:rPr>
              <a:t>队列。同时找出故障发生时尚未完成的事务，将其事务标识记入撤消队列。 </a:t>
            </a:r>
          </a:p>
          <a:p>
            <a:pPr indent="360000" algn="just">
              <a:buNone/>
            </a:pPr>
            <a:r>
              <a:rPr lang="en-US" altLang="en-US" sz="1800" b="0" dirty="0" smtClean="0">
                <a:latin typeface="+mn-ea"/>
                <a:ea typeface="+mn-ea"/>
              </a:rPr>
              <a:t>(2) </a:t>
            </a:r>
            <a:r>
              <a:rPr lang="zh-CN" altLang="en-US" sz="1800" b="0" dirty="0" smtClean="0">
                <a:latin typeface="+mn-ea"/>
                <a:ea typeface="+mn-ea"/>
              </a:rPr>
              <a:t>对撤消队列中的各个事务进行</a:t>
            </a:r>
            <a:r>
              <a:rPr lang="zh-CN" altLang="en-US" sz="1800" b="0" dirty="0" smtClean="0">
                <a:solidFill>
                  <a:srgbClr val="FF0000"/>
                </a:solidFill>
                <a:latin typeface="+mn-ea"/>
                <a:ea typeface="+mn-ea"/>
              </a:rPr>
              <a:t>撤消</a:t>
            </a:r>
            <a:r>
              <a:rPr lang="en-US" altLang="en-US" sz="1800" b="0" dirty="0" smtClean="0">
                <a:solidFill>
                  <a:srgbClr val="FF0000"/>
                </a:solidFill>
                <a:latin typeface="+mn-ea"/>
                <a:ea typeface="+mn-ea"/>
              </a:rPr>
              <a:t>(UNDO)</a:t>
            </a:r>
            <a:r>
              <a:rPr lang="zh-CN" altLang="en-US" sz="1800" b="0" dirty="0" smtClean="0">
                <a:latin typeface="+mn-ea"/>
                <a:ea typeface="+mn-ea"/>
              </a:rPr>
              <a:t>处理。</a:t>
            </a:r>
          </a:p>
          <a:p>
            <a:pPr indent="360000" algn="just">
              <a:buNone/>
            </a:pPr>
            <a:r>
              <a:rPr lang="en-US" altLang="en-US" sz="1800" b="0" dirty="0" smtClean="0">
                <a:latin typeface="+mn-ea"/>
                <a:ea typeface="+mn-ea"/>
              </a:rPr>
              <a:t>(3) </a:t>
            </a:r>
            <a:r>
              <a:rPr lang="zh-CN" altLang="en-US" sz="1800" b="0" dirty="0" smtClean="0">
                <a:latin typeface="+mn-ea"/>
                <a:ea typeface="+mn-ea"/>
              </a:rPr>
              <a:t>对重做队列中的各个事务进行</a:t>
            </a:r>
            <a:r>
              <a:rPr lang="zh-CN" altLang="en-US" sz="1800" b="0" dirty="0" smtClean="0">
                <a:solidFill>
                  <a:srgbClr val="FF0000"/>
                </a:solidFill>
                <a:latin typeface="+mn-ea"/>
                <a:ea typeface="+mn-ea"/>
              </a:rPr>
              <a:t>重做</a:t>
            </a:r>
            <a:r>
              <a:rPr lang="en-US" altLang="en-US" sz="1800" b="0" dirty="0" smtClean="0">
                <a:solidFill>
                  <a:srgbClr val="FF0000"/>
                </a:solidFill>
                <a:latin typeface="+mn-ea"/>
                <a:ea typeface="+mn-ea"/>
              </a:rPr>
              <a:t>(REDO)</a:t>
            </a:r>
            <a:r>
              <a:rPr lang="zh-CN" altLang="en-US" sz="1800" b="0" dirty="0" smtClean="0">
                <a:latin typeface="+mn-ea"/>
                <a:ea typeface="+mn-ea"/>
              </a:rPr>
              <a:t>处理。</a:t>
            </a:r>
          </a:p>
          <a:p>
            <a:pPr indent="360000" algn="just">
              <a:buNone/>
            </a:pPr>
            <a:r>
              <a:rPr lang="zh-CN" altLang="en-US" sz="1800" b="0" dirty="0" smtClean="0">
                <a:latin typeface="+mn-ea"/>
                <a:ea typeface="+mn-ea"/>
              </a:rPr>
              <a:t>系统故障的恢复是由系统在重启时自动完成的，无需用户干预。</a:t>
            </a:r>
          </a:p>
        </p:txBody>
      </p:sp>
      <p:graphicFrame>
        <p:nvGraphicFramePr>
          <p:cNvPr id="4" name="表格 3"/>
          <p:cNvGraphicFramePr>
            <a:graphicFrameLocks noGrp="1"/>
          </p:cNvGraphicFramePr>
          <p:nvPr/>
        </p:nvGraphicFramePr>
        <p:xfrm>
          <a:off x="1142976" y="3789696"/>
          <a:ext cx="7143800" cy="1925320"/>
        </p:xfrm>
        <a:graphic>
          <a:graphicData uri="http://schemas.openxmlformats.org/drawingml/2006/table">
            <a:tbl>
              <a:tblPr firstRow="1" bandRow="1">
                <a:tableStyleId>{5C22544A-7EE6-4342-B048-85BDC9FD1C3A}</a:tableStyleId>
              </a:tblPr>
              <a:tblGrid>
                <a:gridCol w="3571900"/>
                <a:gridCol w="3571900"/>
              </a:tblGrid>
              <a:tr h="370840">
                <a:tc>
                  <a:txBody>
                    <a:bodyPr/>
                    <a:lstStyle/>
                    <a:p>
                      <a:r>
                        <a:rPr lang="zh-CN" altLang="en-US" sz="1800" b="0" dirty="0" smtClean="0">
                          <a:latin typeface="+mn-ea"/>
                          <a:ea typeface="+mn-ea"/>
                        </a:rPr>
                        <a:t>故障原因</a:t>
                      </a:r>
                      <a:endParaRPr lang="zh-CN" altLang="en-US" dirty="0"/>
                    </a:p>
                  </a:txBody>
                  <a:tcPr/>
                </a:tc>
                <a:tc>
                  <a:txBody>
                    <a:bodyPr/>
                    <a:lstStyle/>
                    <a:p>
                      <a:r>
                        <a:rPr lang="zh-CN" altLang="en-US" dirty="0" smtClean="0"/>
                        <a:t>恢复操作</a:t>
                      </a:r>
                      <a:endParaRPr lang="zh-CN" altLang="en-US" dirty="0"/>
                    </a:p>
                  </a:txBody>
                  <a:tcPr/>
                </a:tc>
              </a:tr>
              <a:tr h="370840">
                <a:tc>
                  <a:txBody>
                    <a:bodyPr/>
                    <a:lstStyle/>
                    <a:p>
                      <a:r>
                        <a:rPr lang="zh-CN" altLang="en-US" sz="1800" b="0" dirty="0" smtClean="0">
                          <a:latin typeface="+mn-ea"/>
                          <a:ea typeface="+mn-ea"/>
                        </a:rPr>
                        <a:t>未完成事务对数据库的更新可能已写入数据库</a:t>
                      </a:r>
                      <a:endParaRPr lang="zh-CN" altLang="en-US" dirty="0"/>
                    </a:p>
                  </a:txBody>
                  <a:tcPr/>
                </a:tc>
                <a:tc>
                  <a:txBody>
                    <a:bodyPr/>
                    <a:lstStyle/>
                    <a:p>
                      <a:r>
                        <a:rPr lang="zh-CN" altLang="en-US" sz="1800" b="0" dirty="0" smtClean="0">
                          <a:latin typeface="+mn-ea"/>
                          <a:ea typeface="+mn-ea"/>
                        </a:rPr>
                        <a:t>撤销所有未完成的事务</a:t>
                      </a:r>
                      <a:endParaRPr lang="zh-CN" altLang="en-US" dirty="0"/>
                    </a:p>
                  </a:txBody>
                  <a:tcPr/>
                </a:tc>
              </a:tr>
              <a:tr h="370840">
                <a:tc>
                  <a:txBody>
                    <a:bodyPr/>
                    <a:lstStyle/>
                    <a:p>
                      <a:r>
                        <a:rPr lang="zh-CN" altLang="en-US" sz="1800" b="0" dirty="0" smtClean="0">
                          <a:latin typeface="+mn-ea"/>
                          <a:ea typeface="+mn-ea"/>
                        </a:rPr>
                        <a:t>已提交事务对数据库的更新可能还留在缓冲区没来得及写入数据库</a:t>
                      </a:r>
                      <a:endParaRPr lang="zh-CN" altLang="en-US" dirty="0"/>
                    </a:p>
                  </a:txBody>
                  <a:tcPr/>
                </a:tc>
                <a:tc>
                  <a:txBody>
                    <a:bodyPr/>
                    <a:lstStyle/>
                    <a:p>
                      <a:r>
                        <a:rPr lang="zh-CN" altLang="en-US" sz="1800" b="0" dirty="0" smtClean="0">
                          <a:latin typeface="+mn-ea"/>
                          <a:ea typeface="+mn-ea"/>
                        </a:rPr>
                        <a:t>重做所有已提交的事务</a:t>
                      </a:r>
                      <a:endParaRPr lang="zh-CN" alt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8.5.2 </a:t>
            </a:r>
            <a:r>
              <a:rPr lang="zh-CN" altLang="en-US" dirty="0" smtClean="0"/>
              <a:t>介质故障的恢复</a:t>
            </a:r>
            <a:endParaRPr lang="zh-CN" altLang="en-US" dirty="0"/>
          </a:p>
        </p:txBody>
      </p:sp>
      <p:sp>
        <p:nvSpPr>
          <p:cNvPr id="3" name="内容占位符 2"/>
          <p:cNvSpPr>
            <a:spLocks noGrp="1"/>
          </p:cNvSpPr>
          <p:nvPr>
            <p:ph idx="1"/>
          </p:nvPr>
        </p:nvSpPr>
        <p:spPr>
          <a:xfrm>
            <a:off x="468313" y="1142984"/>
            <a:ext cx="8461405" cy="5500726"/>
          </a:xfrm>
        </p:spPr>
        <p:txBody>
          <a:bodyPr/>
          <a:lstStyle/>
          <a:p>
            <a:pPr indent="360000" algn="just">
              <a:lnSpc>
                <a:spcPct val="150000"/>
              </a:lnSpc>
              <a:buNone/>
            </a:pPr>
            <a:r>
              <a:rPr lang="zh-CN" altLang="en-US" sz="1800" b="0" dirty="0" smtClean="0">
                <a:latin typeface="+mn-ea"/>
                <a:ea typeface="+mn-ea"/>
              </a:rPr>
              <a:t>介质故障是最严重的一种故障，介质故障会导致磁盘上的物理数据和日志文件被破坏。具体过程如下：</a:t>
            </a:r>
          </a:p>
          <a:p>
            <a:pPr indent="360000" algn="just">
              <a:lnSpc>
                <a:spcPct val="150000"/>
              </a:lnSpc>
              <a:buNone/>
            </a:pPr>
            <a:r>
              <a:rPr lang="en-US" altLang="en-US" sz="1800" b="0" dirty="0" smtClean="0">
                <a:latin typeface="+mn-ea"/>
                <a:ea typeface="+mn-ea"/>
              </a:rPr>
              <a:t>(1) </a:t>
            </a:r>
            <a:r>
              <a:rPr lang="zh-CN" altLang="en-US" sz="1800" b="0" dirty="0" smtClean="0">
                <a:latin typeface="+mn-ea"/>
                <a:ea typeface="+mn-ea"/>
              </a:rPr>
              <a:t>装入最新的数据库后备副本</a:t>
            </a:r>
            <a:r>
              <a:rPr lang="en-US" altLang="en-US" sz="1800" b="0" dirty="0" smtClean="0">
                <a:latin typeface="+mn-ea"/>
                <a:ea typeface="+mn-ea"/>
              </a:rPr>
              <a:t>(</a:t>
            </a:r>
            <a:r>
              <a:rPr lang="zh-CN" altLang="en-US" sz="1800" b="0" dirty="0" smtClean="0">
                <a:latin typeface="+mn-ea"/>
                <a:ea typeface="+mn-ea"/>
              </a:rPr>
              <a:t>离故障发生时刻最近的转储副本</a:t>
            </a:r>
            <a:r>
              <a:rPr lang="en-US" altLang="en-US" sz="1800" b="0" dirty="0" smtClean="0">
                <a:latin typeface="+mn-ea"/>
                <a:ea typeface="+mn-ea"/>
              </a:rPr>
              <a:t>)</a:t>
            </a:r>
            <a:r>
              <a:rPr lang="zh-CN" altLang="en-US" sz="1800" b="0" dirty="0" smtClean="0">
                <a:latin typeface="+mn-ea"/>
                <a:ea typeface="+mn-ea"/>
              </a:rPr>
              <a:t>，使数据库恢复到最近一次转储时的一致性状态。 </a:t>
            </a:r>
          </a:p>
          <a:p>
            <a:pPr indent="360000" algn="just">
              <a:lnSpc>
                <a:spcPct val="150000"/>
              </a:lnSpc>
              <a:buNone/>
            </a:pPr>
            <a:r>
              <a:rPr lang="en-US" altLang="en-US" sz="1800" b="0" dirty="0" smtClean="0">
                <a:latin typeface="+mn-ea"/>
                <a:ea typeface="+mn-ea"/>
              </a:rPr>
              <a:t>(2) </a:t>
            </a:r>
            <a:r>
              <a:rPr lang="zh-CN" altLang="en-US" sz="1800" b="0" dirty="0" smtClean="0">
                <a:latin typeface="+mn-ea"/>
                <a:ea typeface="+mn-ea"/>
              </a:rPr>
              <a:t>装入相应的日志文件副本</a:t>
            </a:r>
            <a:r>
              <a:rPr lang="en-US" altLang="en-US" sz="1800" b="0" dirty="0" smtClean="0">
                <a:latin typeface="+mn-ea"/>
                <a:ea typeface="+mn-ea"/>
              </a:rPr>
              <a:t>(</a:t>
            </a:r>
            <a:r>
              <a:rPr lang="zh-CN" altLang="en-US" sz="1800" b="0" dirty="0" smtClean="0">
                <a:latin typeface="+mn-ea"/>
                <a:ea typeface="+mn-ea"/>
              </a:rPr>
              <a:t>转储结束时刻的日志文件副本</a:t>
            </a:r>
            <a:r>
              <a:rPr lang="en-US" altLang="en-US" sz="1800" b="0" dirty="0" smtClean="0">
                <a:latin typeface="+mn-ea"/>
                <a:ea typeface="+mn-ea"/>
              </a:rPr>
              <a:t>)</a:t>
            </a:r>
            <a:r>
              <a:rPr lang="zh-CN" altLang="en-US" sz="1800" b="0" dirty="0" smtClean="0">
                <a:latin typeface="+mn-ea"/>
                <a:ea typeface="+mn-ea"/>
              </a:rPr>
              <a:t>，重做已完成的事务。将日志记录中“更新后的值”写入数据库。</a:t>
            </a:r>
          </a:p>
          <a:p>
            <a:pPr indent="360000" algn="just">
              <a:lnSpc>
                <a:spcPct val="150000"/>
              </a:lnSpc>
              <a:buNone/>
            </a:pPr>
            <a:r>
              <a:rPr lang="zh-CN" altLang="en-US" sz="1800" b="0" dirty="0" smtClean="0">
                <a:latin typeface="+mn-ea"/>
                <a:ea typeface="+mn-ea"/>
              </a:rPr>
              <a:t>介质故障的恢复需要</a:t>
            </a:r>
            <a:r>
              <a:rPr lang="en-US" altLang="en-US" sz="1800" b="0" dirty="0" smtClean="0">
                <a:latin typeface="+mn-ea"/>
                <a:ea typeface="+mn-ea"/>
              </a:rPr>
              <a:t>DBA</a:t>
            </a:r>
            <a:r>
              <a:rPr lang="zh-CN" altLang="en-US" sz="1800" b="0" dirty="0" smtClean="0">
                <a:latin typeface="+mn-ea"/>
                <a:ea typeface="+mn-ea"/>
              </a:rPr>
              <a:t>介入。但</a:t>
            </a:r>
            <a:r>
              <a:rPr lang="en-US" altLang="en-US" sz="1800" b="0" dirty="0" smtClean="0">
                <a:latin typeface="+mn-ea"/>
                <a:ea typeface="+mn-ea"/>
              </a:rPr>
              <a:t>DBA</a:t>
            </a:r>
            <a:r>
              <a:rPr lang="zh-CN" altLang="en-US" sz="1800" b="0" dirty="0" smtClean="0">
                <a:latin typeface="+mn-ea"/>
                <a:ea typeface="+mn-ea"/>
              </a:rPr>
              <a:t>只需要重装最近转储的数据库副本和有关的各日志文件副本，然后执行系统提供的恢复命令即可，具体的恢复操作仍由</a:t>
            </a:r>
            <a:r>
              <a:rPr lang="en-US" altLang="en-US" sz="1800" b="0" dirty="0" smtClean="0">
                <a:latin typeface="+mn-ea"/>
                <a:ea typeface="+mn-ea"/>
              </a:rPr>
              <a:t>DBMS</a:t>
            </a:r>
            <a:r>
              <a:rPr lang="zh-CN" altLang="en-US" sz="1800" b="0" dirty="0" smtClean="0">
                <a:latin typeface="+mn-ea"/>
                <a:ea typeface="+mn-ea"/>
              </a:rPr>
              <a:t>完成。</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1"/>
          <p:cNvSpPr>
            <a:spLocks noChangeArrowheads="1"/>
          </p:cNvSpPr>
          <p:nvPr/>
        </p:nvSpPr>
        <p:spPr bwMode="auto">
          <a:xfrm>
            <a:off x="1500166" y="235743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9" name="AutoShape 6"/>
          <p:cNvSpPr>
            <a:spLocks noChangeArrowheads="1"/>
          </p:cNvSpPr>
          <p:nvPr/>
        </p:nvSpPr>
        <p:spPr bwMode="auto">
          <a:xfrm>
            <a:off x="1571604" y="118108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099" name="Rectangle 31"/>
          <p:cNvSpPr>
            <a:spLocks noChangeArrowheads="1"/>
          </p:cNvSpPr>
          <p:nvPr/>
        </p:nvSpPr>
        <p:spPr bwMode="auto">
          <a:xfrm>
            <a:off x="1509713" y="192880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24021" y="5038740"/>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14298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8.1 </a:t>
            </a:r>
            <a:r>
              <a:rPr lang="zh-CN" altLang="en-US" dirty="0" smtClean="0">
                <a:latin typeface="微软雅黑" pitchFamily="34" charset="-122"/>
              </a:rPr>
              <a:t>事务的基本概念</a:t>
            </a:r>
          </a:p>
        </p:txBody>
      </p:sp>
      <p:sp>
        <p:nvSpPr>
          <p:cNvPr id="22" name="Rectangle 30"/>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3" name="Rectangle 33"/>
          <p:cNvSpPr>
            <a:spLocks noChangeArrowheads="1"/>
          </p:cNvSpPr>
          <p:nvPr/>
        </p:nvSpPr>
        <p:spPr bwMode="auto">
          <a:xfrm>
            <a:off x="1509713" y="3147996"/>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0" name="Rectangle 34"/>
          <p:cNvSpPr>
            <a:spLocks noChangeArrowheads="1"/>
          </p:cNvSpPr>
          <p:nvPr/>
        </p:nvSpPr>
        <p:spPr bwMode="auto">
          <a:xfrm>
            <a:off x="1509713" y="394015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1" name="AutoShape 12"/>
          <p:cNvSpPr>
            <a:spLocks noChangeArrowheads="1"/>
          </p:cNvSpPr>
          <p:nvPr/>
        </p:nvSpPr>
        <p:spPr bwMode="auto">
          <a:xfrm>
            <a:off x="1571604" y="1966906"/>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32" name="AutoShape 15"/>
          <p:cNvSpPr>
            <a:spLocks noChangeArrowheads="1"/>
          </p:cNvSpPr>
          <p:nvPr/>
        </p:nvSpPr>
        <p:spPr bwMode="auto">
          <a:xfrm>
            <a:off x="1547813" y="278605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3" name="AutoShape 18"/>
          <p:cNvSpPr>
            <a:spLocks noChangeArrowheads="1"/>
          </p:cNvSpPr>
          <p:nvPr/>
        </p:nvSpPr>
        <p:spPr bwMode="auto">
          <a:xfrm>
            <a:off x="1524021" y="350043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4" name="WordArt 23"/>
          <p:cNvSpPr>
            <a:spLocks noChangeArrowheads="1" noChangeShapeType="1" noTextEdit="1"/>
          </p:cNvSpPr>
          <p:nvPr/>
        </p:nvSpPr>
        <p:spPr bwMode="auto">
          <a:xfrm>
            <a:off x="1755775" y="366075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35" name="AutoShape 27"/>
          <p:cNvSpPr>
            <a:spLocks noChangeArrowheads="1"/>
          </p:cNvSpPr>
          <p:nvPr/>
        </p:nvSpPr>
        <p:spPr bwMode="auto">
          <a:xfrm>
            <a:off x="1620838" y="2727309"/>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8.3 </a:t>
            </a:r>
            <a:r>
              <a:rPr lang="zh-CN" altLang="en-US" dirty="0" smtClean="0">
                <a:latin typeface="微软雅黑" pitchFamily="34" charset="-122"/>
              </a:rPr>
              <a:t>故障的分类</a:t>
            </a:r>
          </a:p>
        </p:txBody>
      </p:sp>
      <p:sp>
        <p:nvSpPr>
          <p:cNvPr id="36" name="AutoShape 28"/>
          <p:cNvSpPr>
            <a:spLocks noChangeArrowheads="1"/>
          </p:cNvSpPr>
          <p:nvPr/>
        </p:nvSpPr>
        <p:spPr bwMode="auto">
          <a:xfrm>
            <a:off x="1620838" y="3519471"/>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8.4 </a:t>
            </a:r>
            <a:r>
              <a:rPr lang="zh-CN" altLang="en-US" dirty="0" smtClean="0">
                <a:latin typeface="微软雅黑" pitchFamily="34" charset="-122"/>
              </a:rPr>
              <a:t>恢复的实现技术</a:t>
            </a:r>
          </a:p>
        </p:txBody>
      </p:sp>
      <p:sp>
        <p:nvSpPr>
          <p:cNvPr id="42" name="AutoShape 18"/>
          <p:cNvSpPr>
            <a:spLocks noChangeArrowheads="1"/>
          </p:cNvSpPr>
          <p:nvPr/>
        </p:nvSpPr>
        <p:spPr bwMode="auto">
          <a:xfrm>
            <a:off x="1538266" y="4286256"/>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7" name="AutoShape 29"/>
          <p:cNvSpPr>
            <a:spLocks noChangeArrowheads="1"/>
          </p:cNvSpPr>
          <p:nvPr/>
        </p:nvSpPr>
        <p:spPr bwMode="auto">
          <a:xfrm>
            <a:off x="1620838" y="4310046"/>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8.5 </a:t>
            </a:r>
            <a:r>
              <a:rPr lang="zh-CN" altLang="en-US" dirty="0" smtClean="0">
                <a:latin typeface="微软雅黑" pitchFamily="34" charset="-122"/>
              </a:rPr>
              <a:t>恢复策略</a:t>
            </a:r>
          </a:p>
        </p:txBody>
      </p:sp>
      <p:sp>
        <p:nvSpPr>
          <p:cNvPr id="40" name="AutoShape 25"/>
          <p:cNvSpPr>
            <a:spLocks noChangeArrowheads="1"/>
          </p:cNvSpPr>
          <p:nvPr/>
        </p:nvSpPr>
        <p:spPr bwMode="auto">
          <a:xfrm>
            <a:off x="1611291" y="1966906"/>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8.2 </a:t>
            </a:r>
            <a:r>
              <a:rPr lang="zh-CN" altLang="en-US" dirty="0" smtClean="0">
                <a:latin typeface="微软雅黑" pitchFamily="34" charset="-122"/>
              </a:rPr>
              <a:t>数据库恢复概述</a:t>
            </a:r>
          </a:p>
        </p:txBody>
      </p:sp>
      <p:sp>
        <p:nvSpPr>
          <p:cNvPr id="41" name="Rectangle 30"/>
          <p:cNvSpPr>
            <a:spLocks noChangeArrowheads="1"/>
          </p:cNvSpPr>
          <p:nvPr/>
        </p:nvSpPr>
        <p:spPr bwMode="auto">
          <a:xfrm>
            <a:off x="1500166" y="551972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3" name="AutoShape 29"/>
          <p:cNvSpPr>
            <a:spLocks noChangeArrowheads="1"/>
          </p:cNvSpPr>
          <p:nvPr/>
        </p:nvSpPr>
        <p:spPr bwMode="auto">
          <a:xfrm>
            <a:off x="1611291" y="509586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8.6</a:t>
            </a:r>
            <a:r>
              <a:rPr lang="zh-CN" altLang="en-US" dirty="0" smtClean="0">
                <a:latin typeface="微软雅黑" pitchFamily="34" charset="-122"/>
              </a:rPr>
              <a:t> 具有检查点的恢复技术</a:t>
            </a:r>
            <a:endParaRPr lang="en-US" altLang="zh-CN" dirty="0" smtClean="0">
              <a:latin typeface="微软雅黑" pitchFamily="34" charset="-122"/>
            </a:endParaRPr>
          </a:p>
        </p:txBody>
      </p:sp>
      <p:sp>
        <p:nvSpPr>
          <p:cNvPr id="44" name="AutoShape 18"/>
          <p:cNvSpPr>
            <a:spLocks noChangeArrowheads="1"/>
          </p:cNvSpPr>
          <p:nvPr/>
        </p:nvSpPr>
        <p:spPr bwMode="auto">
          <a:xfrm>
            <a:off x="1524021" y="585789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5" name="AutoShape 29"/>
          <p:cNvSpPr>
            <a:spLocks noChangeArrowheads="1"/>
          </p:cNvSpPr>
          <p:nvPr/>
        </p:nvSpPr>
        <p:spPr bwMode="auto">
          <a:xfrm>
            <a:off x="1597042" y="585789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8.7</a:t>
            </a:r>
            <a:r>
              <a:rPr lang="zh-CN" altLang="en-US" dirty="0" smtClean="0">
                <a:latin typeface="微软雅黑" pitchFamily="34" charset="-122"/>
              </a:rPr>
              <a:t> 数据库镜像</a:t>
            </a:r>
            <a:endParaRPr lang="en-US" altLang="zh-CN" dirty="0" smtClean="0">
              <a:latin typeface="微软雅黑" pitchFamily="34" charset="-122"/>
            </a:endParaRPr>
          </a:p>
        </p:txBody>
      </p:sp>
      <p:sp>
        <p:nvSpPr>
          <p:cNvPr id="24" name="动作按钮: 第一张 23">
            <a:hlinkClick r:id="rId2" action="ppaction://hlinksldjump" highlightClick="1"/>
          </p:cNvPr>
          <p:cNvSpPr/>
          <p:nvPr/>
        </p:nvSpPr>
        <p:spPr bwMode="auto">
          <a:xfrm>
            <a:off x="8358214" y="6286520"/>
            <a:ext cx="428628"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本章概述</a:t>
            </a:r>
            <a:endParaRPr lang="zh-CN" altLang="en-US" dirty="0"/>
          </a:p>
        </p:txBody>
      </p:sp>
      <p:sp>
        <p:nvSpPr>
          <p:cNvPr id="3" name="内容占位符 2"/>
          <p:cNvSpPr>
            <a:spLocks noGrp="1"/>
          </p:cNvSpPr>
          <p:nvPr>
            <p:ph idx="1"/>
          </p:nvPr>
        </p:nvSpPr>
        <p:spPr>
          <a:xfrm>
            <a:off x="357158" y="1357298"/>
            <a:ext cx="8247091" cy="4940300"/>
          </a:xfrm>
        </p:spPr>
        <p:txBody>
          <a:bodyPr/>
          <a:lstStyle/>
          <a:p>
            <a:pPr indent="432000" algn="just">
              <a:lnSpc>
                <a:spcPct val="150000"/>
              </a:lnSpc>
              <a:buNone/>
            </a:pPr>
            <a:r>
              <a:rPr lang="zh-CN" altLang="en-US" dirty="0" smtClean="0">
                <a:latin typeface="+mn-ea"/>
                <a:ea typeface="+mn-ea"/>
              </a:rPr>
              <a:t>计算机系统与其他任何设备一样会发生故障。造成故障的原因多种多样，包括磁盘故障、电源故障、计算机病毒、软件错误、意外事故等，甚至人为破坏。这些情况一旦发生，就可能导致信息丢失。因此，数据库系统必须预先采取措施，以保证即使发生故障，也能将数据库恢复到故障发生前的某种一致状态。</a:t>
            </a:r>
          </a:p>
          <a:p>
            <a:pPr indent="432000" algn="just">
              <a:lnSpc>
                <a:spcPct val="150000"/>
              </a:lnSpc>
              <a:buNone/>
            </a:pPr>
            <a:r>
              <a:rPr lang="zh-CN" altLang="en-US" dirty="0" smtClean="0">
                <a:latin typeface="+mn-ea"/>
                <a:ea typeface="+mn-ea"/>
              </a:rPr>
              <a:t>本章首先介绍事务的概念及特性，然后分析数据库系统故障的种类，最后针对不同的故障讨论对应的恢复策略及实现技术。</a:t>
            </a:r>
          </a:p>
          <a:p>
            <a:pPr>
              <a:buNone/>
            </a:pPr>
            <a:endParaRPr lang="zh-CN" altLang="en-US" dirty="0" smtClean="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a:t>
            </a:r>
            <a:r>
              <a:rPr lang="zh-CN" altLang="en-US" dirty="0" smtClean="0"/>
              <a:t>具有检查点的恢复技术</a:t>
            </a:r>
            <a:endParaRPr lang="zh-CN" altLang="en-US" dirty="0"/>
          </a:p>
        </p:txBody>
      </p:sp>
      <p:sp>
        <p:nvSpPr>
          <p:cNvPr id="3" name="内容占位符 2"/>
          <p:cNvSpPr>
            <a:spLocks noGrp="1"/>
          </p:cNvSpPr>
          <p:nvPr>
            <p:ph idx="1"/>
          </p:nvPr>
        </p:nvSpPr>
        <p:spPr>
          <a:xfrm>
            <a:off x="468313" y="1000108"/>
            <a:ext cx="8461405" cy="785818"/>
          </a:xfrm>
        </p:spPr>
        <p:txBody>
          <a:bodyPr/>
          <a:lstStyle/>
          <a:p>
            <a:pPr indent="360000" algn="just">
              <a:buNone/>
            </a:pPr>
            <a:r>
              <a:rPr lang="zh-CN" altLang="en-US" sz="1800" dirty="0" smtClean="0">
                <a:latin typeface="楷体" pitchFamily="49" charset="-122"/>
                <a:ea typeface="楷体" pitchFamily="49" charset="-122"/>
              </a:rPr>
              <a:t>在日志文件中增加一类新的记录</a:t>
            </a:r>
            <a:r>
              <a:rPr lang="en-US" altLang="zh-CN" sz="1800" dirty="0" smtClean="0">
                <a:latin typeface="楷体" pitchFamily="49" charset="-122"/>
                <a:ea typeface="楷体" pitchFamily="49" charset="-122"/>
              </a:rPr>
              <a:t>——</a:t>
            </a:r>
            <a:r>
              <a:rPr lang="zh-CN" altLang="en-US" sz="1800" dirty="0" smtClean="0">
                <a:solidFill>
                  <a:srgbClr val="FF0000"/>
                </a:solidFill>
                <a:latin typeface="楷体" pitchFamily="49" charset="-122"/>
                <a:ea typeface="楷体" pitchFamily="49" charset="-122"/>
              </a:rPr>
              <a:t>检查点记录</a:t>
            </a:r>
            <a:r>
              <a:rPr lang="zh-CN" altLang="en-US" sz="1800" dirty="0" smtClean="0">
                <a:latin typeface="楷体" pitchFamily="49" charset="-122"/>
                <a:ea typeface="楷体" pitchFamily="49" charset="-122"/>
              </a:rPr>
              <a:t>，增加一个重新开始文件，并让恢复子系统在登录日志文件期间动态地维护日志。</a:t>
            </a:r>
          </a:p>
          <a:p>
            <a:pPr indent="360000" algn="just">
              <a:buNone/>
            </a:pPr>
            <a:endParaRPr lang="zh-CN" altLang="en-US" sz="1800" b="0" dirty="0" smtClean="0">
              <a:latin typeface="+mn-ea"/>
              <a:ea typeface="+mn-ea"/>
            </a:endParaRPr>
          </a:p>
        </p:txBody>
      </p:sp>
      <p:graphicFrame>
        <p:nvGraphicFramePr>
          <p:cNvPr id="5" name="图示 4"/>
          <p:cNvGraphicFramePr/>
          <p:nvPr/>
        </p:nvGraphicFramePr>
        <p:xfrm>
          <a:off x="1071538" y="192880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组合 8"/>
          <p:cNvGrpSpPr/>
          <p:nvPr/>
        </p:nvGrpSpPr>
        <p:grpSpPr>
          <a:xfrm>
            <a:off x="2928926" y="5143512"/>
            <a:ext cx="4693920" cy="554766"/>
            <a:chOff x="0" y="0"/>
            <a:chExt cx="4693920" cy="710095"/>
          </a:xfrm>
          <a:scene3d>
            <a:camera prst="orthographicFront"/>
            <a:lightRig rig="chilly" dir="t"/>
          </a:scene3d>
        </p:grpSpPr>
        <p:sp>
          <p:nvSpPr>
            <p:cNvPr id="10" name="圆角矩形 9"/>
            <p:cNvSpPr/>
            <p:nvPr/>
          </p:nvSpPr>
          <p:spPr>
            <a:xfrm>
              <a:off x="0" y="0"/>
              <a:ext cx="4693920" cy="548640"/>
            </a:xfrm>
            <a:prstGeom prst="roundRect">
              <a:avLst>
                <a:gd name="adj" fmla="val 10000"/>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4"/>
            <p:cNvSpPr/>
            <p:nvPr/>
          </p:nvSpPr>
          <p:spPr>
            <a:xfrm>
              <a:off x="21425" y="21425"/>
              <a:ext cx="3818966" cy="68867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lvl="0" defTabSz="622300">
                <a:lnSpc>
                  <a:spcPct val="90000"/>
                </a:lnSpc>
                <a:spcAft>
                  <a:spcPct val="35000"/>
                </a:spcAft>
              </a:pPr>
              <a:r>
                <a:rPr lang="zh-CN" altLang="en-US" sz="1400" b="0" dirty="0" smtClean="0">
                  <a:solidFill>
                    <a:schemeClr val="tx1"/>
                  </a:solidFill>
                  <a:latin typeface="+mn-ea"/>
                </a:rPr>
                <a:t>重新开始执行现有事务</a:t>
              </a:r>
            </a:p>
          </p:txBody>
        </p:sp>
      </p:grpSp>
      <p:grpSp>
        <p:nvGrpSpPr>
          <p:cNvPr id="6" name="组合 5"/>
          <p:cNvGrpSpPr/>
          <p:nvPr/>
        </p:nvGrpSpPr>
        <p:grpSpPr>
          <a:xfrm>
            <a:off x="6739718" y="4882338"/>
            <a:ext cx="475488" cy="475488"/>
            <a:chOff x="5269992" y="3029712"/>
            <a:chExt cx="475488" cy="475488"/>
          </a:xfrm>
          <a:scene3d>
            <a:camera prst="orthographicFront"/>
            <a:lightRig rig="chilly" dir="t"/>
          </a:scene3d>
        </p:grpSpPr>
        <p:sp>
          <p:nvSpPr>
            <p:cNvPr id="7" name="下箭头 6"/>
            <p:cNvSpPr/>
            <p:nvPr/>
          </p:nvSpPr>
          <p:spPr>
            <a:xfrm>
              <a:off x="5269992" y="3029712"/>
              <a:ext cx="475488" cy="475488"/>
            </a:xfrm>
            <a:prstGeom prst="downArrow">
              <a:avLst>
                <a:gd name="adj1" fmla="val 55000"/>
                <a:gd name="adj2" fmla="val 45000"/>
              </a:avLst>
            </a:prstGeom>
            <a:sp3d z="12700" extrusionH="1700" prstMaterial="dkEdge">
              <a:bevelT w="25400" h="6350" prst="softRound"/>
              <a:bevelB w="0" h="0" prst="convex"/>
            </a:sp3d>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 name="下箭头 4"/>
            <p:cNvSpPr/>
            <p:nvPr/>
          </p:nvSpPr>
          <p:spPr>
            <a:xfrm>
              <a:off x="5376977" y="3029712"/>
              <a:ext cx="261518" cy="357805"/>
            </a:xfrm>
            <a:prstGeom prst="rect">
              <a:avLst/>
            </a:prstGeom>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zh-CN" altLang="en-US" sz="2200" kern="1200"/>
            </a:p>
          </p:txBody>
        </p:sp>
      </p:grpSp>
      <p:sp>
        <p:nvSpPr>
          <p:cNvPr id="12" name="内容占位符 2"/>
          <p:cNvSpPr txBox="1">
            <a:spLocks/>
          </p:cNvSpPr>
          <p:nvPr/>
        </p:nvSpPr>
        <p:spPr bwMode="auto">
          <a:xfrm>
            <a:off x="500033" y="5715016"/>
            <a:ext cx="8001057" cy="6429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indent="457200" algn="just"/>
            <a:r>
              <a:rPr lang="zh-CN" altLang="en-US" dirty="0" smtClean="0">
                <a:latin typeface="楷体" pitchFamily="49" charset="-122"/>
                <a:ea typeface="楷体" pitchFamily="49" charset="-122"/>
              </a:rPr>
              <a:t>检查点记录的内容包括：</a:t>
            </a:r>
            <a:r>
              <a:rPr lang="en-US" dirty="0" smtClean="0">
                <a:latin typeface="楷体" pitchFamily="49" charset="-122"/>
                <a:ea typeface="楷体" pitchFamily="49" charset="-122"/>
              </a:rPr>
              <a:t>(1) </a:t>
            </a:r>
            <a:r>
              <a:rPr lang="zh-CN" altLang="en-US" dirty="0" smtClean="0">
                <a:latin typeface="楷体" pitchFamily="49" charset="-122"/>
                <a:ea typeface="楷体" pitchFamily="49" charset="-122"/>
              </a:rPr>
              <a:t>建立检查点时刻所有正在执行的事务清单。</a:t>
            </a:r>
            <a:r>
              <a:rPr lang="en-US" dirty="0" smtClean="0">
                <a:latin typeface="楷体" pitchFamily="49" charset="-122"/>
                <a:ea typeface="楷体" pitchFamily="49" charset="-122"/>
              </a:rPr>
              <a:t>(2) </a:t>
            </a:r>
            <a:r>
              <a:rPr lang="zh-CN" altLang="en-US" dirty="0" smtClean="0">
                <a:latin typeface="楷体" pitchFamily="49" charset="-122"/>
                <a:ea typeface="楷体" pitchFamily="49" charset="-122"/>
              </a:rPr>
              <a:t>这些事务最近一个日志记录的地址。</a:t>
            </a:r>
            <a:endParaRPr kumimoji="0" lang="zh-CN" altLang="en-US" sz="1800" i="0" u="none" strike="noStrike" kern="0" cap="none" spc="0" normalizeH="0" baseline="0" noProof="0" dirty="0" smtClean="0">
              <a:ln>
                <a:noFill/>
              </a:ln>
              <a:solidFill>
                <a:schemeClr val="tx1"/>
              </a:solidFill>
              <a:effectLst/>
              <a:uLnTx/>
              <a:uFillTx/>
              <a:latin typeface="楷体" pitchFamily="49" charset="-122"/>
              <a:ea typeface="楷体" pitchFamily="49" charset="-122"/>
            </a:endParaRPr>
          </a:p>
        </p:txBody>
      </p:sp>
      <p:sp>
        <p:nvSpPr>
          <p:cNvPr id="13" name="内容占位符 2"/>
          <p:cNvSpPr txBox="1">
            <a:spLocks/>
          </p:cNvSpPr>
          <p:nvPr/>
        </p:nvSpPr>
        <p:spPr bwMode="auto">
          <a:xfrm>
            <a:off x="428596" y="1643050"/>
            <a:ext cx="8001057" cy="42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indent="457200" algn="just"/>
            <a:r>
              <a:rPr kumimoji="0" lang="zh-CN" altLang="en-US" i="0" u="none" strike="noStrike" kern="0" cap="none" spc="0" normalizeH="0" baseline="0" noProof="0" dirty="0" smtClean="0">
                <a:ln>
                  <a:noFill/>
                </a:ln>
                <a:solidFill>
                  <a:schemeClr val="tx1"/>
                </a:solidFill>
                <a:effectLst/>
                <a:uLnTx/>
                <a:uFillTx/>
                <a:latin typeface="楷体" pitchFamily="49" charset="-122"/>
                <a:ea typeface="楷体" pitchFamily="49" charset="-122"/>
              </a:rPr>
              <a:t> 具有检查点恢复技术的流程如下图所示：</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a:t>
            </a:r>
            <a:r>
              <a:rPr lang="zh-CN" altLang="en-US" dirty="0" smtClean="0"/>
              <a:t>具有检查点的恢复技术</a:t>
            </a:r>
            <a:endParaRPr lang="zh-CN" altLang="en-US" dirty="0"/>
          </a:p>
        </p:txBody>
      </p:sp>
      <p:sp>
        <p:nvSpPr>
          <p:cNvPr id="3" name="内容占位符 2"/>
          <p:cNvSpPr>
            <a:spLocks noGrp="1"/>
          </p:cNvSpPr>
          <p:nvPr>
            <p:ph idx="1"/>
          </p:nvPr>
        </p:nvSpPr>
        <p:spPr>
          <a:xfrm>
            <a:off x="214282" y="1000108"/>
            <a:ext cx="8747157" cy="500066"/>
          </a:xfrm>
        </p:spPr>
        <p:txBody>
          <a:bodyPr/>
          <a:lstStyle/>
          <a:p>
            <a:pPr indent="360000" algn="just">
              <a:buNone/>
            </a:pPr>
            <a:r>
              <a:rPr lang="zh-CN" altLang="en-US" sz="1800" dirty="0" smtClean="0">
                <a:latin typeface="楷体" pitchFamily="49" charset="-122"/>
                <a:ea typeface="楷体" pitchFamily="49" charset="-122"/>
              </a:rPr>
              <a:t>系统出现故障时恢复子系统将根据事务的不同状态采取不同的恢复策略。</a:t>
            </a:r>
          </a:p>
        </p:txBody>
      </p:sp>
      <p:sp>
        <p:nvSpPr>
          <p:cNvPr id="12" name="内容占位符 2"/>
          <p:cNvSpPr txBox="1">
            <a:spLocks/>
          </p:cNvSpPr>
          <p:nvPr/>
        </p:nvSpPr>
        <p:spPr bwMode="auto">
          <a:xfrm>
            <a:off x="500034" y="5000636"/>
            <a:ext cx="8001057" cy="18573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indent="457200" algn="ctr">
              <a:lnSpc>
                <a:spcPct val="150000"/>
              </a:lnSpc>
            </a:pPr>
            <a:r>
              <a:rPr lang="zh-CN" altLang="en-US" sz="1600" b="0" dirty="0" smtClean="0">
                <a:latin typeface="+mn-ea"/>
                <a:ea typeface="+mn-ea"/>
              </a:rPr>
              <a:t>图</a:t>
            </a:r>
            <a:r>
              <a:rPr lang="en-US" altLang="zh-CN" sz="1600" b="0" dirty="0" smtClean="0">
                <a:latin typeface="+mn-ea"/>
                <a:ea typeface="+mn-ea"/>
              </a:rPr>
              <a:t>8-4</a:t>
            </a:r>
            <a:endParaRPr lang="en-US" sz="1600" b="0" dirty="0" smtClean="0">
              <a:latin typeface="+mn-ea"/>
              <a:ea typeface="+mn-ea"/>
            </a:endParaRPr>
          </a:p>
          <a:p>
            <a:pPr indent="457200" algn="just">
              <a:lnSpc>
                <a:spcPct val="150000"/>
              </a:lnSpc>
            </a:pPr>
            <a:r>
              <a:rPr lang="en-US" b="0" dirty="0" smtClean="0"/>
              <a:t>T</a:t>
            </a:r>
            <a:r>
              <a:rPr lang="en-US" b="0" baseline="-25000" dirty="0" smtClean="0"/>
              <a:t>3</a:t>
            </a:r>
            <a:r>
              <a:rPr lang="zh-CN" altLang="en-US" b="0" dirty="0" smtClean="0"/>
              <a:t>和</a:t>
            </a:r>
            <a:r>
              <a:rPr lang="en-US" b="0" dirty="0" smtClean="0"/>
              <a:t>T</a:t>
            </a:r>
            <a:r>
              <a:rPr lang="en-US" b="0" baseline="-25000" dirty="0" smtClean="0"/>
              <a:t>5</a:t>
            </a:r>
            <a:r>
              <a:rPr lang="zh-CN" altLang="en-US" b="0" dirty="0" smtClean="0"/>
              <a:t>在故障发生时还未完成，所以予以撤消；</a:t>
            </a:r>
            <a:r>
              <a:rPr lang="en-US" b="0" dirty="0" smtClean="0"/>
              <a:t>T</a:t>
            </a:r>
            <a:r>
              <a:rPr lang="en-US" b="0" baseline="-25000" dirty="0" smtClean="0"/>
              <a:t>2</a:t>
            </a:r>
            <a:r>
              <a:rPr lang="zh-CN" altLang="en-US" b="0" dirty="0" smtClean="0"/>
              <a:t>和</a:t>
            </a:r>
            <a:r>
              <a:rPr lang="en-US" b="0" dirty="0" smtClean="0"/>
              <a:t>T</a:t>
            </a:r>
            <a:r>
              <a:rPr lang="en-US" b="0" baseline="-25000" dirty="0" smtClean="0"/>
              <a:t>4</a:t>
            </a:r>
            <a:r>
              <a:rPr lang="zh-CN" altLang="en-US" b="0" dirty="0" smtClean="0"/>
              <a:t>在故障点之前提交，它们对数据库所做的修改在故障发生时可能还在缓冲区中，尚未写入数据库，所以要执行</a:t>
            </a:r>
            <a:r>
              <a:rPr lang="en-US" b="0" dirty="0" smtClean="0"/>
              <a:t>REDO</a:t>
            </a:r>
            <a:r>
              <a:rPr lang="zh-CN" altLang="en-US" b="0" dirty="0" smtClean="0"/>
              <a:t>操作；</a:t>
            </a:r>
            <a:r>
              <a:rPr lang="en-US" b="0" dirty="0" smtClean="0"/>
              <a:t>T</a:t>
            </a:r>
            <a:r>
              <a:rPr lang="en-US" b="0" baseline="-25000" dirty="0" smtClean="0"/>
              <a:t>1</a:t>
            </a:r>
            <a:r>
              <a:rPr lang="zh-CN" altLang="en-US" b="0" dirty="0" smtClean="0"/>
              <a:t>在检查点之前已提交，所以不必执行</a:t>
            </a:r>
            <a:r>
              <a:rPr lang="en-US" b="0" dirty="0" smtClean="0"/>
              <a:t>REDO</a:t>
            </a:r>
            <a:r>
              <a:rPr lang="zh-CN" altLang="en-US" b="0" dirty="0" smtClean="0"/>
              <a:t>操作。</a:t>
            </a:r>
            <a:endParaRPr kumimoji="0" lang="zh-CN" altLang="en-US" sz="1800" b="0" i="0" u="none" strike="noStrike" kern="0" cap="none" spc="0" normalizeH="0" baseline="0" noProof="0" dirty="0" smtClean="0">
              <a:ln>
                <a:noFill/>
              </a:ln>
              <a:solidFill>
                <a:schemeClr val="tx1"/>
              </a:solidFill>
              <a:effectLst/>
              <a:uLnTx/>
              <a:uFillTx/>
              <a:latin typeface="+mn-ea"/>
              <a:ea typeface="+mn-ea"/>
              <a:cs typeface="+mn-cs"/>
            </a:endParaRPr>
          </a:p>
        </p:txBody>
      </p:sp>
      <p:graphicFrame>
        <p:nvGraphicFramePr>
          <p:cNvPr id="13" name="对象 12"/>
          <p:cNvGraphicFramePr>
            <a:graphicFrameLocks noChangeAspect="1"/>
          </p:cNvGraphicFramePr>
          <p:nvPr/>
        </p:nvGraphicFramePr>
        <p:xfrm>
          <a:off x="1643042" y="1500174"/>
          <a:ext cx="6153407" cy="3552839"/>
        </p:xfrm>
        <a:graphic>
          <a:graphicData uri="http://schemas.openxmlformats.org/presentationml/2006/ole">
            <mc:AlternateContent xmlns:mc="http://schemas.openxmlformats.org/markup-compatibility/2006">
              <mc:Choice xmlns:v="urn:schemas-microsoft-com:vml" Requires="v">
                <p:oleObj spid="_x0000_s27652" name="Visio" r:id="rId3" imgW="5374890" imgH="3102814" progId="Visio.Drawing.11">
                  <p:embed/>
                </p:oleObj>
              </mc:Choice>
              <mc:Fallback>
                <p:oleObj name="Visio" r:id="rId3" imgW="5374890" imgH="3102814"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1500174"/>
                        <a:ext cx="6153407" cy="3552839"/>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a:t>
            </a:r>
            <a:r>
              <a:rPr lang="zh-CN" altLang="en-US" dirty="0" smtClean="0"/>
              <a:t>具有检查点的恢复技术</a:t>
            </a:r>
            <a:endParaRPr lang="zh-CN" altLang="en-US" dirty="0"/>
          </a:p>
        </p:txBody>
      </p:sp>
      <p:sp>
        <p:nvSpPr>
          <p:cNvPr id="3" name="内容占位符 2"/>
          <p:cNvSpPr>
            <a:spLocks noGrp="1"/>
          </p:cNvSpPr>
          <p:nvPr>
            <p:ph idx="1"/>
          </p:nvPr>
        </p:nvSpPr>
        <p:spPr>
          <a:xfrm>
            <a:off x="214282" y="857232"/>
            <a:ext cx="8747157" cy="3429024"/>
          </a:xfrm>
        </p:spPr>
        <p:txBody>
          <a:bodyPr/>
          <a:lstStyle/>
          <a:p>
            <a:pPr indent="360000" algn="just">
              <a:buNone/>
            </a:pPr>
            <a:r>
              <a:rPr lang="zh-CN" altLang="en-US" sz="1800" b="0" dirty="0" smtClean="0">
                <a:latin typeface="+mn-ea"/>
                <a:ea typeface="+mn-ea"/>
              </a:rPr>
              <a:t>系统使用检查点方法进行恢复的流程是： </a:t>
            </a:r>
          </a:p>
          <a:p>
            <a:pPr indent="360000" algn="just">
              <a:buNone/>
            </a:pPr>
            <a:r>
              <a:rPr lang="en-US" sz="1800" b="0" dirty="0" smtClean="0">
                <a:latin typeface="+mn-ea"/>
                <a:ea typeface="+mn-ea"/>
              </a:rPr>
              <a:t>(1) </a:t>
            </a:r>
            <a:r>
              <a:rPr lang="zh-CN" altLang="en-US" sz="1800" b="0" dirty="0" smtClean="0">
                <a:latin typeface="+mn-ea"/>
                <a:ea typeface="+mn-ea"/>
              </a:rPr>
              <a:t>根据重新开始文件找到最后一个检查点记录在日志文件中的地址，由该地址在日志文件中找到最后一个检查点记录。</a:t>
            </a:r>
          </a:p>
          <a:p>
            <a:pPr indent="360000" algn="just">
              <a:buNone/>
            </a:pPr>
            <a:r>
              <a:rPr lang="en-US" sz="1800" b="0" dirty="0" smtClean="0">
                <a:latin typeface="+mn-ea"/>
                <a:ea typeface="+mn-ea"/>
              </a:rPr>
              <a:t>(2) </a:t>
            </a:r>
            <a:r>
              <a:rPr lang="zh-CN" altLang="en-US" sz="1800" b="0" dirty="0" smtClean="0">
                <a:latin typeface="+mn-ea"/>
                <a:ea typeface="+mn-ea"/>
              </a:rPr>
              <a:t>由该检查点记录得到建立检查点时所有正在执行的事务清单</a:t>
            </a:r>
            <a:r>
              <a:rPr lang="en-US" sz="1800" b="0" dirty="0" smtClean="0">
                <a:latin typeface="+mn-ea"/>
                <a:ea typeface="+mn-ea"/>
              </a:rPr>
              <a:t>ACTIVE-LIST</a:t>
            </a:r>
            <a:r>
              <a:rPr lang="zh-CN" altLang="en-US" sz="1800" b="0" dirty="0" smtClean="0">
                <a:latin typeface="+mn-ea"/>
                <a:ea typeface="+mn-ea"/>
              </a:rPr>
              <a:t>。</a:t>
            </a:r>
          </a:p>
          <a:p>
            <a:pPr indent="360000" algn="just">
              <a:buNone/>
            </a:pPr>
            <a:r>
              <a:rPr lang="zh-CN" altLang="en-US" sz="1800" b="0" dirty="0" smtClean="0">
                <a:latin typeface="+mn-ea"/>
                <a:ea typeface="+mn-ea"/>
              </a:rPr>
              <a:t>设置两个事务队列：</a:t>
            </a:r>
          </a:p>
          <a:p>
            <a:pPr indent="360000" algn="just">
              <a:buNone/>
            </a:pPr>
            <a:r>
              <a:rPr lang="en-US" sz="1800" b="0" dirty="0" smtClean="0">
                <a:latin typeface="+mn-ea"/>
                <a:ea typeface="+mn-ea"/>
              </a:rPr>
              <a:t>UNDO-LIST</a:t>
            </a:r>
            <a:r>
              <a:rPr lang="zh-CN" altLang="en-US" sz="1800" b="0" dirty="0" smtClean="0">
                <a:latin typeface="+mn-ea"/>
                <a:ea typeface="+mn-ea"/>
              </a:rPr>
              <a:t>：需要执行</a:t>
            </a:r>
            <a:r>
              <a:rPr lang="en-US" sz="1800" b="0" dirty="0" smtClean="0">
                <a:latin typeface="+mn-ea"/>
                <a:ea typeface="+mn-ea"/>
              </a:rPr>
              <a:t>UNDO</a:t>
            </a:r>
            <a:r>
              <a:rPr lang="zh-CN" altLang="en-US" sz="1800" b="0" dirty="0" smtClean="0">
                <a:latin typeface="+mn-ea"/>
                <a:ea typeface="+mn-ea"/>
              </a:rPr>
              <a:t>操作的事务集合。</a:t>
            </a:r>
          </a:p>
          <a:p>
            <a:pPr indent="360000" algn="just">
              <a:buNone/>
            </a:pPr>
            <a:r>
              <a:rPr lang="en-US" sz="1800" b="0" dirty="0" smtClean="0">
                <a:latin typeface="+mn-ea"/>
                <a:ea typeface="+mn-ea"/>
              </a:rPr>
              <a:t>REDO-LIST</a:t>
            </a:r>
            <a:r>
              <a:rPr lang="zh-CN" altLang="en-US" sz="1800" b="0" dirty="0" smtClean="0">
                <a:latin typeface="+mn-ea"/>
                <a:ea typeface="+mn-ea"/>
              </a:rPr>
              <a:t>：需要执行</a:t>
            </a:r>
            <a:r>
              <a:rPr lang="en-US" sz="1800" b="0" dirty="0" smtClean="0">
                <a:latin typeface="+mn-ea"/>
                <a:ea typeface="+mn-ea"/>
              </a:rPr>
              <a:t>REDO</a:t>
            </a:r>
            <a:r>
              <a:rPr lang="zh-CN" altLang="en-US" sz="1800" b="0" dirty="0" smtClean="0">
                <a:latin typeface="+mn-ea"/>
                <a:ea typeface="+mn-ea"/>
              </a:rPr>
              <a:t>操作的事务集合。</a:t>
            </a:r>
          </a:p>
          <a:p>
            <a:pPr indent="360000" algn="just">
              <a:buNone/>
            </a:pPr>
            <a:r>
              <a:rPr lang="zh-CN" altLang="en-US" sz="1800" b="0" dirty="0" smtClean="0">
                <a:latin typeface="+mn-ea"/>
                <a:ea typeface="+mn-ea"/>
              </a:rPr>
              <a:t>暂时将事务清单</a:t>
            </a:r>
            <a:r>
              <a:rPr lang="en-US" sz="1800" b="0" dirty="0" smtClean="0">
                <a:latin typeface="+mn-ea"/>
                <a:ea typeface="+mn-ea"/>
              </a:rPr>
              <a:t>ACTIVE-LIST</a:t>
            </a:r>
            <a:r>
              <a:rPr lang="zh-CN" altLang="en-US" sz="1800" b="0" dirty="0" smtClean="0">
                <a:latin typeface="+mn-ea"/>
                <a:ea typeface="+mn-ea"/>
              </a:rPr>
              <a:t>放入</a:t>
            </a:r>
            <a:r>
              <a:rPr lang="en-US" sz="1800" b="0" dirty="0" smtClean="0">
                <a:latin typeface="+mn-ea"/>
                <a:ea typeface="+mn-ea"/>
              </a:rPr>
              <a:t>UNDO-LIST</a:t>
            </a:r>
            <a:r>
              <a:rPr lang="zh-CN" altLang="en-US" sz="1800" b="0" dirty="0" smtClean="0">
                <a:latin typeface="+mn-ea"/>
                <a:ea typeface="+mn-ea"/>
              </a:rPr>
              <a:t>队列，并令</a:t>
            </a:r>
            <a:r>
              <a:rPr lang="en-US" sz="1800" b="0" dirty="0" smtClean="0">
                <a:latin typeface="+mn-ea"/>
                <a:ea typeface="+mn-ea"/>
              </a:rPr>
              <a:t>REDO-LIST</a:t>
            </a:r>
            <a:r>
              <a:rPr lang="zh-CN" altLang="en-US" sz="1800" b="0" dirty="0" smtClean="0">
                <a:latin typeface="+mn-ea"/>
                <a:ea typeface="+mn-ea"/>
              </a:rPr>
              <a:t>队列暂为空集，如图</a:t>
            </a:r>
            <a:r>
              <a:rPr lang="en-US" altLang="zh-CN" sz="1800" b="0" dirty="0" smtClean="0">
                <a:latin typeface="+mn-ea"/>
                <a:ea typeface="+mn-ea"/>
              </a:rPr>
              <a:t>8-4</a:t>
            </a:r>
            <a:r>
              <a:rPr lang="zh-CN" altLang="en-US" sz="1800" b="0" dirty="0" smtClean="0">
                <a:latin typeface="+mn-ea"/>
                <a:ea typeface="+mn-ea"/>
              </a:rPr>
              <a:t>所示。</a:t>
            </a:r>
            <a:endParaRPr lang="en-US" altLang="zh-CN" sz="1800" b="0" dirty="0" smtClean="0">
              <a:latin typeface="+mn-ea"/>
              <a:ea typeface="+mn-ea"/>
            </a:endParaRPr>
          </a:p>
          <a:p>
            <a:pPr indent="360000" algn="just">
              <a:buNone/>
            </a:pPr>
            <a:endParaRPr lang="en-US" altLang="zh-CN" sz="1800" b="0" dirty="0" smtClean="0">
              <a:latin typeface="+mn-ea"/>
              <a:ea typeface="+mn-ea"/>
            </a:endParaRPr>
          </a:p>
          <a:p>
            <a:pPr indent="360000" algn="just">
              <a:buNone/>
            </a:pPr>
            <a:endParaRPr lang="en-US" altLang="zh-CN" sz="1800" b="0" dirty="0" smtClean="0">
              <a:latin typeface="+mn-ea"/>
              <a:ea typeface="+mn-ea"/>
            </a:endParaRPr>
          </a:p>
          <a:p>
            <a:pPr indent="360000" algn="just">
              <a:buNone/>
            </a:pPr>
            <a:endParaRPr lang="en-US" altLang="zh-CN" sz="1800" b="0" dirty="0" smtClean="0">
              <a:latin typeface="+mn-ea"/>
              <a:ea typeface="+mn-ea"/>
            </a:endParaRPr>
          </a:p>
          <a:p>
            <a:pPr indent="360000" algn="just">
              <a:buNone/>
            </a:pPr>
            <a:endParaRPr lang="en-US" altLang="zh-CN" sz="1800" b="0" dirty="0" smtClean="0">
              <a:latin typeface="+mn-ea"/>
              <a:ea typeface="+mn-ea"/>
            </a:endParaRPr>
          </a:p>
          <a:p>
            <a:pPr indent="360000" algn="just">
              <a:buNone/>
            </a:pPr>
            <a:endParaRPr lang="en-US" altLang="zh-CN" sz="1800" b="0" dirty="0" smtClean="0">
              <a:latin typeface="+mn-ea"/>
              <a:ea typeface="+mn-ea"/>
            </a:endParaRPr>
          </a:p>
          <a:p>
            <a:pPr indent="360000" algn="just">
              <a:buNone/>
            </a:pPr>
            <a:endParaRPr lang="en-US" altLang="zh-CN" sz="1800" b="0" dirty="0" smtClean="0">
              <a:latin typeface="+mn-ea"/>
              <a:ea typeface="+mn-ea"/>
            </a:endParaRPr>
          </a:p>
          <a:p>
            <a:pPr indent="360000" algn="ctr">
              <a:buNone/>
            </a:pPr>
            <a:r>
              <a:rPr lang="zh-CN" altLang="en-US" sz="1600" b="0" dirty="0" smtClean="0">
                <a:latin typeface="+mn-ea"/>
                <a:ea typeface="+mn-ea"/>
              </a:rPr>
              <a:t>图</a:t>
            </a:r>
            <a:r>
              <a:rPr lang="en-US" altLang="zh-CN" sz="1600" b="0" dirty="0" smtClean="0">
                <a:latin typeface="+mn-ea"/>
                <a:ea typeface="+mn-ea"/>
              </a:rPr>
              <a:t>8-5</a:t>
            </a:r>
            <a:endParaRPr lang="zh-CN" altLang="en-US" sz="1600" b="0" dirty="0" smtClean="0">
              <a:latin typeface="+mn-ea"/>
              <a:ea typeface="+mn-ea"/>
            </a:endParaRPr>
          </a:p>
        </p:txBody>
      </p:sp>
      <p:graphicFrame>
        <p:nvGraphicFramePr>
          <p:cNvPr id="7" name="对象 6"/>
          <p:cNvGraphicFramePr>
            <a:graphicFrameLocks noChangeAspect="1"/>
          </p:cNvGraphicFramePr>
          <p:nvPr/>
        </p:nvGraphicFramePr>
        <p:xfrm>
          <a:off x="1091665" y="4286256"/>
          <a:ext cx="7123673" cy="2143140"/>
        </p:xfrm>
        <a:graphic>
          <a:graphicData uri="http://schemas.openxmlformats.org/presentationml/2006/ole">
            <mc:AlternateContent xmlns:mc="http://schemas.openxmlformats.org/markup-compatibility/2006">
              <mc:Choice xmlns:v="urn:schemas-microsoft-com:vml" Requires="v">
                <p:oleObj spid="_x0000_s28678" name="Visio" r:id="rId3" imgW="4870260" imgH="1465412" progId="Visio.Drawing.11">
                  <p:embed/>
                </p:oleObj>
              </mc:Choice>
              <mc:Fallback>
                <p:oleObj name="Visio" r:id="rId3" imgW="4870260" imgH="1465412"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1665" y="4286256"/>
                        <a:ext cx="7123673" cy="214314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 </a:t>
            </a:r>
            <a:r>
              <a:rPr lang="zh-CN" altLang="en-US" dirty="0" smtClean="0"/>
              <a:t>具有检查点的恢复技术</a:t>
            </a:r>
            <a:endParaRPr lang="zh-CN" altLang="en-US" dirty="0"/>
          </a:p>
        </p:txBody>
      </p:sp>
      <p:sp>
        <p:nvSpPr>
          <p:cNvPr id="3" name="内容占位符 2"/>
          <p:cNvSpPr>
            <a:spLocks noGrp="1"/>
          </p:cNvSpPr>
          <p:nvPr>
            <p:ph idx="1"/>
          </p:nvPr>
        </p:nvSpPr>
        <p:spPr>
          <a:xfrm>
            <a:off x="214282" y="1000108"/>
            <a:ext cx="8747157" cy="5500726"/>
          </a:xfrm>
        </p:spPr>
        <p:txBody>
          <a:bodyPr/>
          <a:lstStyle/>
          <a:p>
            <a:pPr indent="360000">
              <a:lnSpc>
                <a:spcPct val="150000"/>
              </a:lnSpc>
              <a:buNone/>
            </a:pPr>
            <a:r>
              <a:rPr lang="en-US" sz="1800" b="0" dirty="0" smtClean="0">
                <a:latin typeface="+mn-ea"/>
                <a:ea typeface="+mn-ea"/>
              </a:rPr>
              <a:t>(3) </a:t>
            </a:r>
            <a:r>
              <a:rPr lang="zh-CN" altLang="en-US" sz="1800" b="0" dirty="0" smtClean="0">
                <a:latin typeface="+mn-ea"/>
                <a:ea typeface="+mn-ea"/>
              </a:rPr>
              <a:t>从该检查点开始正向扫描日志文件到文件结束为止，如图</a:t>
            </a:r>
            <a:r>
              <a:rPr lang="en-US" altLang="zh-CN" sz="1800" b="0" dirty="0" smtClean="0">
                <a:latin typeface="+mn-ea"/>
                <a:ea typeface="+mn-ea"/>
              </a:rPr>
              <a:t>8-6</a:t>
            </a:r>
            <a:r>
              <a:rPr lang="zh-CN" altLang="en-US" sz="1800" b="0" dirty="0" smtClean="0">
                <a:latin typeface="+mn-ea"/>
                <a:ea typeface="+mn-ea"/>
              </a:rPr>
              <a:t>所示。</a:t>
            </a:r>
          </a:p>
          <a:p>
            <a:pPr indent="360000">
              <a:lnSpc>
                <a:spcPct val="150000"/>
              </a:lnSpc>
              <a:buNone/>
            </a:pPr>
            <a:endParaRPr lang="en-US" altLang="zh-CN" sz="1800" b="0" dirty="0" smtClean="0">
              <a:latin typeface="+mn-ea"/>
              <a:ea typeface="+mn-ea"/>
            </a:endParaRPr>
          </a:p>
          <a:p>
            <a:pPr indent="360000">
              <a:lnSpc>
                <a:spcPct val="150000"/>
              </a:lnSpc>
              <a:buNone/>
            </a:pPr>
            <a:endParaRPr lang="en-US" altLang="zh-CN" sz="1800" b="0" dirty="0" smtClean="0">
              <a:latin typeface="+mn-ea"/>
              <a:ea typeface="+mn-ea"/>
            </a:endParaRPr>
          </a:p>
          <a:p>
            <a:pPr indent="360000">
              <a:lnSpc>
                <a:spcPct val="150000"/>
              </a:lnSpc>
              <a:buNone/>
            </a:pPr>
            <a:endParaRPr lang="en-US" altLang="zh-CN" sz="1800" b="0" dirty="0" smtClean="0">
              <a:latin typeface="+mn-ea"/>
              <a:ea typeface="+mn-ea"/>
            </a:endParaRPr>
          </a:p>
          <a:p>
            <a:pPr indent="360000">
              <a:lnSpc>
                <a:spcPct val="150000"/>
              </a:lnSpc>
              <a:buNone/>
            </a:pPr>
            <a:endParaRPr lang="en-US" altLang="zh-CN" sz="1800" b="0" dirty="0" smtClean="0">
              <a:latin typeface="+mn-ea"/>
              <a:ea typeface="+mn-ea"/>
            </a:endParaRPr>
          </a:p>
          <a:p>
            <a:pPr indent="360000">
              <a:lnSpc>
                <a:spcPct val="150000"/>
              </a:lnSpc>
              <a:buNone/>
            </a:pPr>
            <a:endParaRPr lang="en-US" altLang="zh-CN" sz="1800" b="0" dirty="0" smtClean="0">
              <a:latin typeface="+mn-ea"/>
              <a:ea typeface="+mn-ea"/>
            </a:endParaRPr>
          </a:p>
          <a:p>
            <a:pPr indent="360000" algn="ctr">
              <a:lnSpc>
                <a:spcPct val="150000"/>
              </a:lnSpc>
              <a:buNone/>
            </a:pPr>
            <a:endParaRPr lang="en-US" altLang="zh-CN" sz="1800" b="0" dirty="0" smtClean="0">
              <a:latin typeface="+mn-ea"/>
              <a:ea typeface="+mn-ea"/>
            </a:endParaRPr>
          </a:p>
          <a:p>
            <a:pPr indent="360000">
              <a:lnSpc>
                <a:spcPct val="150000"/>
              </a:lnSpc>
              <a:buNone/>
            </a:pPr>
            <a:r>
              <a:rPr lang="en-US" altLang="zh-CN" sz="1800" b="0" dirty="0" smtClean="0">
                <a:latin typeface="+mn-ea"/>
                <a:ea typeface="+mn-ea"/>
              </a:rPr>
              <a:t>                                              </a:t>
            </a:r>
            <a:r>
              <a:rPr lang="zh-CN" altLang="en-US" sz="1800" b="0" dirty="0" smtClean="0">
                <a:latin typeface="+mn-ea"/>
                <a:ea typeface="+mn-ea"/>
              </a:rPr>
              <a:t>图</a:t>
            </a:r>
            <a:r>
              <a:rPr lang="en-US" altLang="zh-CN" sz="1800" b="0" dirty="0" smtClean="0">
                <a:latin typeface="+mn-ea"/>
                <a:ea typeface="+mn-ea"/>
              </a:rPr>
              <a:t>8-6</a:t>
            </a:r>
          </a:p>
          <a:p>
            <a:pPr indent="360000">
              <a:lnSpc>
                <a:spcPct val="150000"/>
              </a:lnSpc>
              <a:buNone/>
            </a:pPr>
            <a:r>
              <a:rPr lang="zh-CN" altLang="en-US" sz="1800" b="0" dirty="0" smtClean="0">
                <a:latin typeface="+mn-ea"/>
                <a:ea typeface="+mn-ea"/>
              </a:rPr>
              <a:t>凡遇有</a:t>
            </a:r>
            <a:r>
              <a:rPr lang="en-US" sz="1800" b="0" dirty="0" smtClean="0">
                <a:latin typeface="+mn-ea"/>
                <a:ea typeface="+mn-ea"/>
              </a:rPr>
              <a:t>BEGIN_TRANSACTION</a:t>
            </a:r>
            <a:r>
              <a:rPr lang="zh-CN" altLang="en-US" sz="1800" b="0" dirty="0" smtClean="0">
                <a:latin typeface="+mn-ea"/>
                <a:ea typeface="+mn-ea"/>
              </a:rPr>
              <a:t>的事务放入</a:t>
            </a:r>
            <a:r>
              <a:rPr lang="en-US" sz="1800" b="0" dirty="0" smtClean="0">
                <a:latin typeface="+mn-ea"/>
                <a:ea typeface="+mn-ea"/>
              </a:rPr>
              <a:t>UNDO-LIST</a:t>
            </a:r>
            <a:r>
              <a:rPr lang="zh-CN" altLang="en-US" sz="1800" b="0" dirty="0" smtClean="0">
                <a:latin typeface="+mn-ea"/>
                <a:ea typeface="+mn-ea"/>
              </a:rPr>
              <a:t>。</a:t>
            </a:r>
          </a:p>
          <a:p>
            <a:pPr indent="360000">
              <a:lnSpc>
                <a:spcPct val="150000"/>
              </a:lnSpc>
              <a:buNone/>
            </a:pPr>
            <a:r>
              <a:rPr lang="zh-CN" altLang="en-US" sz="1800" b="0" dirty="0" smtClean="0">
                <a:latin typeface="+mn-ea"/>
                <a:ea typeface="+mn-ea"/>
              </a:rPr>
              <a:t>凡遇有</a:t>
            </a:r>
            <a:r>
              <a:rPr lang="en-US" sz="1800" b="0" dirty="0" smtClean="0">
                <a:latin typeface="+mn-ea"/>
                <a:ea typeface="+mn-ea"/>
              </a:rPr>
              <a:t>COMMIT</a:t>
            </a:r>
            <a:r>
              <a:rPr lang="zh-CN" altLang="en-US" sz="1800" b="0" dirty="0" smtClean="0">
                <a:latin typeface="+mn-ea"/>
                <a:ea typeface="+mn-ea"/>
              </a:rPr>
              <a:t>的事务</a:t>
            </a:r>
            <a:r>
              <a:rPr lang="en-US" sz="1800" b="0" dirty="0" smtClean="0">
                <a:latin typeface="+mn-ea"/>
                <a:ea typeface="+mn-ea"/>
              </a:rPr>
              <a:t>,  </a:t>
            </a:r>
            <a:r>
              <a:rPr lang="zh-CN" altLang="en-US" sz="1800" b="0" dirty="0" smtClean="0">
                <a:latin typeface="+mn-ea"/>
                <a:ea typeface="+mn-ea"/>
              </a:rPr>
              <a:t>将它从</a:t>
            </a:r>
            <a:r>
              <a:rPr lang="en-US" sz="1800" b="0" dirty="0" smtClean="0">
                <a:latin typeface="+mn-ea"/>
                <a:ea typeface="+mn-ea"/>
              </a:rPr>
              <a:t>UNDO-LIST</a:t>
            </a:r>
            <a:r>
              <a:rPr lang="zh-CN" altLang="en-US" sz="1800" b="0" dirty="0" smtClean="0">
                <a:latin typeface="+mn-ea"/>
                <a:ea typeface="+mn-ea"/>
              </a:rPr>
              <a:t>移入</a:t>
            </a:r>
            <a:r>
              <a:rPr lang="en-US" sz="1800" b="0" dirty="0" smtClean="0">
                <a:latin typeface="+mn-ea"/>
                <a:ea typeface="+mn-ea"/>
              </a:rPr>
              <a:t>REDO-LIST</a:t>
            </a:r>
            <a:r>
              <a:rPr lang="zh-CN" altLang="en-US" sz="1800" b="0" dirty="0" smtClean="0">
                <a:latin typeface="+mn-ea"/>
                <a:ea typeface="+mn-ea"/>
              </a:rPr>
              <a:t>。</a:t>
            </a:r>
          </a:p>
          <a:p>
            <a:pPr indent="360000">
              <a:lnSpc>
                <a:spcPct val="150000"/>
              </a:lnSpc>
              <a:buNone/>
            </a:pPr>
            <a:r>
              <a:rPr lang="en-US" sz="1800" b="0" dirty="0" smtClean="0">
                <a:latin typeface="+mn-ea"/>
                <a:ea typeface="+mn-ea"/>
              </a:rPr>
              <a:t>(4) </a:t>
            </a:r>
            <a:r>
              <a:rPr lang="zh-CN" altLang="en-US" sz="1800" b="0" dirty="0" smtClean="0">
                <a:latin typeface="+mn-ea"/>
                <a:ea typeface="+mn-ea"/>
              </a:rPr>
              <a:t>对</a:t>
            </a:r>
            <a:r>
              <a:rPr lang="en-US" sz="1800" b="0" dirty="0" smtClean="0">
                <a:latin typeface="+mn-ea"/>
                <a:ea typeface="+mn-ea"/>
              </a:rPr>
              <a:t>UNDO-LIST</a:t>
            </a:r>
            <a:r>
              <a:rPr lang="zh-CN" altLang="en-US" sz="1800" b="0" dirty="0" smtClean="0">
                <a:latin typeface="+mn-ea"/>
                <a:ea typeface="+mn-ea"/>
              </a:rPr>
              <a:t>中的事务执行</a:t>
            </a:r>
            <a:r>
              <a:rPr lang="en-US" sz="1800" b="0" dirty="0" smtClean="0">
                <a:latin typeface="+mn-ea"/>
                <a:ea typeface="+mn-ea"/>
              </a:rPr>
              <a:t>UNDO</a:t>
            </a:r>
            <a:r>
              <a:rPr lang="zh-CN" altLang="en-US" sz="1800" b="0" dirty="0" smtClean="0">
                <a:latin typeface="+mn-ea"/>
                <a:ea typeface="+mn-ea"/>
              </a:rPr>
              <a:t>操作，对</a:t>
            </a:r>
            <a:r>
              <a:rPr lang="en-US" sz="1800" b="0" dirty="0" smtClean="0">
                <a:latin typeface="+mn-ea"/>
                <a:ea typeface="+mn-ea"/>
              </a:rPr>
              <a:t>REDO-LIST</a:t>
            </a:r>
            <a:r>
              <a:rPr lang="zh-CN" altLang="en-US" sz="1800" b="0" dirty="0" smtClean="0">
                <a:latin typeface="+mn-ea"/>
                <a:ea typeface="+mn-ea"/>
              </a:rPr>
              <a:t>中的事务执行</a:t>
            </a:r>
            <a:r>
              <a:rPr lang="en-US" sz="1800" b="0" dirty="0" smtClean="0">
                <a:latin typeface="+mn-ea"/>
                <a:ea typeface="+mn-ea"/>
              </a:rPr>
              <a:t>REDO</a:t>
            </a:r>
            <a:r>
              <a:rPr lang="zh-CN" altLang="en-US" sz="1800" b="0" dirty="0" smtClean="0">
                <a:latin typeface="+mn-ea"/>
                <a:ea typeface="+mn-ea"/>
              </a:rPr>
              <a:t>操作。</a:t>
            </a:r>
            <a:endParaRPr lang="zh-CN" altLang="en-US" sz="1800" b="0" dirty="0">
              <a:latin typeface="+mn-ea"/>
              <a:ea typeface="+mn-ea"/>
            </a:endParaRPr>
          </a:p>
        </p:txBody>
      </p:sp>
      <p:graphicFrame>
        <p:nvGraphicFramePr>
          <p:cNvPr id="5" name="对象 4"/>
          <p:cNvGraphicFramePr>
            <a:graphicFrameLocks noChangeAspect="1"/>
          </p:cNvGraphicFramePr>
          <p:nvPr/>
        </p:nvGraphicFramePr>
        <p:xfrm>
          <a:off x="871129" y="1755769"/>
          <a:ext cx="7772837" cy="2601925"/>
        </p:xfrm>
        <a:graphic>
          <a:graphicData uri="http://schemas.openxmlformats.org/presentationml/2006/ole">
            <mc:AlternateContent xmlns:mc="http://schemas.openxmlformats.org/markup-compatibility/2006">
              <mc:Choice xmlns:v="urn:schemas-microsoft-com:vml" Requires="v">
                <p:oleObj spid="_x0000_s29701" name="Visio" r:id="rId3" imgW="4870260" imgH="1630932" progId="Visio.Drawing.11">
                  <p:embed/>
                </p:oleObj>
              </mc:Choice>
              <mc:Fallback>
                <p:oleObj name="Visio" r:id="rId3" imgW="4870260" imgH="1630932"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129" y="1755769"/>
                        <a:ext cx="7772837" cy="2601925"/>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1"/>
          <p:cNvSpPr>
            <a:spLocks noChangeArrowheads="1"/>
          </p:cNvSpPr>
          <p:nvPr/>
        </p:nvSpPr>
        <p:spPr bwMode="auto">
          <a:xfrm>
            <a:off x="1500166" y="235743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9" name="AutoShape 6"/>
          <p:cNvSpPr>
            <a:spLocks noChangeArrowheads="1"/>
          </p:cNvSpPr>
          <p:nvPr/>
        </p:nvSpPr>
        <p:spPr bwMode="auto">
          <a:xfrm>
            <a:off x="1571604" y="118108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099" name="Rectangle 31"/>
          <p:cNvSpPr>
            <a:spLocks noChangeArrowheads="1"/>
          </p:cNvSpPr>
          <p:nvPr/>
        </p:nvSpPr>
        <p:spPr bwMode="auto">
          <a:xfrm>
            <a:off x="1509713" y="192880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24021" y="5824558"/>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14298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8.1 </a:t>
            </a:r>
            <a:r>
              <a:rPr lang="zh-CN" altLang="en-US" dirty="0" smtClean="0">
                <a:latin typeface="微软雅黑" pitchFamily="34" charset="-122"/>
              </a:rPr>
              <a:t>事务的基本概念</a:t>
            </a:r>
          </a:p>
        </p:txBody>
      </p:sp>
      <p:sp>
        <p:nvSpPr>
          <p:cNvPr id="22" name="Rectangle 30"/>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3" name="Rectangle 33"/>
          <p:cNvSpPr>
            <a:spLocks noChangeArrowheads="1"/>
          </p:cNvSpPr>
          <p:nvPr/>
        </p:nvSpPr>
        <p:spPr bwMode="auto">
          <a:xfrm>
            <a:off x="1509713" y="3147996"/>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0" name="Rectangle 34"/>
          <p:cNvSpPr>
            <a:spLocks noChangeArrowheads="1"/>
          </p:cNvSpPr>
          <p:nvPr/>
        </p:nvSpPr>
        <p:spPr bwMode="auto">
          <a:xfrm>
            <a:off x="1509713" y="394015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1" name="AutoShape 12"/>
          <p:cNvSpPr>
            <a:spLocks noChangeArrowheads="1"/>
          </p:cNvSpPr>
          <p:nvPr/>
        </p:nvSpPr>
        <p:spPr bwMode="auto">
          <a:xfrm>
            <a:off x="1571604" y="1966906"/>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32" name="AutoShape 15"/>
          <p:cNvSpPr>
            <a:spLocks noChangeArrowheads="1"/>
          </p:cNvSpPr>
          <p:nvPr/>
        </p:nvSpPr>
        <p:spPr bwMode="auto">
          <a:xfrm>
            <a:off x="1547813" y="278605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3" name="AutoShape 18"/>
          <p:cNvSpPr>
            <a:spLocks noChangeArrowheads="1"/>
          </p:cNvSpPr>
          <p:nvPr/>
        </p:nvSpPr>
        <p:spPr bwMode="auto">
          <a:xfrm>
            <a:off x="1524021" y="350043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4" name="WordArt 23"/>
          <p:cNvSpPr>
            <a:spLocks noChangeArrowheads="1" noChangeShapeType="1" noTextEdit="1"/>
          </p:cNvSpPr>
          <p:nvPr/>
        </p:nvSpPr>
        <p:spPr bwMode="auto">
          <a:xfrm>
            <a:off x="1755775" y="366075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35" name="AutoShape 27"/>
          <p:cNvSpPr>
            <a:spLocks noChangeArrowheads="1"/>
          </p:cNvSpPr>
          <p:nvPr/>
        </p:nvSpPr>
        <p:spPr bwMode="auto">
          <a:xfrm>
            <a:off x="1620838" y="2727309"/>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8.3 </a:t>
            </a:r>
            <a:r>
              <a:rPr lang="zh-CN" altLang="en-US" dirty="0" smtClean="0">
                <a:latin typeface="微软雅黑" pitchFamily="34" charset="-122"/>
              </a:rPr>
              <a:t>故障的分类</a:t>
            </a:r>
          </a:p>
        </p:txBody>
      </p:sp>
      <p:sp>
        <p:nvSpPr>
          <p:cNvPr id="36" name="AutoShape 28"/>
          <p:cNvSpPr>
            <a:spLocks noChangeArrowheads="1"/>
          </p:cNvSpPr>
          <p:nvPr/>
        </p:nvSpPr>
        <p:spPr bwMode="auto">
          <a:xfrm>
            <a:off x="1620838" y="3519471"/>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8.4 </a:t>
            </a:r>
            <a:r>
              <a:rPr lang="zh-CN" altLang="en-US" dirty="0" smtClean="0">
                <a:latin typeface="微软雅黑" pitchFamily="34" charset="-122"/>
              </a:rPr>
              <a:t>恢复的实现技术</a:t>
            </a:r>
          </a:p>
        </p:txBody>
      </p:sp>
      <p:sp>
        <p:nvSpPr>
          <p:cNvPr id="42" name="AutoShape 18"/>
          <p:cNvSpPr>
            <a:spLocks noChangeArrowheads="1"/>
          </p:cNvSpPr>
          <p:nvPr/>
        </p:nvSpPr>
        <p:spPr bwMode="auto">
          <a:xfrm>
            <a:off x="1538266" y="4286256"/>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7" name="AutoShape 29"/>
          <p:cNvSpPr>
            <a:spLocks noChangeArrowheads="1"/>
          </p:cNvSpPr>
          <p:nvPr/>
        </p:nvSpPr>
        <p:spPr bwMode="auto">
          <a:xfrm>
            <a:off x="1620838" y="4310046"/>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8.5 </a:t>
            </a:r>
            <a:r>
              <a:rPr lang="zh-CN" altLang="en-US" dirty="0" smtClean="0">
                <a:latin typeface="微软雅黑" pitchFamily="34" charset="-122"/>
              </a:rPr>
              <a:t>恢复策略</a:t>
            </a:r>
          </a:p>
        </p:txBody>
      </p:sp>
      <p:sp>
        <p:nvSpPr>
          <p:cNvPr id="40" name="AutoShape 25"/>
          <p:cNvSpPr>
            <a:spLocks noChangeArrowheads="1"/>
          </p:cNvSpPr>
          <p:nvPr/>
        </p:nvSpPr>
        <p:spPr bwMode="auto">
          <a:xfrm>
            <a:off x="1611291" y="1966906"/>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8.2 </a:t>
            </a:r>
            <a:r>
              <a:rPr lang="zh-CN" altLang="en-US" dirty="0" smtClean="0">
                <a:latin typeface="微软雅黑" pitchFamily="34" charset="-122"/>
              </a:rPr>
              <a:t>数据库恢复概述</a:t>
            </a:r>
          </a:p>
        </p:txBody>
      </p:sp>
      <p:sp>
        <p:nvSpPr>
          <p:cNvPr id="41" name="Rectangle 30"/>
          <p:cNvSpPr>
            <a:spLocks noChangeArrowheads="1"/>
          </p:cNvSpPr>
          <p:nvPr/>
        </p:nvSpPr>
        <p:spPr bwMode="auto">
          <a:xfrm>
            <a:off x="1500166" y="551972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4" name="AutoShape 18"/>
          <p:cNvSpPr>
            <a:spLocks noChangeArrowheads="1"/>
          </p:cNvSpPr>
          <p:nvPr/>
        </p:nvSpPr>
        <p:spPr bwMode="auto">
          <a:xfrm>
            <a:off x="1571604" y="507207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3" name="AutoShape 29"/>
          <p:cNvSpPr>
            <a:spLocks noChangeArrowheads="1"/>
          </p:cNvSpPr>
          <p:nvPr/>
        </p:nvSpPr>
        <p:spPr bwMode="auto">
          <a:xfrm>
            <a:off x="1611291" y="509586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8.6</a:t>
            </a:r>
            <a:r>
              <a:rPr lang="zh-CN" altLang="en-US" dirty="0" smtClean="0">
                <a:latin typeface="微软雅黑" pitchFamily="34" charset="-122"/>
              </a:rPr>
              <a:t> 具有检查点的恢复技术</a:t>
            </a:r>
            <a:endParaRPr lang="en-US" altLang="zh-CN" dirty="0" smtClean="0">
              <a:latin typeface="微软雅黑" pitchFamily="34" charset="-122"/>
            </a:endParaRPr>
          </a:p>
        </p:txBody>
      </p:sp>
      <p:sp>
        <p:nvSpPr>
          <p:cNvPr id="45" name="AutoShape 29"/>
          <p:cNvSpPr>
            <a:spLocks noChangeArrowheads="1"/>
          </p:cNvSpPr>
          <p:nvPr/>
        </p:nvSpPr>
        <p:spPr bwMode="auto">
          <a:xfrm>
            <a:off x="1597042" y="5857892"/>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8.7</a:t>
            </a:r>
            <a:r>
              <a:rPr lang="zh-CN" altLang="en-US" dirty="0" smtClean="0">
                <a:solidFill>
                  <a:schemeClr val="bg1"/>
                </a:solidFill>
                <a:latin typeface="微软雅黑" pitchFamily="34" charset="-122"/>
              </a:rPr>
              <a:t> 数据库镜像</a:t>
            </a:r>
            <a:endParaRPr lang="en-US" altLang="zh-CN" dirty="0" smtClean="0">
              <a:solidFill>
                <a:schemeClr val="bg1"/>
              </a:solidFill>
              <a:latin typeface="微软雅黑" pitchFamily="34" charset="-122"/>
            </a:endParaRPr>
          </a:p>
        </p:txBody>
      </p:sp>
      <p:sp>
        <p:nvSpPr>
          <p:cNvPr id="24" name="动作按钮: 第一张 23">
            <a:hlinkClick r:id="rId2" action="ppaction://hlinksldjump" highlightClick="1"/>
          </p:cNvPr>
          <p:cNvSpPr/>
          <p:nvPr/>
        </p:nvSpPr>
        <p:spPr bwMode="auto">
          <a:xfrm>
            <a:off x="8358214" y="6286520"/>
            <a:ext cx="428628"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8.7 </a:t>
            </a:r>
            <a:r>
              <a:rPr lang="zh-CN" altLang="en-US" dirty="0" smtClean="0"/>
              <a:t>数据库镜像</a:t>
            </a:r>
            <a:endParaRPr lang="zh-CN" altLang="en-US" dirty="0"/>
          </a:p>
        </p:txBody>
      </p:sp>
      <p:sp>
        <p:nvSpPr>
          <p:cNvPr id="3" name="内容占位符 2"/>
          <p:cNvSpPr>
            <a:spLocks noGrp="1"/>
          </p:cNvSpPr>
          <p:nvPr>
            <p:ph idx="1"/>
          </p:nvPr>
        </p:nvSpPr>
        <p:spPr>
          <a:xfrm>
            <a:off x="214282" y="1214422"/>
            <a:ext cx="8747157" cy="1285884"/>
          </a:xfrm>
          <a:ln>
            <a:solidFill>
              <a:schemeClr val="accent6"/>
            </a:solidFill>
            <a:prstDash val="sysDot"/>
          </a:ln>
        </p:spPr>
        <p:txBody>
          <a:bodyPr/>
          <a:lstStyle/>
          <a:p>
            <a:pPr indent="360000">
              <a:lnSpc>
                <a:spcPct val="150000"/>
              </a:lnSpc>
              <a:buNone/>
            </a:pPr>
            <a:r>
              <a:rPr lang="zh-CN" altLang="en-US" sz="2400" dirty="0" smtClean="0">
                <a:latin typeface="楷体" pitchFamily="49" charset="-122"/>
                <a:ea typeface="楷体" pitchFamily="49" charset="-122"/>
              </a:rPr>
              <a:t>为避免磁盘介质出现故障影响数据库的可用性，许多数据库管理系统提供了</a:t>
            </a:r>
            <a:r>
              <a:rPr lang="zh-CN" altLang="en-US" sz="2400" dirty="0" smtClean="0">
                <a:solidFill>
                  <a:srgbClr val="FF0000"/>
                </a:solidFill>
                <a:latin typeface="楷体" pitchFamily="49" charset="-122"/>
                <a:ea typeface="楷体" pitchFamily="49" charset="-122"/>
              </a:rPr>
              <a:t>数据库镜像</a:t>
            </a:r>
            <a:r>
              <a:rPr lang="en-US" sz="2400" dirty="0" smtClean="0">
                <a:solidFill>
                  <a:srgbClr val="FF0000"/>
                </a:solidFill>
                <a:latin typeface="楷体" pitchFamily="49" charset="-122"/>
                <a:ea typeface="楷体" pitchFamily="49" charset="-122"/>
              </a:rPr>
              <a:t>(Mirror)</a:t>
            </a:r>
            <a:r>
              <a:rPr lang="zh-CN" altLang="en-US" sz="2400" dirty="0" smtClean="0">
                <a:latin typeface="楷体" pitchFamily="49" charset="-122"/>
                <a:ea typeface="楷体" pitchFamily="49" charset="-122"/>
              </a:rPr>
              <a:t>功能用于数据库恢复。</a:t>
            </a:r>
            <a:endParaRPr lang="en-US" altLang="zh-CN" sz="2400" dirty="0" smtClean="0">
              <a:latin typeface="楷体" pitchFamily="49" charset="-122"/>
              <a:ea typeface="楷体" pitchFamily="49" charset="-122"/>
            </a:endParaRPr>
          </a:p>
          <a:p>
            <a:pPr indent="360000" algn="just">
              <a:lnSpc>
                <a:spcPct val="150000"/>
              </a:lnSpc>
              <a:buNone/>
            </a:pPr>
            <a:endParaRPr lang="en-US" altLang="zh-CN" b="0" dirty="0" smtClean="0">
              <a:latin typeface="+mn-ea"/>
              <a:ea typeface="+mn-ea"/>
            </a:endParaRPr>
          </a:p>
          <a:p>
            <a:pPr indent="360000" algn="just">
              <a:lnSpc>
                <a:spcPct val="150000"/>
              </a:lnSpc>
              <a:buNone/>
            </a:pPr>
            <a:r>
              <a:rPr lang="zh-CN" altLang="en-US" b="0" dirty="0" smtClean="0">
                <a:latin typeface="+mn-ea"/>
                <a:ea typeface="+mn-ea"/>
              </a:rPr>
              <a:t>数据库镜像：将整个数据库或其中的关键数据同时存放在两个分离的物理磁盘上。每当主数据库更新时，</a:t>
            </a:r>
            <a:r>
              <a:rPr lang="en-US" b="0" dirty="0" smtClean="0">
                <a:latin typeface="+mn-ea"/>
                <a:ea typeface="+mn-ea"/>
              </a:rPr>
              <a:t>DBMS</a:t>
            </a:r>
            <a:r>
              <a:rPr lang="zh-CN" altLang="en-US" b="0" dirty="0" smtClean="0">
                <a:latin typeface="+mn-ea"/>
                <a:ea typeface="+mn-ea"/>
              </a:rPr>
              <a:t>自动把更新后的数据复制到另一个磁盘上，从而自动保证主数据库与镜像数据库的一致性。这样，一旦出现介质故障，可由镜像磁盘继续提供使用，同时</a:t>
            </a:r>
            <a:r>
              <a:rPr lang="en-US" b="0" dirty="0" smtClean="0">
                <a:latin typeface="+mn-ea"/>
                <a:ea typeface="+mn-ea"/>
              </a:rPr>
              <a:t>DBMS</a:t>
            </a:r>
            <a:r>
              <a:rPr lang="zh-CN" altLang="en-US" b="0" dirty="0" smtClean="0">
                <a:latin typeface="+mn-ea"/>
                <a:ea typeface="+mn-ea"/>
              </a:rPr>
              <a:t>自动利用镜像磁盘数据进行数据库的恢复，不需要关闭系统和重装数据库副本，保证“不间断”地恢复。</a:t>
            </a:r>
            <a:endParaRPr lang="zh-CN" altLang="en-US" b="0" dirty="0">
              <a:latin typeface="+mn-ea"/>
              <a:ea typeface="+mn-ea"/>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4" name="内容占位符 3"/>
          <p:cNvSpPr>
            <a:spLocks noGrp="1"/>
          </p:cNvSpPr>
          <p:nvPr>
            <p:ph idx="1"/>
          </p:nvPr>
        </p:nvSpPr>
        <p:spPr/>
        <p:txBody>
          <a:bodyPr/>
          <a:lstStyle/>
          <a:p>
            <a:pPr indent="360000">
              <a:lnSpc>
                <a:spcPct val="150000"/>
              </a:lnSpc>
              <a:buNone/>
            </a:pPr>
            <a:r>
              <a:rPr lang="zh-CN" altLang="en-US" dirty="0" smtClean="0">
                <a:latin typeface="+mn-ea"/>
                <a:ea typeface="+mn-ea"/>
              </a:rPr>
              <a:t>本章首先介绍了事务的基本概念和事务</a:t>
            </a:r>
            <a:r>
              <a:rPr lang="en-US" dirty="0" smtClean="0">
                <a:latin typeface="+mn-ea"/>
                <a:ea typeface="+mn-ea"/>
              </a:rPr>
              <a:t>ACID</a:t>
            </a:r>
            <a:r>
              <a:rPr lang="zh-CN" altLang="en-US" dirty="0" smtClean="0">
                <a:latin typeface="+mn-ea"/>
                <a:ea typeface="+mn-ea"/>
              </a:rPr>
              <a:t>四个特性。讨论了数据库恢复的概念和常用技术。数据库可能会发生的故障种类一般分为事务故障、系统故障、介质故障以及其他故障。数据库故障发生后就要对数据库进行恢复，恢复机制的基本思想是建立冗余数据并利用冗余数据实施数据库恢复。数据转储和登记日志文件是建立冗余数据最常用的技术。实施数据库恢复的基本原理是利用存储在后备副本、日志文件和数据库镜像中的冗余数据来重建数据库。不同类型的故障的恢复策略和方法有所不同。</a:t>
            </a:r>
          </a:p>
          <a:p>
            <a:pPr>
              <a:buNone/>
            </a:pPr>
            <a:endParaRPr lang="zh-CN" alt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思考练习</a:t>
            </a:r>
            <a:endParaRPr lang="zh-CN" altLang="en-US" dirty="0"/>
          </a:p>
        </p:txBody>
      </p:sp>
      <p:sp>
        <p:nvSpPr>
          <p:cNvPr id="4" name="内容占位符 3"/>
          <p:cNvSpPr>
            <a:spLocks noGrp="1"/>
          </p:cNvSpPr>
          <p:nvPr>
            <p:ph idx="1"/>
          </p:nvPr>
        </p:nvSpPr>
        <p:spPr>
          <a:xfrm>
            <a:off x="468313" y="1142984"/>
            <a:ext cx="8207375" cy="5715016"/>
          </a:xfrm>
        </p:spPr>
        <p:txBody>
          <a:bodyPr/>
          <a:lstStyle/>
          <a:p>
            <a:pPr indent="360000" algn="just">
              <a:lnSpc>
                <a:spcPct val="150000"/>
              </a:lnSpc>
              <a:buNone/>
            </a:pPr>
            <a:r>
              <a:rPr lang="en-US" dirty="0" smtClean="0"/>
              <a:t>1. </a:t>
            </a:r>
            <a:r>
              <a:rPr lang="zh-CN" altLang="en-US" dirty="0" smtClean="0"/>
              <a:t>试述事务的概念及事务的四个特性。</a:t>
            </a:r>
          </a:p>
          <a:p>
            <a:pPr indent="0">
              <a:lnSpc>
                <a:spcPct val="150000"/>
              </a:lnSpc>
              <a:buNone/>
            </a:pPr>
            <a:r>
              <a:rPr lang="en-US" dirty="0" smtClean="0"/>
              <a:t>   2. </a:t>
            </a:r>
            <a:r>
              <a:rPr lang="zh-CN" altLang="en-US" dirty="0" smtClean="0"/>
              <a:t>数据库运行中可能产生的故障有哪些？简述不同故障对数据库  造成的影响有何不同。</a:t>
            </a:r>
          </a:p>
          <a:p>
            <a:pPr indent="360000" algn="just">
              <a:lnSpc>
                <a:spcPct val="150000"/>
              </a:lnSpc>
              <a:buNone/>
            </a:pPr>
            <a:r>
              <a:rPr lang="en-US" dirty="0" smtClean="0"/>
              <a:t>3. </a:t>
            </a:r>
            <a:r>
              <a:rPr lang="zh-CN" altLang="en-US" dirty="0" smtClean="0"/>
              <a:t>恢复机制的基本思想是什么？恢复的实现技术有哪些？</a:t>
            </a:r>
          </a:p>
          <a:p>
            <a:pPr indent="360000" algn="just">
              <a:lnSpc>
                <a:spcPct val="150000"/>
              </a:lnSpc>
              <a:buNone/>
            </a:pPr>
            <a:r>
              <a:rPr lang="en-US" dirty="0" smtClean="0"/>
              <a:t>4. </a:t>
            </a:r>
            <a:r>
              <a:rPr lang="zh-CN" altLang="en-US" dirty="0" smtClean="0"/>
              <a:t>什么是日志文件？日志文件的作用是什么？登记日志文件的原则是什么？</a:t>
            </a:r>
          </a:p>
          <a:p>
            <a:pPr indent="360000" algn="just">
              <a:lnSpc>
                <a:spcPct val="150000"/>
              </a:lnSpc>
              <a:buNone/>
            </a:pPr>
            <a:r>
              <a:rPr lang="en-US" dirty="0" smtClean="0"/>
              <a:t>5. </a:t>
            </a:r>
            <a:r>
              <a:rPr lang="zh-CN" altLang="en-US" dirty="0" smtClean="0"/>
              <a:t>试述事务故障、系统故障、介质故障的恢复策略和方法。</a:t>
            </a:r>
          </a:p>
          <a:p>
            <a:pPr indent="360000" algn="just">
              <a:lnSpc>
                <a:spcPct val="150000"/>
              </a:lnSpc>
              <a:buNone/>
            </a:pPr>
            <a:r>
              <a:rPr lang="en-US" dirty="0" smtClean="0"/>
              <a:t>6. </a:t>
            </a:r>
            <a:r>
              <a:rPr lang="zh-CN" altLang="en-US" dirty="0" smtClean="0"/>
              <a:t>检查点记录的内容包括什么？</a:t>
            </a:r>
          </a:p>
          <a:p>
            <a:pPr indent="360000" algn="just">
              <a:lnSpc>
                <a:spcPct val="150000"/>
              </a:lnSpc>
              <a:buNone/>
            </a:pPr>
            <a:r>
              <a:rPr lang="en-US" dirty="0" smtClean="0"/>
              <a:t>7. </a:t>
            </a:r>
            <a:r>
              <a:rPr lang="zh-CN" altLang="en-US" dirty="0" smtClean="0"/>
              <a:t>试举例说明具有检查点的恢复技术的优点。</a:t>
            </a:r>
          </a:p>
          <a:p>
            <a:pPr indent="360000" algn="just">
              <a:lnSpc>
                <a:spcPct val="150000"/>
              </a:lnSpc>
              <a:buNone/>
            </a:pPr>
            <a:r>
              <a:rPr lang="en-US" dirty="0" smtClean="0"/>
              <a:t>8. </a:t>
            </a:r>
            <a:r>
              <a:rPr lang="zh-CN" altLang="en-US" dirty="0" smtClean="0"/>
              <a:t>试述使用检查点方法的恢复策略。</a:t>
            </a:r>
          </a:p>
          <a:p>
            <a:pPr indent="360000" algn="just">
              <a:lnSpc>
                <a:spcPct val="150000"/>
              </a:lnSpc>
              <a:buNone/>
            </a:pPr>
            <a:r>
              <a:rPr lang="en-US" dirty="0" smtClean="0"/>
              <a:t>9. </a:t>
            </a:r>
            <a:r>
              <a:rPr lang="zh-CN" altLang="en-US" dirty="0" smtClean="0"/>
              <a:t>什么是数据库镜像？</a:t>
            </a:r>
          </a:p>
          <a:p>
            <a:pPr>
              <a:buNone/>
            </a:pPr>
            <a:endParaRPr lang="zh-CN" alt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099" name="Rectangle 31"/>
          <p:cNvSpPr>
            <a:spLocks noChangeArrowheads="1"/>
          </p:cNvSpPr>
          <p:nvPr/>
        </p:nvSpPr>
        <p:spPr bwMode="auto">
          <a:xfrm>
            <a:off x="1509713" y="1563671"/>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147996"/>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394015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14298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a:hlinkClick r:id="rId3" action="ppaction://hlinksldjump"/>
          </p:cNvPr>
          <p:cNvSpPr>
            <a:spLocks noChangeArrowheads="1"/>
          </p:cNvSpPr>
          <p:nvPr/>
        </p:nvSpPr>
        <p:spPr bwMode="auto">
          <a:xfrm>
            <a:off x="1547813" y="272730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a:hlinkClick r:id="rId4" action="ppaction://hlinksldjump"/>
          </p:cNvPr>
          <p:cNvSpPr>
            <a:spLocks noChangeArrowheads="1"/>
          </p:cNvSpPr>
          <p:nvPr/>
        </p:nvSpPr>
        <p:spPr bwMode="auto">
          <a:xfrm>
            <a:off x="1547813" y="351947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08" name="AutoShape 18">
            <a:hlinkClick r:id="rId5" action="ppaction://hlinksldjump"/>
          </p:cNvPr>
          <p:cNvSpPr>
            <a:spLocks noChangeArrowheads="1"/>
          </p:cNvSpPr>
          <p:nvPr/>
        </p:nvSpPr>
        <p:spPr bwMode="auto">
          <a:xfrm>
            <a:off x="1547813" y="431163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366075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14298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8.1 </a:t>
            </a:r>
            <a:r>
              <a:rPr lang="zh-CN" altLang="en-US" dirty="0" smtClean="0">
                <a:latin typeface="微软雅黑" pitchFamily="34" charset="-122"/>
              </a:rPr>
              <a:t>事务的基本概念</a:t>
            </a:r>
          </a:p>
        </p:txBody>
      </p:sp>
      <p:sp>
        <p:nvSpPr>
          <p:cNvPr id="4117" name="AutoShape 27"/>
          <p:cNvSpPr>
            <a:spLocks noChangeArrowheads="1"/>
          </p:cNvSpPr>
          <p:nvPr/>
        </p:nvSpPr>
        <p:spPr bwMode="auto">
          <a:xfrm>
            <a:off x="1620838" y="2727309"/>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8.3 </a:t>
            </a:r>
            <a:r>
              <a:rPr lang="zh-CN" altLang="en-US" dirty="0" smtClean="0">
                <a:latin typeface="微软雅黑" pitchFamily="34" charset="-122"/>
              </a:rPr>
              <a:t>故障的分类</a:t>
            </a:r>
          </a:p>
        </p:txBody>
      </p:sp>
      <p:sp>
        <p:nvSpPr>
          <p:cNvPr id="4118" name="AutoShape 28"/>
          <p:cNvSpPr>
            <a:spLocks noChangeArrowheads="1"/>
          </p:cNvSpPr>
          <p:nvPr/>
        </p:nvSpPr>
        <p:spPr bwMode="auto">
          <a:xfrm>
            <a:off x="1620838" y="3519471"/>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8.4 </a:t>
            </a:r>
            <a:r>
              <a:rPr lang="zh-CN" altLang="en-US" dirty="0" smtClean="0">
                <a:latin typeface="微软雅黑" pitchFamily="34" charset="-122"/>
              </a:rPr>
              <a:t>恢复的实现技术</a:t>
            </a:r>
          </a:p>
        </p:txBody>
      </p:sp>
      <p:sp>
        <p:nvSpPr>
          <p:cNvPr id="4119" name="AutoShape 29"/>
          <p:cNvSpPr>
            <a:spLocks noChangeArrowheads="1"/>
          </p:cNvSpPr>
          <p:nvPr/>
        </p:nvSpPr>
        <p:spPr bwMode="auto">
          <a:xfrm>
            <a:off x="1620838" y="4310046"/>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8.5 </a:t>
            </a:r>
            <a:r>
              <a:rPr lang="zh-CN" altLang="en-US" dirty="0" smtClean="0">
                <a:latin typeface="微软雅黑" pitchFamily="34" charset="-122"/>
              </a:rPr>
              <a:t>恢复策略</a:t>
            </a:r>
          </a:p>
        </p:txBody>
      </p:sp>
      <p:sp>
        <p:nvSpPr>
          <p:cNvPr id="24" name="Rectangle 31"/>
          <p:cNvSpPr>
            <a:spLocks noChangeArrowheads="1"/>
          </p:cNvSpPr>
          <p:nvPr/>
        </p:nvSpPr>
        <p:spPr bwMode="auto">
          <a:xfrm>
            <a:off x="1500166" y="2347184"/>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a:hlinkClick r:id="rId6" action="ppaction://hlinksldjump"/>
          </p:cNvPr>
          <p:cNvSpPr>
            <a:spLocks noChangeArrowheads="1"/>
          </p:cNvSpPr>
          <p:nvPr/>
        </p:nvSpPr>
        <p:spPr bwMode="auto">
          <a:xfrm>
            <a:off x="1538266" y="1926497"/>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1926497"/>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8.2 </a:t>
            </a:r>
            <a:r>
              <a:rPr lang="zh-CN" altLang="en-US" dirty="0" smtClean="0">
                <a:latin typeface="微软雅黑" pitchFamily="34" charset="-122"/>
              </a:rPr>
              <a:t>数据库恢复概述</a:t>
            </a:r>
          </a:p>
        </p:txBody>
      </p:sp>
      <p:sp>
        <p:nvSpPr>
          <p:cNvPr id="27" name="Rectangle 30"/>
          <p:cNvSpPr>
            <a:spLocks noChangeArrowheads="1"/>
          </p:cNvSpPr>
          <p:nvPr/>
        </p:nvSpPr>
        <p:spPr bwMode="auto">
          <a:xfrm>
            <a:off x="1500166" y="551972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8" name="AutoShape 18">
            <a:hlinkClick r:id="rId7" action="ppaction://hlinksldjump"/>
          </p:cNvPr>
          <p:cNvSpPr>
            <a:spLocks noChangeArrowheads="1"/>
          </p:cNvSpPr>
          <p:nvPr/>
        </p:nvSpPr>
        <p:spPr bwMode="auto">
          <a:xfrm>
            <a:off x="1538266" y="509745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9" name="AutoShape 29"/>
          <p:cNvSpPr>
            <a:spLocks noChangeArrowheads="1"/>
          </p:cNvSpPr>
          <p:nvPr/>
        </p:nvSpPr>
        <p:spPr bwMode="auto">
          <a:xfrm>
            <a:off x="1611291" y="509586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8.6</a:t>
            </a:r>
            <a:r>
              <a:rPr lang="zh-CN" altLang="en-US" dirty="0" smtClean="0">
                <a:latin typeface="微软雅黑" pitchFamily="34" charset="-122"/>
              </a:rPr>
              <a:t> 具有检查点的恢复技术</a:t>
            </a:r>
            <a:endParaRPr lang="en-US" altLang="zh-CN" dirty="0" smtClean="0">
              <a:latin typeface="微软雅黑" pitchFamily="34" charset="-122"/>
            </a:endParaRPr>
          </a:p>
        </p:txBody>
      </p:sp>
      <p:sp>
        <p:nvSpPr>
          <p:cNvPr id="30" name="AutoShape 18">
            <a:hlinkClick r:id="rId8" action="ppaction://hlinksldjump"/>
          </p:cNvPr>
          <p:cNvSpPr>
            <a:spLocks noChangeArrowheads="1"/>
          </p:cNvSpPr>
          <p:nvPr/>
        </p:nvSpPr>
        <p:spPr bwMode="auto">
          <a:xfrm>
            <a:off x="1524021" y="585789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1" name="AutoShape 29"/>
          <p:cNvSpPr>
            <a:spLocks noChangeArrowheads="1"/>
          </p:cNvSpPr>
          <p:nvPr/>
        </p:nvSpPr>
        <p:spPr bwMode="auto">
          <a:xfrm>
            <a:off x="1597042" y="585789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8.7</a:t>
            </a:r>
            <a:r>
              <a:rPr lang="zh-CN" altLang="en-US" dirty="0" smtClean="0">
                <a:latin typeface="微软雅黑" pitchFamily="34" charset="-122"/>
              </a:rPr>
              <a:t> 数据库镜像</a:t>
            </a:r>
            <a:endParaRPr lang="en-US" altLang="zh-CN" dirty="0" smtClean="0">
              <a:latin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157161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47813" y="1142984"/>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142984"/>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8.1 </a:t>
            </a:r>
            <a:r>
              <a:rPr lang="zh-CN" altLang="en-US" dirty="0" smtClean="0">
                <a:solidFill>
                  <a:schemeClr val="bg1"/>
                </a:solidFill>
                <a:latin typeface="微软雅黑" pitchFamily="34" charset="-122"/>
              </a:rPr>
              <a:t>事务的基本概念</a:t>
            </a:r>
          </a:p>
        </p:txBody>
      </p:sp>
      <p:sp>
        <p:nvSpPr>
          <p:cNvPr id="22" name="Rectangle 30"/>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3" name="Rectangle 33"/>
          <p:cNvSpPr>
            <a:spLocks noChangeArrowheads="1"/>
          </p:cNvSpPr>
          <p:nvPr/>
        </p:nvSpPr>
        <p:spPr bwMode="auto">
          <a:xfrm>
            <a:off x="1509713" y="3147996"/>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0" name="Rectangle 34"/>
          <p:cNvSpPr>
            <a:spLocks noChangeArrowheads="1"/>
          </p:cNvSpPr>
          <p:nvPr/>
        </p:nvSpPr>
        <p:spPr bwMode="auto">
          <a:xfrm>
            <a:off x="1509713" y="394015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1" name="AutoShape 12"/>
          <p:cNvSpPr>
            <a:spLocks noChangeArrowheads="1"/>
          </p:cNvSpPr>
          <p:nvPr/>
        </p:nvSpPr>
        <p:spPr bwMode="auto">
          <a:xfrm>
            <a:off x="1547813" y="272730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32" name="AutoShape 15"/>
          <p:cNvSpPr>
            <a:spLocks noChangeArrowheads="1"/>
          </p:cNvSpPr>
          <p:nvPr/>
        </p:nvSpPr>
        <p:spPr bwMode="auto">
          <a:xfrm>
            <a:off x="1547813" y="351947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3" name="AutoShape 18"/>
          <p:cNvSpPr>
            <a:spLocks noChangeArrowheads="1"/>
          </p:cNvSpPr>
          <p:nvPr/>
        </p:nvSpPr>
        <p:spPr bwMode="auto">
          <a:xfrm>
            <a:off x="1547813" y="431163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34" name="WordArt 23"/>
          <p:cNvSpPr>
            <a:spLocks noChangeArrowheads="1" noChangeShapeType="1" noTextEdit="1"/>
          </p:cNvSpPr>
          <p:nvPr/>
        </p:nvSpPr>
        <p:spPr bwMode="auto">
          <a:xfrm>
            <a:off x="1755775" y="366075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35" name="AutoShape 27"/>
          <p:cNvSpPr>
            <a:spLocks noChangeArrowheads="1"/>
          </p:cNvSpPr>
          <p:nvPr/>
        </p:nvSpPr>
        <p:spPr bwMode="auto">
          <a:xfrm>
            <a:off x="1620838" y="2727309"/>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8.3 </a:t>
            </a:r>
            <a:r>
              <a:rPr lang="zh-CN" altLang="en-US" dirty="0" smtClean="0">
                <a:latin typeface="微软雅黑" pitchFamily="34" charset="-122"/>
              </a:rPr>
              <a:t>故障的分类</a:t>
            </a:r>
          </a:p>
        </p:txBody>
      </p:sp>
      <p:sp>
        <p:nvSpPr>
          <p:cNvPr id="36" name="AutoShape 28"/>
          <p:cNvSpPr>
            <a:spLocks noChangeArrowheads="1"/>
          </p:cNvSpPr>
          <p:nvPr/>
        </p:nvSpPr>
        <p:spPr bwMode="auto">
          <a:xfrm>
            <a:off x="1620838" y="3519471"/>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8.4 </a:t>
            </a:r>
            <a:r>
              <a:rPr lang="zh-CN" altLang="en-US" dirty="0" smtClean="0">
                <a:latin typeface="微软雅黑" pitchFamily="34" charset="-122"/>
              </a:rPr>
              <a:t>恢复的实现技术</a:t>
            </a:r>
          </a:p>
        </p:txBody>
      </p:sp>
      <p:sp>
        <p:nvSpPr>
          <p:cNvPr id="37" name="AutoShape 29"/>
          <p:cNvSpPr>
            <a:spLocks noChangeArrowheads="1"/>
          </p:cNvSpPr>
          <p:nvPr/>
        </p:nvSpPr>
        <p:spPr bwMode="auto">
          <a:xfrm>
            <a:off x="1620838" y="4310046"/>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8.5 </a:t>
            </a:r>
            <a:r>
              <a:rPr lang="zh-CN" altLang="en-US" dirty="0" smtClean="0">
                <a:latin typeface="微软雅黑" pitchFamily="34" charset="-122"/>
              </a:rPr>
              <a:t>恢复策略</a:t>
            </a:r>
          </a:p>
        </p:txBody>
      </p:sp>
      <p:sp>
        <p:nvSpPr>
          <p:cNvPr id="38" name="Rectangle 31"/>
          <p:cNvSpPr>
            <a:spLocks noChangeArrowheads="1"/>
          </p:cNvSpPr>
          <p:nvPr/>
        </p:nvSpPr>
        <p:spPr bwMode="auto">
          <a:xfrm>
            <a:off x="1500166" y="2347184"/>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9" name="AutoShape 6"/>
          <p:cNvSpPr>
            <a:spLocks noChangeArrowheads="1"/>
          </p:cNvSpPr>
          <p:nvPr/>
        </p:nvSpPr>
        <p:spPr bwMode="auto">
          <a:xfrm>
            <a:off x="1538266" y="1926497"/>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0" name="AutoShape 25"/>
          <p:cNvSpPr>
            <a:spLocks noChangeArrowheads="1"/>
          </p:cNvSpPr>
          <p:nvPr/>
        </p:nvSpPr>
        <p:spPr bwMode="auto">
          <a:xfrm>
            <a:off x="1611291" y="1926497"/>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8.2 </a:t>
            </a:r>
            <a:r>
              <a:rPr lang="zh-CN" altLang="en-US" dirty="0" smtClean="0">
                <a:latin typeface="微软雅黑" pitchFamily="34" charset="-122"/>
              </a:rPr>
              <a:t>数据库恢复概述</a:t>
            </a:r>
          </a:p>
        </p:txBody>
      </p:sp>
      <p:sp>
        <p:nvSpPr>
          <p:cNvPr id="41" name="Rectangle 30"/>
          <p:cNvSpPr>
            <a:spLocks noChangeArrowheads="1"/>
          </p:cNvSpPr>
          <p:nvPr/>
        </p:nvSpPr>
        <p:spPr bwMode="auto">
          <a:xfrm>
            <a:off x="1500166" y="551972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2" name="AutoShape 18"/>
          <p:cNvSpPr>
            <a:spLocks noChangeArrowheads="1"/>
          </p:cNvSpPr>
          <p:nvPr/>
        </p:nvSpPr>
        <p:spPr bwMode="auto">
          <a:xfrm>
            <a:off x="1538266" y="509745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3" name="AutoShape 29"/>
          <p:cNvSpPr>
            <a:spLocks noChangeArrowheads="1"/>
          </p:cNvSpPr>
          <p:nvPr/>
        </p:nvSpPr>
        <p:spPr bwMode="auto">
          <a:xfrm>
            <a:off x="1611291" y="5095864"/>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8.6</a:t>
            </a:r>
            <a:r>
              <a:rPr lang="zh-CN" altLang="en-US" dirty="0" smtClean="0">
                <a:latin typeface="微软雅黑" pitchFamily="34" charset="-122"/>
              </a:rPr>
              <a:t> 具有检查点的恢复技术</a:t>
            </a:r>
            <a:endParaRPr lang="en-US" altLang="zh-CN" dirty="0" smtClean="0">
              <a:latin typeface="微软雅黑" pitchFamily="34" charset="-122"/>
            </a:endParaRPr>
          </a:p>
        </p:txBody>
      </p:sp>
      <p:sp>
        <p:nvSpPr>
          <p:cNvPr id="44" name="AutoShape 18"/>
          <p:cNvSpPr>
            <a:spLocks noChangeArrowheads="1"/>
          </p:cNvSpPr>
          <p:nvPr/>
        </p:nvSpPr>
        <p:spPr bwMode="auto">
          <a:xfrm>
            <a:off x="1524021" y="585789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5" name="AutoShape 29"/>
          <p:cNvSpPr>
            <a:spLocks noChangeArrowheads="1"/>
          </p:cNvSpPr>
          <p:nvPr/>
        </p:nvSpPr>
        <p:spPr bwMode="auto">
          <a:xfrm>
            <a:off x="1597042" y="585789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8.7</a:t>
            </a:r>
            <a:r>
              <a:rPr lang="zh-CN" altLang="en-US" dirty="0" smtClean="0">
                <a:latin typeface="微软雅黑" pitchFamily="34" charset="-122"/>
              </a:rPr>
              <a:t> 数据库镜像</a:t>
            </a:r>
            <a:endParaRPr lang="en-US" altLang="zh-CN" dirty="0" smtClean="0">
              <a:latin typeface="微软雅黑" pitchFamily="34" charset="-122"/>
            </a:endParaRPr>
          </a:p>
        </p:txBody>
      </p:sp>
      <p:sp>
        <p:nvSpPr>
          <p:cNvPr id="24" name="动作按钮: 第一张 23">
            <a:hlinkClick r:id="rId2" action="ppaction://hlinksldjump" highlightClick="1"/>
          </p:cNvPr>
          <p:cNvSpPr/>
          <p:nvPr/>
        </p:nvSpPr>
        <p:spPr bwMode="auto">
          <a:xfrm>
            <a:off x="8358214" y="6286520"/>
            <a:ext cx="428628"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8.1.1 </a:t>
            </a:r>
            <a:r>
              <a:rPr lang="zh-CN" altLang="en-US" dirty="0" smtClean="0"/>
              <a:t>事务的概念</a:t>
            </a:r>
            <a:endParaRPr lang="zh-CN" altLang="en-US" dirty="0"/>
          </a:p>
        </p:txBody>
      </p:sp>
      <p:sp>
        <p:nvSpPr>
          <p:cNvPr id="3" name="内容占位符 2"/>
          <p:cNvSpPr>
            <a:spLocks noGrp="1"/>
          </p:cNvSpPr>
          <p:nvPr>
            <p:ph idx="1"/>
          </p:nvPr>
        </p:nvSpPr>
        <p:spPr>
          <a:xfrm>
            <a:off x="714348" y="2928934"/>
            <a:ext cx="8215369" cy="2571768"/>
          </a:xfrm>
        </p:spPr>
        <p:txBody>
          <a:bodyPr/>
          <a:lstStyle/>
          <a:p>
            <a:pPr algn="just">
              <a:lnSpc>
                <a:spcPct val="150000"/>
              </a:lnSpc>
            </a:pPr>
            <a:r>
              <a:rPr lang="zh-CN" altLang="en-US" dirty="0" smtClean="0">
                <a:latin typeface="宋体" pitchFamily="2" charset="-122"/>
                <a:ea typeface="宋体" pitchFamily="2" charset="-122"/>
              </a:rPr>
              <a:t> 一个事务可以是一条</a:t>
            </a:r>
            <a:r>
              <a:rPr lang="en-US" dirty="0" smtClean="0">
                <a:latin typeface="宋体" pitchFamily="2" charset="-122"/>
                <a:ea typeface="宋体" pitchFamily="2" charset="-122"/>
              </a:rPr>
              <a:t>SQL</a:t>
            </a:r>
            <a:r>
              <a:rPr lang="zh-CN" altLang="en-US" dirty="0" smtClean="0">
                <a:latin typeface="宋体" pitchFamily="2" charset="-122"/>
                <a:ea typeface="宋体" pitchFamily="2" charset="-122"/>
              </a:rPr>
              <a:t>语句、一组</a:t>
            </a:r>
            <a:r>
              <a:rPr lang="en-US" dirty="0" smtClean="0">
                <a:latin typeface="宋体" pitchFamily="2" charset="-122"/>
                <a:ea typeface="宋体" pitchFamily="2" charset="-122"/>
              </a:rPr>
              <a:t>SQL</a:t>
            </a:r>
            <a:r>
              <a:rPr lang="zh-CN" altLang="en-US" dirty="0" smtClean="0">
                <a:latin typeface="宋体" pitchFamily="2" charset="-122"/>
                <a:ea typeface="宋体" pitchFamily="2" charset="-122"/>
              </a:rPr>
              <a:t>语句或整个程序。</a:t>
            </a:r>
            <a:endParaRPr lang="en-US" altLang="zh-CN" dirty="0" smtClean="0">
              <a:latin typeface="宋体" pitchFamily="2" charset="-122"/>
              <a:ea typeface="宋体" pitchFamily="2" charset="-122"/>
            </a:endParaRPr>
          </a:p>
          <a:p>
            <a:pPr algn="just">
              <a:lnSpc>
                <a:spcPct val="150000"/>
              </a:lnSpc>
            </a:pPr>
            <a:r>
              <a:rPr lang="zh-CN" altLang="en-US" dirty="0" smtClean="0">
                <a:latin typeface="宋体" pitchFamily="2" charset="-122"/>
                <a:ea typeface="宋体" pitchFamily="2" charset="-122"/>
              </a:rPr>
              <a:t> 事务与程序：一般地讲，一个程序包含多个事务。</a:t>
            </a:r>
            <a:endParaRPr lang="en-US" altLang="zh-CN" dirty="0" smtClean="0">
              <a:latin typeface="宋体" pitchFamily="2" charset="-122"/>
              <a:ea typeface="宋体" pitchFamily="2" charset="-122"/>
            </a:endParaRPr>
          </a:p>
          <a:p>
            <a:pPr algn="just">
              <a:lnSpc>
                <a:spcPct val="150000"/>
              </a:lnSpc>
            </a:pPr>
            <a:r>
              <a:rPr lang="en-US" altLang="zh-CN" dirty="0" smtClean="0">
                <a:latin typeface="宋体" pitchFamily="2" charset="-122"/>
                <a:ea typeface="宋体" pitchFamily="2" charset="-122"/>
              </a:rPr>
              <a:t> </a:t>
            </a:r>
            <a:r>
              <a:rPr lang="zh-CN" altLang="en-US" dirty="0" smtClean="0">
                <a:latin typeface="宋体" pitchFamily="2" charset="-122"/>
                <a:ea typeface="宋体" pitchFamily="2" charset="-122"/>
              </a:rPr>
              <a:t>事务由事务开始和事务结束之间执行的全体操作组成。事务的开始和结束可以由用户显示控制。若用户没有显式地定义事务，则由</a:t>
            </a:r>
            <a:r>
              <a:rPr lang="en-US" altLang="zh-CN" dirty="0" smtClean="0">
                <a:latin typeface="Times New Roman" pitchFamily="18" charset="0"/>
                <a:ea typeface="宋体" pitchFamily="2" charset="-122"/>
                <a:cs typeface="Times New Roman" pitchFamily="18" charset="0"/>
              </a:rPr>
              <a:t>DBMS</a:t>
            </a:r>
            <a:r>
              <a:rPr lang="zh-CN" altLang="en-US" dirty="0" smtClean="0">
                <a:latin typeface="宋体" pitchFamily="2" charset="-122"/>
                <a:ea typeface="宋体" pitchFamily="2" charset="-122"/>
              </a:rPr>
              <a:t>按缺省自动划分事务。</a:t>
            </a:r>
          </a:p>
          <a:p>
            <a:pPr algn="just">
              <a:lnSpc>
                <a:spcPct val="150000"/>
              </a:lnSpc>
              <a:buNone/>
            </a:pPr>
            <a:endParaRPr lang="zh-CN" altLang="en-US" dirty="0" smtClean="0">
              <a:latin typeface="宋体" pitchFamily="2" charset="-122"/>
              <a:ea typeface="宋体" pitchFamily="2" charset="-122"/>
            </a:endParaRPr>
          </a:p>
        </p:txBody>
      </p:sp>
      <p:sp>
        <p:nvSpPr>
          <p:cNvPr id="6" name="TextBox 5"/>
          <p:cNvSpPr txBox="1"/>
          <p:nvPr/>
        </p:nvSpPr>
        <p:spPr>
          <a:xfrm>
            <a:off x="714348" y="1357298"/>
            <a:ext cx="7786742" cy="102868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zh-CN" altLang="en-US" sz="2200" dirty="0" smtClean="0">
                <a:latin typeface="楷体" pitchFamily="49" charset="-122"/>
                <a:ea typeface="楷体" pitchFamily="49" charset="-122"/>
              </a:rPr>
              <a:t>    </a:t>
            </a:r>
            <a:r>
              <a:rPr lang="zh-CN" altLang="en-US" sz="2200" dirty="0" smtClean="0">
                <a:solidFill>
                  <a:srgbClr val="FF0000"/>
                </a:solidFill>
                <a:latin typeface="楷体" pitchFamily="49" charset="-122"/>
                <a:ea typeface="楷体" pitchFamily="49" charset="-122"/>
              </a:rPr>
              <a:t>概念：</a:t>
            </a:r>
            <a:r>
              <a:rPr lang="zh-CN" altLang="en-US" sz="2200" dirty="0" smtClean="0">
                <a:latin typeface="楷体" pitchFamily="49" charset="-122"/>
                <a:ea typeface="楷体" pitchFamily="49" charset="-122"/>
              </a:rPr>
              <a:t>事务是用户定义的一个数据库操作序列，这些操作要么全执行，要么全不执行，是一个不可分割的工作单位。</a:t>
            </a:r>
            <a:endParaRPr lang="zh-CN" altLang="en-US" sz="2200" dirty="0">
              <a:latin typeface="楷体" pitchFamily="49" charset="-122"/>
              <a:ea typeface="楷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8.1.1 </a:t>
            </a:r>
            <a:r>
              <a:rPr lang="zh-CN" altLang="en-US" dirty="0" smtClean="0"/>
              <a:t>事务的概念</a:t>
            </a:r>
            <a:endParaRPr lang="zh-CN" altLang="en-US" dirty="0"/>
          </a:p>
        </p:txBody>
      </p:sp>
      <p:sp>
        <p:nvSpPr>
          <p:cNvPr id="3" name="内容占位符 2"/>
          <p:cNvSpPr>
            <a:spLocks noGrp="1"/>
          </p:cNvSpPr>
          <p:nvPr>
            <p:ph idx="1"/>
          </p:nvPr>
        </p:nvSpPr>
        <p:spPr>
          <a:xfrm>
            <a:off x="571472" y="928670"/>
            <a:ext cx="8215369" cy="2500330"/>
          </a:xfrm>
        </p:spPr>
        <p:txBody>
          <a:bodyPr/>
          <a:lstStyle/>
          <a:p>
            <a:pPr algn="just">
              <a:lnSpc>
                <a:spcPct val="150000"/>
              </a:lnSpc>
              <a:buNone/>
            </a:pPr>
            <a:r>
              <a:rPr lang="en-US" altLang="zh-CN" dirty="0" smtClean="0"/>
              <a:t>	   </a:t>
            </a:r>
            <a:r>
              <a:rPr lang="zh-CN" altLang="en-US" dirty="0" smtClean="0"/>
              <a:t>定义事务的两种方式：</a:t>
            </a:r>
            <a:endParaRPr lang="en-US" altLang="zh-CN" dirty="0" smtClean="0"/>
          </a:p>
          <a:p>
            <a:pPr algn="just">
              <a:lnSpc>
                <a:spcPct val="150000"/>
              </a:lnSpc>
              <a:buNone/>
            </a:pPr>
            <a:endParaRPr lang="en-US" altLang="zh-CN" dirty="0" smtClean="0">
              <a:latin typeface="宋体" pitchFamily="2" charset="-122"/>
              <a:ea typeface="宋体" pitchFamily="2" charset="-122"/>
            </a:endParaRPr>
          </a:p>
          <a:p>
            <a:pPr algn="just">
              <a:lnSpc>
                <a:spcPct val="150000"/>
              </a:lnSpc>
              <a:buNone/>
            </a:pPr>
            <a:endParaRPr lang="en-US" altLang="zh-CN" dirty="0" smtClean="0"/>
          </a:p>
          <a:p>
            <a:pPr>
              <a:lnSpc>
                <a:spcPct val="150000"/>
              </a:lnSpc>
              <a:buNone/>
            </a:pPr>
            <a:r>
              <a:rPr lang="en-US" dirty="0" smtClean="0">
                <a:latin typeface="宋体" pitchFamily="2" charset="-122"/>
                <a:ea typeface="宋体" pitchFamily="2" charset="-122"/>
                <a:cs typeface="Times New Roman" pitchFamily="18" charset="0"/>
              </a:rPr>
              <a:t>   </a:t>
            </a:r>
            <a:r>
              <a:rPr lang="en-US" dirty="0" smtClean="0">
                <a:latin typeface="Times New Roman" pitchFamily="18" charset="0"/>
                <a:ea typeface="宋体" pitchFamily="2" charset="-122"/>
                <a:cs typeface="Times New Roman" pitchFamily="18" charset="0"/>
              </a:rPr>
              <a:t>   COMMIT</a:t>
            </a:r>
            <a:r>
              <a:rPr lang="zh-CN" altLang="en-US" dirty="0" smtClean="0">
                <a:latin typeface="宋体" pitchFamily="2" charset="-122"/>
                <a:ea typeface="宋体" pitchFamily="2" charset="-122"/>
              </a:rPr>
              <a:t>表示事务提交，即提交事务的所有操作。将事务中所有对数据库的更新写回到磁盘上的物理数据库中去，事务正常结束。</a:t>
            </a:r>
          </a:p>
          <a:p>
            <a:pPr algn="just">
              <a:lnSpc>
                <a:spcPct val="150000"/>
              </a:lnSpc>
              <a:buNone/>
            </a:pPr>
            <a:endParaRPr lang="en-US" altLang="zh-CN" dirty="0" smtClean="0">
              <a:latin typeface="宋体" pitchFamily="2" charset="-122"/>
              <a:ea typeface="宋体" pitchFamily="2" charset="-122"/>
            </a:endParaRPr>
          </a:p>
          <a:p>
            <a:pPr algn="just">
              <a:lnSpc>
                <a:spcPct val="150000"/>
              </a:lnSpc>
              <a:buNone/>
            </a:pPr>
            <a:endParaRPr lang="en-US" altLang="zh-CN" dirty="0" smtClean="0">
              <a:latin typeface="宋体" pitchFamily="2" charset="-122"/>
              <a:ea typeface="宋体" pitchFamily="2" charset="-122"/>
            </a:endParaRPr>
          </a:p>
          <a:p>
            <a:pPr>
              <a:lnSpc>
                <a:spcPct val="150000"/>
              </a:lnSpc>
              <a:buNone/>
            </a:pPr>
            <a:r>
              <a:rPr lang="en-US" dirty="0" smtClean="0">
                <a:latin typeface="Times New Roman" pitchFamily="18" charset="0"/>
                <a:ea typeface="宋体" pitchFamily="2" charset="-122"/>
                <a:cs typeface="Times New Roman" pitchFamily="18" charset="0"/>
              </a:rPr>
              <a:t>         ROLLBACK</a:t>
            </a:r>
            <a:r>
              <a:rPr lang="zh-CN" altLang="en-US" dirty="0" smtClean="0">
                <a:latin typeface="Times New Roman" pitchFamily="18" charset="0"/>
                <a:ea typeface="宋体" pitchFamily="2" charset="-122"/>
                <a:cs typeface="Times New Roman" pitchFamily="18" charset="0"/>
              </a:rPr>
              <a:t>表示事务回滚，即如果在事务运行的过程中出现了故障而不能继续执行时，系统将事务中对数据库的所有已完成的操作全部撤销，回滚到事务开始时的状态。这里的操作指对数据库的更新操作。</a:t>
            </a:r>
          </a:p>
        </p:txBody>
      </p:sp>
      <p:sp>
        <p:nvSpPr>
          <p:cNvPr id="6" name="TextBox 5"/>
          <p:cNvSpPr txBox="1"/>
          <p:nvPr/>
        </p:nvSpPr>
        <p:spPr>
          <a:xfrm>
            <a:off x="642910" y="1500174"/>
            <a:ext cx="7786742"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zh-CN" altLang="en-US" sz="2000" dirty="0" smtClean="0">
                <a:latin typeface="楷体" pitchFamily="49" charset="-122"/>
                <a:ea typeface="楷体" pitchFamily="49" charset="-122"/>
              </a:rPr>
              <a:t>    </a:t>
            </a:r>
            <a:r>
              <a:rPr lang="en-US" altLang="zh-CN" sz="2000" dirty="0" smtClean="0">
                <a:latin typeface="Times New Roman" pitchFamily="18" charset="0"/>
                <a:ea typeface="楷体" pitchFamily="49" charset="-122"/>
                <a:cs typeface="Times New Roman" pitchFamily="18" charset="0"/>
              </a:rPr>
              <a:t>BEGIN</a:t>
            </a:r>
            <a:r>
              <a:rPr lang="en-US" altLang="zh-CN" sz="2000" dirty="0" smtClean="0">
                <a:latin typeface="楷体" pitchFamily="49" charset="-122"/>
                <a:ea typeface="楷体" pitchFamily="49" charset="-122"/>
              </a:rPr>
              <a:t> </a:t>
            </a:r>
            <a:r>
              <a:rPr lang="en-US" altLang="zh-CN" sz="2000" dirty="0" smtClean="0">
                <a:latin typeface="Times New Roman" pitchFamily="18" charset="0"/>
                <a:ea typeface="楷体" pitchFamily="49" charset="-122"/>
                <a:cs typeface="Times New Roman" pitchFamily="18" charset="0"/>
              </a:rPr>
              <a:t>TRANACTION;</a:t>
            </a:r>
            <a:r>
              <a:rPr lang="en-US" altLang="zh-CN" sz="2000" dirty="0" smtClean="0">
                <a:latin typeface="楷体" pitchFamily="49" charset="-122"/>
                <a:ea typeface="楷体" pitchFamily="49" charset="-122"/>
              </a:rPr>
              <a:t>  //</a:t>
            </a:r>
            <a:r>
              <a:rPr lang="zh-CN" altLang="en-US" sz="2000" dirty="0" smtClean="0">
                <a:latin typeface="楷体" pitchFamily="49" charset="-122"/>
                <a:ea typeface="楷体" pitchFamily="49" charset="-122"/>
              </a:rPr>
              <a:t>事务开始</a:t>
            </a:r>
            <a:endParaRPr lang="en-US" altLang="zh-CN" sz="2000" dirty="0" smtClean="0">
              <a:latin typeface="楷体" pitchFamily="49" charset="-122"/>
              <a:ea typeface="楷体" pitchFamily="49" charset="-122"/>
            </a:endParaRPr>
          </a:p>
          <a:p>
            <a:pPr algn="just"/>
            <a:r>
              <a:rPr lang="en-US" altLang="zh-CN" sz="2000" dirty="0" smtClean="0">
                <a:latin typeface="楷体" pitchFamily="49" charset="-122"/>
                <a:ea typeface="楷体" pitchFamily="49" charset="-122"/>
              </a:rPr>
              <a:t>    </a:t>
            </a:r>
            <a:r>
              <a:rPr lang="en-US" altLang="zh-CN" sz="2000" dirty="0" smtClean="0">
                <a:latin typeface="Times New Roman" pitchFamily="18" charset="0"/>
                <a:ea typeface="楷体" pitchFamily="49" charset="-122"/>
                <a:cs typeface="Times New Roman" pitchFamily="18" charset="0"/>
              </a:rPr>
              <a:t>…  …</a:t>
            </a:r>
          </a:p>
          <a:p>
            <a:pPr algn="just"/>
            <a:r>
              <a:rPr lang="en-US" altLang="zh-CN" sz="2000" dirty="0" smtClean="0">
                <a:latin typeface="Times New Roman" pitchFamily="18" charset="0"/>
                <a:ea typeface="楷体" pitchFamily="49" charset="-122"/>
                <a:cs typeface="Times New Roman" pitchFamily="18" charset="0"/>
              </a:rPr>
              <a:t>         COMMIT;    </a:t>
            </a:r>
            <a:r>
              <a:rPr lang="en-US" altLang="zh-CN" sz="2000" dirty="0" smtClean="0">
                <a:latin typeface="楷体" pitchFamily="49" charset="-122"/>
                <a:ea typeface="楷体" pitchFamily="49" charset="-122"/>
                <a:cs typeface="Times New Roman" pitchFamily="18" charset="0"/>
              </a:rPr>
              <a:t>//</a:t>
            </a:r>
            <a:r>
              <a:rPr lang="zh-CN" altLang="en-US" sz="2000" dirty="0" smtClean="0">
                <a:latin typeface="楷体" pitchFamily="49" charset="-122"/>
                <a:ea typeface="楷体" pitchFamily="49" charset="-122"/>
                <a:cs typeface="Times New Roman" pitchFamily="18" charset="0"/>
              </a:rPr>
              <a:t>事务提交</a:t>
            </a:r>
            <a:endParaRPr lang="zh-CN" altLang="en-US" sz="2000" dirty="0">
              <a:latin typeface="楷体" pitchFamily="49" charset="-122"/>
              <a:ea typeface="楷体" pitchFamily="49" charset="-122"/>
            </a:endParaRPr>
          </a:p>
        </p:txBody>
      </p:sp>
      <p:sp>
        <p:nvSpPr>
          <p:cNvPr id="5" name="TextBox 4"/>
          <p:cNvSpPr txBox="1"/>
          <p:nvPr/>
        </p:nvSpPr>
        <p:spPr>
          <a:xfrm>
            <a:off x="642910" y="3571876"/>
            <a:ext cx="7786742" cy="104644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zh-CN" altLang="en-US" sz="2200" dirty="0" smtClean="0">
                <a:latin typeface="楷体" pitchFamily="49" charset="-122"/>
                <a:ea typeface="楷体" pitchFamily="49" charset="-122"/>
              </a:rPr>
              <a:t>    </a:t>
            </a:r>
            <a:r>
              <a:rPr lang="en-US" altLang="zh-CN" sz="2000" dirty="0" smtClean="0">
                <a:latin typeface="Times New Roman" pitchFamily="18" charset="0"/>
                <a:ea typeface="楷体" pitchFamily="49" charset="-122"/>
                <a:cs typeface="Times New Roman" pitchFamily="18" charset="0"/>
              </a:rPr>
              <a:t>BEGIN</a:t>
            </a:r>
            <a:r>
              <a:rPr lang="en-US" altLang="zh-CN" sz="2000" dirty="0" smtClean="0">
                <a:latin typeface="楷体" pitchFamily="49" charset="-122"/>
                <a:ea typeface="楷体" pitchFamily="49" charset="-122"/>
              </a:rPr>
              <a:t> </a:t>
            </a:r>
            <a:r>
              <a:rPr lang="en-US" altLang="zh-CN" sz="2000" dirty="0" smtClean="0">
                <a:latin typeface="Times New Roman" pitchFamily="18" charset="0"/>
                <a:ea typeface="楷体" pitchFamily="49" charset="-122"/>
                <a:cs typeface="Times New Roman" pitchFamily="18" charset="0"/>
              </a:rPr>
              <a:t>TRANACTION;</a:t>
            </a:r>
            <a:r>
              <a:rPr lang="en-US" altLang="zh-CN" sz="2000" dirty="0" smtClean="0">
                <a:latin typeface="楷体" pitchFamily="49" charset="-122"/>
                <a:ea typeface="楷体" pitchFamily="49" charset="-122"/>
              </a:rPr>
              <a:t>  //</a:t>
            </a:r>
            <a:r>
              <a:rPr lang="zh-CN" altLang="en-US" sz="2000" dirty="0" smtClean="0">
                <a:latin typeface="楷体" pitchFamily="49" charset="-122"/>
                <a:ea typeface="楷体" pitchFamily="49" charset="-122"/>
              </a:rPr>
              <a:t>事务开始</a:t>
            </a:r>
            <a:endParaRPr lang="en-US" altLang="zh-CN" sz="2000" dirty="0" smtClean="0">
              <a:latin typeface="楷体" pitchFamily="49" charset="-122"/>
              <a:ea typeface="楷体" pitchFamily="49" charset="-122"/>
            </a:endParaRPr>
          </a:p>
          <a:p>
            <a:pPr algn="just"/>
            <a:r>
              <a:rPr lang="en-US" altLang="zh-CN" sz="2000" dirty="0" smtClean="0">
                <a:latin typeface="楷体" pitchFamily="49" charset="-122"/>
                <a:ea typeface="楷体" pitchFamily="49" charset="-122"/>
              </a:rPr>
              <a:t>    </a:t>
            </a:r>
            <a:r>
              <a:rPr lang="en-US" altLang="zh-CN" sz="2000" dirty="0" smtClean="0">
                <a:latin typeface="Times New Roman" pitchFamily="18" charset="0"/>
                <a:ea typeface="楷体" pitchFamily="49" charset="-122"/>
                <a:cs typeface="Times New Roman" pitchFamily="18" charset="0"/>
              </a:rPr>
              <a:t>…  …</a:t>
            </a:r>
          </a:p>
          <a:p>
            <a:pPr algn="just"/>
            <a:r>
              <a:rPr lang="en-US" altLang="zh-CN" sz="2000" dirty="0" smtClean="0">
                <a:latin typeface="Times New Roman" pitchFamily="18" charset="0"/>
                <a:ea typeface="楷体" pitchFamily="49" charset="-122"/>
                <a:cs typeface="Times New Roman" pitchFamily="18" charset="0"/>
              </a:rPr>
              <a:t>         ROLLBACK;    </a:t>
            </a:r>
            <a:r>
              <a:rPr lang="en-US" altLang="zh-CN" sz="2000" dirty="0" smtClean="0">
                <a:latin typeface="楷体" pitchFamily="49" charset="-122"/>
                <a:ea typeface="楷体" pitchFamily="49" charset="-122"/>
                <a:cs typeface="Times New Roman" pitchFamily="18" charset="0"/>
              </a:rPr>
              <a:t>//</a:t>
            </a:r>
            <a:r>
              <a:rPr lang="zh-CN" altLang="en-US" sz="2000" dirty="0" smtClean="0">
                <a:latin typeface="楷体" pitchFamily="49" charset="-122"/>
                <a:ea typeface="楷体" pitchFamily="49" charset="-122"/>
                <a:cs typeface="Times New Roman" pitchFamily="18" charset="0"/>
              </a:rPr>
              <a:t>事务回滚</a:t>
            </a:r>
            <a:endParaRPr lang="zh-CN" altLang="en-US" sz="2000" dirty="0">
              <a:latin typeface="楷体" pitchFamily="49" charset="-122"/>
              <a:ea typeface="楷体" pitchFamily="49"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505" y="980728"/>
            <a:ext cx="8640960" cy="6192688"/>
          </a:xfrm>
        </p:spPr>
        <p:txBody>
          <a:bodyPr/>
          <a:lstStyle/>
          <a:p>
            <a:r>
              <a:rPr lang="en-US" altLang="zh-CN" sz="3200" dirty="0"/>
              <a:t>ALTER PROCEDURE [</a:t>
            </a:r>
            <a:r>
              <a:rPr lang="en-US" altLang="zh-CN" sz="3200" dirty="0" err="1"/>
              <a:t>dbo</a:t>
            </a:r>
            <a:r>
              <a:rPr lang="en-US" altLang="zh-CN" sz="3200" dirty="0"/>
              <a:t>].[</a:t>
            </a:r>
            <a:r>
              <a:rPr lang="en-US" altLang="zh-CN" sz="3200" dirty="0" err="1"/>
              <a:t>GenPostProc</a:t>
            </a:r>
            <a:r>
              <a:rPr lang="en-US" altLang="zh-CN" sz="3200" dirty="0"/>
              <a:t>]</a:t>
            </a:r>
          </a:p>
          <a:p>
            <a:r>
              <a:rPr lang="en-US" altLang="zh-CN" sz="3200" dirty="0"/>
              <a:t>  @</a:t>
            </a:r>
            <a:r>
              <a:rPr lang="en-US" altLang="zh-CN" sz="3200" dirty="0" err="1"/>
              <a:t>PostStr</a:t>
            </a:r>
            <a:r>
              <a:rPr lang="en-US" altLang="zh-CN" sz="3200" dirty="0"/>
              <a:t> Varchar(2000)</a:t>
            </a:r>
          </a:p>
          <a:p>
            <a:r>
              <a:rPr lang="en-US" altLang="zh-CN" sz="3200" dirty="0"/>
              <a:t> AS</a:t>
            </a:r>
          </a:p>
          <a:p>
            <a:r>
              <a:rPr lang="en-US" altLang="zh-CN" sz="3200" dirty="0"/>
              <a:t>Begin</a:t>
            </a:r>
          </a:p>
          <a:p>
            <a:r>
              <a:rPr lang="en-US" altLang="zh-CN" sz="3200" dirty="0"/>
              <a:t>  Begin </a:t>
            </a:r>
            <a:r>
              <a:rPr lang="en-US" altLang="zh-CN" sz="3200" dirty="0" err="1"/>
              <a:t>TransAction</a:t>
            </a:r>
            <a:endParaRPr lang="en-US" altLang="zh-CN" sz="3200" dirty="0"/>
          </a:p>
          <a:p>
            <a:r>
              <a:rPr lang="en-US" altLang="zh-CN" sz="3200" dirty="0"/>
              <a:t>    Exec (@</a:t>
            </a:r>
            <a:r>
              <a:rPr lang="en-US" altLang="zh-CN" sz="3200" dirty="0" err="1"/>
              <a:t>PostStr</a:t>
            </a:r>
            <a:r>
              <a:rPr lang="en-US" altLang="zh-CN" sz="3200" dirty="0"/>
              <a:t>)</a:t>
            </a:r>
          </a:p>
          <a:p>
            <a:r>
              <a:rPr lang="en-US" altLang="zh-CN" sz="3200" dirty="0"/>
              <a:t>    COMMIT TRANSACTION  --</a:t>
            </a:r>
            <a:r>
              <a:rPr lang="zh-CN" altLang="en-US" sz="3200" dirty="0"/>
              <a:t>提交事务</a:t>
            </a:r>
          </a:p>
          <a:p>
            <a:r>
              <a:rPr lang="en-US" altLang="zh-CN" sz="3200" dirty="0"/>
              <a:t>    RETURN(0)</a:t>
            </a:r>
          </a:p>
          <a:p>
            <a:r>
              <a:rPr lang="en-US" altLang="zh-CN" sz="3200" dirty="0"/>
              <a:t>End</a:t>
            </a:r>
          </a:p>
          <a:p>
            <a:endParaRPr lang="zh-CN" altLang="en-US" sz="3200" dirty="0"/>
          </a:p>
        </p:txBody>
      </p:sp>
    </p:spTree>
    <p:extLst>
      <p:ext uri="{BB962C8B-B14F-4D97-AF65-F5344CB8AC3E}">
        <p14:creationId xmlns:p14="http://schemas.microsoft.com/office/powerpoint/2010/main" val="28951384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2920" y="923308"/>
            <a:ext cx="9121080" cy="5958424"/>
          </a:xfrm>
        </p:spPr>
        <p:txBody>
          <a:bodyPr/>
          <a:lstStyle/>
          <a:p>
            <a:r>
              <a:rPr lang="en-US" altLang="zh-CN" sz="2800" dirty="0"/>
              <a:t> public void </a:t>
            </a:r>
            <a:r>
              <a:rPr lang="en-US" altLang="zh-CN" sz="2800" dirty="0" err="1"/>
              <a:t>CallPostStoreProcedureMethod</a:t>
            </a:r>
            <a:r>
              <a:rPr lang="en-US" altLang="zh-CN" sz="2800" dirty="0"/>
              <a:t>(string </a:t>
            </a:r>
            <a:r>
              <a:rPr lang="en-US" altLang="zh-CN" sz="2800" dirty="0" err="1"/>
              <a:t>spName</a:t>
            </a:r>
            <a:r>
              <a:rPr lang="en-US" altLang="zh-CN" sz="2800" dirty="0"/>
              <a:t>)</a:t>
            </a:r>
          </a:p>
          <a:p>
            <a:r>
              <a:rPr lang="zh-CN" altLang="en-US" sz="2800" dirty="0"/>
              <a:t>        </a:t>
            </a:r>
            <a:r>
              <a:rPr lang="en-US" altLang="zh-CN" sz="2800" dirty="0" smtClean="0"/>
              <a:t>{  </a:t>
            </a:r>
            <a:r>
              <a:rPr lang="en-US" altLang="zh-CN" sz="2800" dirty="0" err="1"/>
              <a:t>SqlConnection</a:t>
            </a:r>
            <a:r>
              <a:rPr lang="en-US" altLang="zh-CN" sz="2800" dirty="0"/>
              <a:t> connection = </a:t>
            </a:r>
            <a:r>
              <a:rPr lang="en-US" altLang="zh-CN" sz="2800" dirty="0" err="1"/>
              <a:t>BeginConnectionDataBase</a:t>
            </a:r>
            <a:r>
              <a:rPr lang="en-US" altLang="zh-CN" sz="2800" dirty="0"/>
              <a:t>();</a:t>
            </a:r>
          </a:p>
          <a:p>
            <a:r>
              <a:rPr lang="en-US" altLang="zh-CN" sz="2800" dirty="0"/>
              <a:t>            if (connection == null)</a:t>
            </a:r>
          </a:p>
          <a:p>
            <a:r>
              <a:rPr lang="en-US" altLang="zh-CN" sz="2800" dirty="0"/>
              <a:t>                return ;</a:t>
            </a:r>
          </a:p>
          <a:p>
            <a:r>
              <a:rPr lang="en-US" altLang="zh-CN" sz="2800" dirty="0"/>
              <a:t>                </a:t>
            </a:r>
            <a:r>
              <a:rPr lang="en-US" altLang="zh-CN" sz="2800" dirty="0" err="1"/>
              <a:t>SqlCommand</a:t>
            </a:r>
            <a:r>
              <a:rPr lang="en-US" altLang="zh-CN" sz="2800" dirty="0"/>
              <a:t> command = new </a:t>
            </a:r>
            <a:r>
              <a:rPr lang="en-US" altLang="zh-CN" sz="3200" dirty="0" err="1"/>
              <a:t>SqlCommand</a:t>
            </a:r>
            <a:r>
              <a:rPr lang="en-US" altLang="zh-CN" sz="3200" dirty="0"/>
              <a:t>("</a:t>
            </a:r>
            <a:r>
              <a:rPr lang="en-US" altLang="zh-CN" sz="3200" dirty="0" err="1"/>
              <a:t>GenPostProc</a:t>
            </a:r>
            <a:r>
              <a:rPr lang="en-US" altLang="zh-CN" sz="3200" dirty="0"/>
              <a:t>", connection</a:t>
            </a:r>
            <a:r>
              <a:rPr lang="en-US" altLang="zh-CN" sz="3200" dirty="0" smtClean="0"/>
              <a:t>);</a:t>
            </a:r>
          </a:p>
          <a:p>
            <a:r>
              <a:rPr lang="en-US" altLang="zh-CN" sz="3200" dirty="0" smtClean="0"/>
              <a:t>                </a:t>
            </a:r>
            <a:r>
              <a:rPr lang="en-US" altLang="zh-CN" sz="3200" dirty="0" err="1" smtClean="0"/>
              <a:t>command.CommandType</a:t>
            </a:r>
            <a:r>
              <a:rPr lang="en-US" altLang="zh-CN" sz="3200" dirty="0" smtClean="0"/>
              <a:t> = </a:t>
            </a:r>
            <a:r>
              <a:rPr lang="en-US" altLang="zh-CN" sz="3200" dirty="0" err="1" smtClean="0"/>
              <a:t>CommandType.StoredProcedure</a:t>
            </a:r>
            <a:r>
              <a:rPr lang="en-US" altLang="zh-CN" sz="3200" dirty="0" smtClean="0"/>
              <a:t>;</a:t>
            </a:r>
          </a:p>
          <a:p>
            <a:endParaRPr lang="zh-CN" altLang="en-US" dirty="0"/>
          </a:p>
        </p:txBody>
      </p:sp>
    </p:spTree>
    <p:extLst>
      <p:ext uri="{BB962C8B-B14F-4D97-AF65-F5344CB8AC3E}">
        <p14:creationId xmlns:p14="http://schemas.microsoft.com/office/powerpoint/2010/main" val="130325079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让PPT飞起来丨pptshare.qzone.qq.com">
  <a:themeElements>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让PPT飞起来丨pptshare.qzone.qq.co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让PPT飞起来丨pptshare.qzone.qq.com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2">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965</TotalTime>
  <Pages>0</Pages>
  <Words>3305</Words>
  <Characters>0</Characters>
  <Application>Microsoft Office PowerPoint</Application>
  <DocSecurity>0</DocSecurity>
  <PresentationFormat>全屏显示(4:3)</PresentationFormat>
  <Lines>0</Lines>
  <Paragraphs>327</Paragraphs>
  <Slides>37</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39" baseType="lpstr">
      <vt:lpstr>让PPT飞起来丨pptshare.qzone.qq.com</vt:lpstr>
      <vt:lpstr>Visio</vt:lpstr>
      <vt:lpstr>第八章 数据库恢复技术</vt:lpstr>
      <vt:lpstr>本章学习目标</vt:lpstr>
      <vt:lpstr>本章概述</vt:lpstr>
      <vt:lpstr>主要内容</vt:lpstr>
      <vt:lpstr>主要内容</vt:lpstr>
      <vt:lpstr>8.1.1 事务的概念</vt:lpstr>
      <vt:lpstr>8.1.1 事务的概念</vt:lpstr>
      <vt:lpstr>PowerPoint 演示文稿</vt:lpstr>
      <vt:lpstr>PowerPoint 演示文稿</vt:lpstr>
      <vt:lpstr>PowerPoint 演示文稿</vt:lpstr>
      <vt:lpstr>PowerPoint 演示文稿</vt:lpstr>
      <vt:lpstr>8.1.2 事务的特性</vt:lpstr>
      <vt:lpstr>8.1.2 事务的特性</vt:lpstr>
      <vt:lpstr>8.1.2 事务的特性</vt:lpstr>
      <vt:lpstr>主要内容</vt:lpstr>
      <vt:lpstr>8.2 数据库恢复概述</vt:lpstr>
      <vt:lpstr>主要内容</vt:lpstr>
      <vt:lpstr>8.3  故障的分类</vt:lpstr>
      <vt:lpstr>主要内容</vt:lpstr>
      <vt:lpstr>8.4.1 数据转储</vt:lpstr>
      <vt:lpstr>8.4.1 数据转储</vt:lpstr>
      <vt:lpstr>8.4.2 日志文件（Logging）</vt:lpstr>
      <vt:lpstr>8.4.2 日志文件（Logging）</vt:lpstr>
      <vt:lpstr>8.4.2 日志文件（Logging）</vt:lpstr>
      <vt:lpstr>主要内容</vt:lpstr>
      <vt:lpstr>8.5.1 事务故障的恢复</vt:lpstr>
      <vt:lpstr>8.5.2 系统故障的恢复</vt:lpstr>
      <vt:lpstr>8.5.2 介质故障的恢复</vt:lpstr>
      <vt:lpstr>主要内容</vt:lpstr>
      <vt:lpstr>8.6 具有检查点的恢复技术</vt:lpstr>
      <vt:lpstr>8.6 具有检查点的恢复技术</vt:lpstr>
      <vt:lpstr>8.6 具有检查点的恢复技术</vt:lpstr>
      <vt:lpstr>8.6 具有检查点的恢复技术</vt:lpstr>
      <vt:lpstr>主要内容</vt:lpstr>
      <vt:lpstr>8.7 数据库镜像</vt:lpstr>
      <vt:lpstr>小结</vt:lpstr>
      <vt:lpstr>思考练习</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lyh</cp:lastModifiedBy>
  <cp:revision>232</cp:revision>
  <dcterms:created xsi:type="dcterms:W3CDTF">2010-02-22T07:41:47Z</dcterms:created>
  <dcterms:modified xsi:type="dcterms:W3CDTF">2017-11-16T02:41:39Z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