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bookmarkIdSeed="2">
  <p:sldMasterIdLst>
    <p:sldMasterId id="2147483653" r:id="rId1"/>
  </p:sldMasterIdLst>
  <p:notesMasterIdLst>
    <p:notesMasterId r:id="rId47"/>
  </p:notesMasterIdLst>
  <p:handoutMasterIdLst>
    <p:handoutMasterId r:id="rId48"/>
  </p:handoutMasterIdLst>
  <p:sldIdLst>
    <p:sldId id="502" r:id="rId2"/>
    <p:sldId id="505" r:id="rId3"/>
    <p:sldId id="506" r:id="rId4"/>
    <p:sldId id="553" r:id="rId5"/>
    <p:sldId id="507" r:id="rId6"/>
    <p:sldId id="508" r:id="rId7"/>
    <p:sldId id="547" r:id="rId8"/>
    <p:sldId id="504" r:id="rId9"/>
    <p:sldId id="516" r:id="rId10"/>
    <p:sldId id="517" r:id="rId11"/>
    <p:sldId id="548" r:id="rId12"/>
    <p:sldId id="519" r:id="rId13"/>
    <p:sldId id="509" r:id="rId14"/>
    <p:sldId id="511" r:id="rId15"/>
    <p:sldId id="520" r:id="rId16"/>
    <p:sldId id="522" r:id="rId17"/>
    <p:sldId id="523" r:id="rId18"/>
    <p:sldId id="524" r:id="rId19"/>
    <p:sldId id="549" r:id="rId20"/>
    <p:sldId id="510" r:id="rId21"/>
    <p:sldId id="526" r:id="rId22"/>
    <p:sldId id="550" r:id="rId23"/>
    <p:sldId id="527" r:id="rId24"/>
    <p:sldId id="528" r:id="rId25"/>
    <p:sldId id="529" r:id="rId26"/>
    <p:sldId id="530" r:id="rId27"/>
    <p:sldId id="552" r:id="rId28"/>
    <p:sldId id="531" r:id="rId29"/>
    <p:sldId id="532" r:id="rId30"/>
    <p:sldId id="533" r:id="rId31"/>
    <p:sldId id="534" r:id="rId32"/>
    <p:sldId id="551" r:id="rId33"/>
    <p:sldId id="536" r:id="rId34"/>
    <p:sldId id="535" r:id="rId35"/>
    <p:sldId id="554" r:id="rId36"/>
    <p:sldId id="537" r:id="rId37"/>
    <p:sldId id="538" r:id="rId38"/>
    <p:sldId id="539" r:id="rId39"/>
    <p:sldId id="540" r:id="rId40"/>
    <p:sldId id="541" r:id="rId41"/>
    <p:sldId id="542" r:id="rId42"/>
    <p:sldId id="543" r:id="rId43"/>
    <p:sldId id="544" r:id="rId44"/>
    <p:sldId id="545" r:id="rId45"/>
    <p:sldId id="546" r:id="rId46"/>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Arial" pitchFamily="34" charset="0"/>
        <a:ea typeface="微软雅黑" pitchFamily="34" charset="-122"/>
        <a:cs typeface="+mn-cs"/>
      </a:defRPr>
    </a:lvl1pPr>
    <a:lvl2pPr marL="457200" algn="l" rtl="0" fontAlgn="base">
      <a:spcBef>
        <a:spcPct val="0"/>
      </a:spcBef>
      <a:spcAft>
        <a:spcPct val="0"/>
      </a:spcAft>
      <a:defRPr b="1" kern="1200">
        <a:solidFill>
          <a:schemeClr val="tx1"/>
        </a:solidFill>
        <a:latin typeface="Arial" pitchFamily="34" charset="0"/>
        <a:ea typeface="微软雅黑" pitchFamily="34" charset="-122"/>
        <a:cs typeface="+mn-cs"/>
      </a:defRPr>
    </a:lvl2pPr>
    <a:lvl3pPr marL="914400" algn="l" rtl="0" fontAlgn="base">
      <a:spcBef>
        <a:spcPct val="0"/>
      </a:spcBef>
      <a:spcAft>
        <a:spcPct val="0"/>
      </a:spcAft>
      <a:defRPr b="1" kern="1200">
        <a:solidFill>
          <a:schemeClr val="tx1"/>
        </a:solidFill>
        <a:latin typeface="Arial" pitchFamily="34" charset="0"/>
        <a:ea typeface="微软雅黑" pitchFamily="34" charset="-122"/>
        <a:cs typeface="+mn-cs"/>
      </a:defRPr>
    </a:lvl3pPr>
    <a:lvl4pPr marL="1371600" algn="l" rtl="0" fontAlgn="base">
      <a:spcBef>
        <a:spcPct val="0"/>
      </a:spcBef>
      <a:spcAft>
        <a:spcPct val="0"/>
      </a:spcAft>
      <a:defRPr b="1" kern="1200">
        <a:solidFill>
          <a:schemeClr val="tx1"/>
        </a:solidFill>
        <a:latin typeface="Arial" pitchFamily="34" charset="0"/>
        <a:ea typeface="微软雅黑" pitchFamily="34" charset="-122"/>
        <a:cs typeface="+mn-cs"/>
      </a:defRPr>
    </a:lvl4pPr>
    <a:lvl5pPr marL="1828800" algn="l" rtl="0" fontAlgn="base">
      <a:spcBef>
        <a:spcPct val="0"/>
      </a:spcBef>
      <a:spcAft>
        <a:spcPct val="0"/>
      </a:spcAft>
      <a:defRPr b="1" kern="1200">
        <a:solidFill>
          <a:schemeClr val="tx1"/>
        </a:solidFill>
        <a:latin typeface="Arial" pitchFamily="34" charset="0"/>
        <a:ea typeface="微软雅黑" pitchFamily="34" charset="-122"/>
        <a:cs typeface="+mn-cs"/>
      </a:defRPr>
    </a:lvl5pPr>
    <a:lvl6pPr marL="2286000" algn="l" defTabSz="914400" rtl="0" eaLnBrk="1" latinLnBrk="0" hangingPunct="1">
      <a:defRPr b="1" kern="1200">
        <a:solidFill>
          <a:schemeClr val="tx1"/>
        </a:solidFill>
        <a:latin typeface="Arial" pitchFamily="34" charset="0"/>
        <a:ea typeface="微软雅黑" pitchFamily="34" charset="-122"/>
        <a:cs typeface="+mn-cs"/>
      </a:defRPr>
    </a:lvl6pPr>
    <a:lvl7pPr marL="2743200" algn="l" defTabSz="914400" rtl="0" eaLnBrk="1" latinLnBrk="0" hangingPunct="1">
      <a:defRPr b="1" kern="1200">
        <a:solidFill>
          <a:schemeClr val="tx1"/>
        </a:solidFill>
        <a:latin typeface="Arial" pitchFamily="34" charset="0"/>
        <a:ea typeface="微软雅黑" pitchFamily="34" charset="-122"/>
        <a:cs typeface="+mn-cs"/>
      </a:defRPr>
    </a:lvl7pPr>
    <a:lvl8pPr marL="3200400" algn="l" defTabSz="914400" rtl="0" eaLnBrk="1" latinLnBrk="0" hangingPunct="1">
      <a:defRPr b="1" kern="1200">
        <a:solidFill>
          <a:schemeClr val="tx1"/>
        </a:solidFill>
        <a:latin typeface="Arial" pitchFamily="34" charset="0"/>
        <a:ea typeface="微软雅黑" pitchFamily="34" charset="-122"/>
        <a:cs typeface="+mn-cs"/>
      </a:defRPr>
    </a:lvl8pPr>
    <a:lvl9pPr marL="3657600" algn="l" defTabSz="914400" rtl="0" eaLnBrk="1" latinLnBrk="0" hangingPunct="1">
      <a:defRPr b="1" kern="1200">
        <a:solidFill>
          <a:schemeClr val="tx1"/>
        </a:solidFill>
        <a:latin typeface="Arial" pitchFamily="34" charset="0"/>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showPr>
  <p:clrMru>
    <a:srgbClr val="0B469D"/>
    <a:srgbClr val="0875F8"/>
    <a:srgbClr val="CCFFFF"/>
    <a:srgbClr val="F0F0F0"/>
    <a:srgbClr val="B2B2B2"/>
    <a:srgbClr val="EAEAEA"/>
    <a:srgbClr val="154169"/>
    <a:srgbClr val="DDDDDD"/>
    <a:srgbClr val="F8F8F8"/>
    <a:srgbClr val="C0C0C0"/>
  </p:clrMru>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152" y="-78"/>
      </p:cViewPr>
      <p:guideLst>
        <p:guide orient="horz" pos="2160"/>
        <p:guide orient="horz" pos="4020"/>
        <p:guide orient="horz" pos="618"/>
        <p:guide pos="5465"/>
        <p:guide pos="2880"/>
        <p:guide pos="295"/>
      </p:guideLst>
    </p:cSldViewPr>
  </p:slideViewPr>
  <p:notesTextViewPr>
    <p:cViewPr>
      <p:scale>
        <a:sx n="100" d="100"/>
        <a:sy n="100" d="100"/>
      </p:scale>
      <p:origin x="0" y="0"/>
    </p:cViewPr>
  </p:notesTextViewPr>
  <p:notesViewPr>
    <p:cSldViewPr>
      <p:cViewPr varScale="1">
        <p:scale>
          <a:sx n="67" d="100"/>
          <a:sy n="67" d="100"/>
        </p:scale>
        <p:origin x="-288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B76A30-A03C-445E-B7BA-5AE1C2DFCBAC}" type="datetimeFigureOut">
              <a:rPr lang="zh-CN" altLang="en-US" smtClean="0"/>
              <a:pPr/>
              <a:t>2013/3/24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C59CF3-4B7F-44E2-AC79-E4DB6A49D62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b="0">
                <a:ea typeface="华文细黑" pitchFamily="2" charset="-122"/>
              </a:defRPr>
            </a:lvl1pPr>
          </a:lstStyle>
          <a:p>
            <a:endParaRPr lang="en-US"/>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b="0">
                <a:ea typeface="华文细黑" pitchFamily="2" charset="-122"/>
              </a:defRPr>
            </a:lvl1pPr>
          </a:lstStyle>
          <a:p>
            <a:endParaRPr lang="en-US"/>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b="0">
                <a:ea typeface="华文细黑" pitchFamily="2" charset="-122"/>
              </a:defRPr>
            </a:lvl1pPr>
          </a:lstStyle>
          <a:p>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b="0">
                <a:ea typeface="华文细黑" pitchFamily="2" charset="-122"/>
              </a:defRPr>
            </a:lvl1pPr>
          </a:lstStyle>
          <a:p>
            <a:fld id="{620D9EB8-37E9-458F-9413-65C84FB0D06B}"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20D9EB8-37E9-458F-9413-65C84FB0D06B}"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20D9EB8-37E9-458F-9413-65C84FB0D06B}"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
                <a:srgbClr val="054FA9"/>
              </a:buClr>
              <a:defRPr>
                <a:latin typeface="黑体" pitchFamily="49" charset="-122"/>
                <a:ea typeface="黑体" pitchFamily="49" charset="-122"/>
              </a:defRPr>
            </a:lvl1pPr>
            <a:lvl2pPr>
              <a:buClr>
                <a:srgbClr val="054FA9"/>
              </a:buClr>
              <a:defRPr>
                <a:latin typeface="宋体" pitchFamily="2" charset="-122"/>
                <a:ea typeface="宋体" pitchFamily="2" charset="-122"/>
              </a:defRPr>
            </a:lvl2pPr>
            <a:lvl3pPr>
              <a:buClr>
                <a:srgbClr val="054FA9"/>
              </a:buClr>
              <a:defRPr>
                <a:latin typeface="楷体" pitchFamily="49" charset="-122"/>
                <a:ea typeface="楷体" pitchFamily="49" charset="-122"/>
              </a:defRPr>
            </a:lvl3pPr>
            <a:lvl4pPr>
              <a:buClr>
                <a:srgbClr val="054FA9"/>
              </a:buClr>
              <a:defRPr>
                <a:latin typeface="宋体" pitchFamily="2" charset="-122"/>
                <a:ea typeface="宋体" pitchFamily="2" charset="-122"/>
              </a:defRPr>
            </a:lvl4pPr>
            <a:lvl5pPr>
              <a:buClr>
                <a:srgbClr val="054FA9"/>
              </a:buClr>
              <a:defRPr>
                <a:latin typeface="宋体" pitchFamily="2" charset="-122"/>
                <a:ea typeface="宋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矩形 1"/>
          <p:cNvSpPr>
            <a:spLocks noChangeArrowheads="1"/>
          </p:cNvSpPr>
          <p:nvPr/>
        </p:nvSpPr>
        <p:spPr bwMode="auto">
          <a:xfrm>
            <a:off x="0" y="0"/>
            <a:ext cx="9144000" cy="908050"/>
          </a:xfrm>
          <a:prstGeom prst="rect">
            <a:avLst/>
          </a:prstGeom>
          <a:gradFill rotWithShape="1">
            <a:gsLst>
              <a:gs pos="0">
                <a:srgbClr val="B7D9FF"/>
              </a:gs>
              <a:gs pos="35001">
                <a:srgbClr val="CBE3FF"/>
              </a:gs>
              <a:gs pos="100000">
                <a:srgbClr val="E8F3FF"/>
              </a:gs>
            </a:gsLst>
            <a:lin ang="5400000" scaled="1"/>
          </a:gradFill>
          <a:ln w="9525">
            <a:noFill/>
            <a:miter lim="800000"/>
            <a:headEnd/>
            <a:tailEnd/>
          </a:ln>
          <a:effectLst>
            <a:outerShdw dist="20000" dir="5400000" algn="ctr" rotWithShape="0">
              <a:srgbClr val="000000">
                <a:alpha val="32999"/>
              </a:srgbClr>
            </a:outerShdw>
          </a:effectLst>
        </p:spPr>
        <p:txBody>
          <a:bodyPr anchor="ctr"/>
          <a:lstStyle/>
          <a:p>
            <a:pPr algn="ctr"/>
            <a:endParaRPr lang="zh-CN" altLang="en-US">
              <a:solidFill>
                <a:srgbClr val="000000"/>
              </a:solidFill>
            </a:endParaRPr>
          </a:p>
        </p:txBody>
      </p:sp>
      <p:sp>
        <p:nvSpPr>
          <p:cNvPr id="1027" name="Rectangle 3"/>
          <p:cNvSpPr>
            <a:spLocks noGrp="1" noChangeArrowheads="1"/>
          </p:cNvSpPr>
          <p:nvPr>
            <p:ph type="title"/>
          </p:nvPr>
        </p:nvSpPr>
        <p:spPr bwMode="auto">
          <a:xfrm>
            <a:off x="468313" y="142875"/>
            <a:ext cx="82073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dirty="0" smtClean="0"/>
              <a:t>标题文本样式：微软雅黑</a:t>
            </a:r>
            <a:r>
              <a:rPr lang="zh-CN" altLang="zh-CN" dirty="0" smtClean="0"/>
              <a:t>/26</a:t>
            </a:r>
            <a:r>
              <a:rPr lang="zh-CN" dirty="0" smtClean="0"/>
              <a:t>号  </a:t>
            </a:r>
            <a:r>
              <a:rPr lang="zh-CN" altLang="zh-CN" dirty="0" smtClean="0"/>
              <a:t>Arial/26pt</a:t>
            </a:r>
          </a:p>
        </p:txBody>
      </p:sp>
      <p:sp>
        <p:nvSpPr>
          <p:cNvPr id="1028" name="Rectangle 4"/>
          <p:cNvSpPr>
            <a:spLocks noGrp="1" noChangeArrowheads="1"/>
          </p:cNvSpPr>
          <p:nvPr>
            <p:ph type="body" idx="1"/>
          </p:nvPr>
        </p:nvSpPr>
        <p:spPr bwMode="auto">
          <a:xfrm>
            <a:off x="468313" y="1142984"/>
            <a:ext cx="8207375" cy="4940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smtClean="0"/>
              <a:t> </a:t>
            </a:r>
            <a:r>
              <a:rPr lang="zh-CN" dirty="0" smtClean="0"/>
              <a:t>第一级内容文本样式：微软雅黑</a:t>
            </a:r>
            <a:r>
              <a:rPr lang="zh-CN" altLang="zh-CN" dirty="0" smtClean="0"/>
              <a:t>/20</a:t>
            </a:r>
            <a:r>
              <a:rPr lang="zh-CN" dirty="0" smtClean="0"/>
              <a:t>号  </a:t>
            </a:r>
            <a:r>
              <a:rPr lang="zh-CN" altLang="zh-CN" dirty="0" smtClean="0"/>
              <a:t>Arial/20pt</a:t>
            </a:r>
          </a:p>
          <a:p>
            <a:pPr lvl="1"/>
            <a:r>
              <a:rPr lang="en-US" altLang="zh-CN" dirty="0" smtClean="0"/>
              <a:t> </a:t>
            </a:r>
            <a:r>
              <a:rPr lang="zh-CN" dirty="0" smtClean="0"/>
              <a:t>第二级内容文本样式：微软雅黑</a:t>
            </a:r>
            <a:r>
              <a:rPr lang="zh-CN" altLang="zh-CN" dirty="0" smtClean="0"/>
              <a:t>/18</a:t>
            </a:r>
            <a:r>
              <a:rPr lang="zh-CN" dirty="0" smtClean="0"/>
              <a:t>号  </a:t>
            </a:r>
            <a:r>
              <a:rPr lang="zh-CN" altLang="zh-CN" dirty="0" smtClean="0"/>
              <a:t>Arial/18pt</a:t>
            </a:r>
          </a:p>
          <a:p>
            <a:pPr lvl="2"/>
            <a:r>
              <a:rPr lang="en-US" altLang="zh-CN" dirty="0" smtClean="0"/>
              <a:t> </a:t>
            </a:r>
            <a:r>
              <a:rPr lang="zh-CN" dirty="0" smtClean="0"/>
              <a:t>第三级内容文本样式：微软雅黑</a:t>
            </a:r>
            <a:r>
              <a:rPr lang="zh-CN" altLang="zh-CN" dirty="0" smtClean="0"/>
              <a:t>/16</a:t>
            </a:r>
            <a:r>
              <a:rPr lang="zh-CN" dirty="0" smtClean="0"/>
              <a:t>号  </a:t>
            </a:r>
            <a:r>
              <a:rPr lang="zh-CN" altLang="zh-CN" dirty="0" smtClean="0"/>
              <a:t>Arial/16pt</a:t>
            </a:r>
          </a:p>
          <a:p>
            <a:pPr lvl="3"/>
            <a:r>
              <a:rPr lang="en-US" altLang="zh-CN" dirty="0" smtClean="0"/>
              <a:t> </a:t>
            </a:r>
            <a:r>
              <a:rPr lang="zh-CN" dirty="0" smtClean="0"/>
              <a:t>第四级内容文本样式：微软雅黑</a:t>
            </a:r>
            <a:r>
              <a:rPr lang="zh-CN" altLang="zh-CN" dirty="0" smtClean="0"/>
              <a:t>/14</a:t>
            </a:r>
            <a:r>
              <a:rPr lang="zh-CN" dirty="0" smtClean="0"/>
              <a:t>号  </a:t>
            </a:r>
            <a:r>
              <a:rPr lang="zh-CN" altLang="zh-CN" dirty="0" smtClean="0"/>
              <a:t>Arial/14pt</a:t>
            </a:r>
          </a:p>
          <a:p>
            <a:pPr lvl="4"/>
            <a:r>
              <a:rPr lang="en-US" altLang="zh-CN" dirty="0" smtClean="0"/>
              <a:t> </a:t>
            </a:r>
            <a:r>
              <a:rPr lang="zh-CN" dirty="0" smtClean="0"/>
              <a:t>第五级内容文本样式：微软雅黑</a:t>
            </a:r>
            <a:r>
              <a:rPr lang="zh-CN" altLang="zh-CN" dirty="0" smtClean="0"/>
              <a:t>/12</a:t>
            </a:r>
            <a:r>
              <a:rPr lang="zh-CN" dirty="0" smtClean="0"/>
              <a:t>号  </a:t>
            </a:r>
            <a:r>
              <a:rPr lang="zh-CN" altLang="zh-CN" dirty="0" smtClean="0"/>
              <a:t>Arial/12pt</a:t>
            </a:r>
          </a:p>
        </p:txBody>
      </p:sp>
      <p:sp>
        <p:nvSpPr>
          <p:cNvPr id="5" name="日期占位符 4"/>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C327E-CA2E-4E06-96A7-CFDFB05F769B}" type="datetimeFigureOut">
              <a:rPr lang="zh-CN" altLang="en-US" smtClean="0"/>
              <a:pPr/>
              <a:t>2013/3/24</a:t>
            </a:fld>
            <a:endParaRPr lang="zh-CN" altLang="en-US" dirty="0"/>
          </a:p>
        </p:txBody>
      </p:sp>
      <p:sp>
        <p:nvSpPr>
          <p:cNvPr id="6"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7" name="灯片编号占位符 6"/>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081DC-2858-4AF5-BD8F-37C8B76679C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60" r:id="rId4"/>
  </p:sldLayoutIdLst>
  <p:transition>
    <p:fade/>
  </p:transition>
  <p:txStyles>
    <p:titleStyle>
      <a:lvl1pPr algn="l" rtl="0" eaLnBrk="0" fontAlgn="base" hangingPunct="0">
        <a:spcBef>
          <a:spcPct val="0"/>
        </a:spcBef>
        <a:spcAft>
          <a:spcPct val="0"/>
        </a:spcAft>
        <a:defRPr sz="2800" b="1">
          <a:solidFill>
            <a:srgbClr val="054FA9"/>
          </a:solidFill>
          <a:latin typeface="+mj-lt"/>
          <a:ea typeface="+mj-ea"/>
          <a:cs typeface="+mj-cs"/>
        </a:defRPr>
      </a:lvl1pPr>
      <a:lvl2pPr algn="l" rtl="0" eaLnBrk="0" fontAlgn="base" hangingPunct="0">
        <a:spcBef>
          <a:spcPct val="0"/>
        </a:spcBef>
        <a:spcAft>
          <a:spcPct val="0"/>
        </a:spcAft>
        <a:defRPr sz="2800" b="1">
          <a:solidFill>
            <a:srgbClr val="054FA9"/>
          </a:solidFill>
          <a:latin typeface="Arial" pitchFamily="34" charset="0"/>
          <a:ea typeface="微软雅黑" pitchFamily="34" charset="-122"/>
        </a:defRPr>
      </a:lvl2pPr>
      <a:lvl3pPr algn="l" rtl="0" eaLnBrk="0" fontAlgn="base" hangingPunct="0">
        <a:spcBef>
          <a:spcPct val="0"/>
        </a:spcBef>
        <a:spcAft>
          <a:spcPct val="0"/>
        </a:spcAft>
        <a:defRPr sz="2800" b="1">
          <a:solidFill>
            <a:srgbClr val="054FA9"/>
          </a:solidFill>
          <a:latin typeface="Arial" pitchFamily="34" charset="0"/>
          <a:ea typeface="微软雅黑" pitchFamily="34" charset="-122"/>
        </a:defRPr>
      </a:lvl3pPr>
      <a:lvl4pPr algn="l" rtl="0" eaLnBrk="0" fontAlgn="base" hangingPunct="0">
        <a:spcBef>
          <a:spcPct val="0"/>
        </a:spcBef>
        <a:spcAft>
          <a:spcPct val="0"/>
        </a:spcAft>
        <a:defRPr sz="2800" b="1">
          <a:solidFill>
            <a:srgbClr val="054FA9"/>
          </a:solidFill>
          <a:latin typeface="Arial" pitchFamily="34" charset="0"/>
          <a:ea typeface="微软雅黑" pitchFamily="34" charset="-122"/>
        </a:defRPr>
      </a:lvl4pPr>
      <a:lvl5pPr algn="l" rtl="0" eaLnBrk="0" fontAlgn="base" hangingPunct="0">
        <a:spcBef>
          <a:spcPct val="0"/>
        </a:spcBef>
        <a:spcAft>
          <a:spcPct val="0"/>
        </a:spcAft>
        <a:defRPr sz="2800" b="1">
          <a:solidFill>
            <a:srgbClr val="054FA9"/>
          </a:solidFill>
          <a:latin typeface="Arial" pitchFamily="34" charset="0"/>
          <a:ea typeface="微软雅黑" pitchFamily="34" charset="-122"/>
        </a:defRPr>
      </a:lvl5pPr>
      <a:lvl6pPr marL="457200" algn="l" rtl="0" eaLnBrk="0" fontAlgn="base" hangingPunct="0">
        <a:spcBef>
          <a:spcPct val="0"/>
        </a:spcBef>
        <a:spcAft>
          <a:spcPct val="0"/>
        </a:spcAft>
        <a:defRPr sz="2800" b="1">
          <a:solidFill>
            <a:srgbClr val="054FA9"/>
          </a:solidFill>
          <a:latin typeface="Arial" pitchFamily="34" charset="0"/>
          <a:ea typeface="微软雅黑" pitchFamily="34" charset="-122"/>
        </a:defRPr>
      </a:lvl6pPr>
      <a:lvl7pPr marL="914400" algn="l" rtl="0" eaLnBrk="0" fontAlgn="base" hangingPunct="0">
        <a:spcBef>
          <a:spcPct val="0"/>
        </a:spcBef>
        <a:spcAft>
          <a:spcPct val="0"/>
        </a:spcAft>
        <a:defRPr sz="2800" b="1">
          <a:solidFill>
            <a:srgbClr val="054FA9"/>
          </a:solidFill>
          <a:latin typeface="Arial" pitchFamily="34" charset="0"/>
          <a:ea typeface="微软雅黑" pitchFamily="34" charset="-122"/>
        </a:defRPr>
      </a:lvl7pPr>
      <a:lvl8pPr marL="1371600" algn="l" rtl="0" eaLnBrk="0" fontAlgn="base" hangingPunct="0">
        <a:spcBef>
          <a:spcPct val="0"/>
        </a:spcBef>
        <a:spcAft>
          <a:spcPct val="0"/>
        </a:spcAft>
        <a:defRPr sz="2800" b="1">
          <a:solidFill>
            <a:srgbClr val="054FA9"/>
          </a:solidFill>
          <a:latin typeface="Arial" pitchFamily="34" charset="0"/>
          <a:ea typeface="微软雅黑" pitchFamily="34" charset="-122"/>
        </a:defRPr>
      </a:lvl8pPr>
      <a:lvl9pPr marL="1828800" algn="l" rtl="0" eaLnBrk="0" fontAlgn="base" hangingPunct="0">
        <a:spcBef>
          <a:spcPct val="0"/>
        </a:spcBef>
        <a:spcAft>
          <a:spcPct val="0"/>
        </a:spcAft>
        <a:defRPr sz="2800" b="1">
          <a:solidFill>
            <a:srgbClr val="054FA9"/>
          </a:solidFill>
          <a:latin typeface="Arial" pitchFamily="34" charset="0"/>
          <a:ea typeface="微软雅黑" pitchFamily="34" charset="-122"/>
        </a:defRPr>
      </a:lvl9pPr>
    </p:titleStyle>
    <p:bodyStyle>
      <a:lvl1pPr marL="180975" indent="-180975" algn="l" rtl="0" eaLnBrk="0" fontAlgn="ctr" hangingPunct="0">
        <a:lnSpc>
          <a:spcPct val="120000"/>
        </a:lnSpc>
        <a:spcBef>
          <a:spcPct val="20000"/>
        </a:spcBef>
        <a:spcAft>
          <a:spcPct val="0"/>
        </a:spcAft>
        <a:buClr>
          <a:srgbClr val="0875F8"/>
        </a:buClr>
        <a:buSzPct val="80000"/>
        <a:buFont typeface="Wingdings" pitchFamily="2" charset="2"/>
        <a:buChar char="l"/>
        <a:defRPr sz="2000" b="1">
          <a:solidFill>
            <a:schemeClr val="tx1"/>
          </a:solidFill>
          <a:latin typeface="黑体" pitchFamily="49" charset="-122"/>
          <a:ea typeface="黑体" pitchFamily="49" charset="-122"/>
          <a:cs typeface="+mn-cs"/>
        </a:defRPr>
      </a:lvl1pPr>
      <a:lvl2pPr marL="541338" indent="-180975" algn="l" rtl="0" eaLnBrk="0" fontAlgn="ctr" hangingPunct="0">
        <a:lnSpc>
          <a:spcPct val="120000"/>
        </a:lnSpc>
        <a:spcBef>
          <a:spcPct val="20000"/>
        </a:spcBef>
        <a:spcAft>
          <a:spcPct val="0"/>
        </a:spcAft>
        <a:buClr>
          <a:srgbClr val="0875F8"/>
        </a:buClr>
        <a:buSzPct val="80000"/>
        <a:buFont typeface="Wingdings" pitchFamily="2" charset="2"/>
        <a:buChar char="l"/>
        <a:defRPr>
          <a:solidFill>
            <a:schemeClr val="tx1"/>
          </a:solidFill>
          <a:latin typeface="宋体" pitchFamily="2" charset="-122"/>
          <a:ea typeface="宋体" pitchFamily="2" charset="-122"/>
        </a:defRPr>
      </a:lvl2pPr>
      <a:lvl3pPr marL="895350" indent="-174625" algn="l" rtl="0" eaLnBrk="0" fontAlgn="ctr" hangingPunct="0">
        <a:lnSpc>
          <a:spcPct val="120000"/>
        </a:lnSpc>
        <a:spcBef>
          <a:spcPct val="20000"/>
        </a:spcBef>
        <a:spcAft>
          <a:spcPct val="0"/>
        </a:spcAft>
        <a:buClr>
          <a:srgbClr val="0875F8"/>
        </a:buClr>
        <a:buSzPct val="80000"/>
        <a:buFont typeface="Wingdings" pitchFamily="2" charset="2"/>
        <a:buChar char="l"/>
        <a:defRPr sz="1600">
          <a:solidFill>
            <a:schemeClr val="tx1"/>
          </a:solidFill>
          <a:latin typeface="楷体" pitchFamily="49" charset="-122"/>
          <a:ea typeface="楷体" pitchFamily="49" charset="-122"/>
        </a:defRPr>
      </a:lvl3pPr>
      <a:lvl4pPr marL="1255713" indent="-180975" algn="l" rtl="0" eaLnBrk="0" fontAlgn="ctr" hangingPunct="0">
        <a:lnSpc>
          <a:spcPct val="120000"/>
        </a:lnSpc>
        <a:spcBef>
          <a:spcPct val="20000"/>
        </a:spcBef>
        <a:spcAft>
          <a:spcPct val="0"/>
        </a:spcAft>
        <a:buClr>
          <a:srgbClr val="0875F8"/>
        </a:buClr>
        <a:buSzPct val="80000"/>
        <a:buFont typeface="Wingdings" pitchFamily="2" charset="2"/>
        <a:buChar char="l"/>
        <a:defRPr sz="1400">
          <a:solidFill>
            <a:schemeClr val="tx1"/>
          </a:solidFill>
          <a:latin typeface="宋体" pitchFamily="2" charset="-122"/>
          <a:ea typeface="宋体" pitchFamily="2" charset="-122"/>
        </a:defRPr>
      </a:lvl4pPr>
      <a:lvl5pPr marL="1619250" indent="-184150" algn="l" rtl="0" eaLnBrk="0" fontAlgn="ctr" hangingPunct="0">
        <a:lnSpc>
          <a:spcPct val="120000"/>
        </a:lnSpc>
        <a:spcBef>
          <a:spcPct val="20000"/>
        </a:spcBef>
        <a:spcAft>
          <a:spcPct val="0"/>
        </a:spcAft>
        <a:buClr>
          <a:srgbClr val="0875F8"/>
        </a:buClr>
        <a:buSzPct val="80000"/>
        <a:buFont typeface="Wingdings" pitchFamily="2" charset="2"/>
        <a:buChar char="l"/>
        <a:defRPr sz="1200">
          <a:solidFill>
            <a:schemeClr val="tx1"/>
          </a:solidFill>
          <a:latin typeface="宋体" pitchFamily="2" charset="-122"/>
          <a:ea typeface="宋体" pitchFamily="2" charset="-122"/>
        </a:defRPr>
      </a:lvl5pPr>
      <a:lvl6pPr marL="20764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6pPr>
      <a:lvl7pPr marL="25336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7pPr>
      <a:lvl8pPr marL="29908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8pPr>
      <a:lvl9pPr marL="34480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3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9.xml"/><Relationship Id="rId7" Type="http://schemas.openxmlformats.org/officeDocument/2006/relationships/slide" Target="slide35.xml"/><Relationship Id="rId2" Type="http://schemas.openxmlformats.org/officeDocument/2006/relationships/slide" Target="slide5.xml"/><Relationship Id="rId1" Type="http://schemas.openxmlformats.org/officeDocument/2006/relationships/slideLayout" Target="../slideLayouts/slideLayout4.xml"/><Relationship Id="rId6" Type="http://schemas.openxmlformats.org/officeDocument/2006/relationships/slide" Target="slide11.xml"/><Relationship Id="rId5" Type="http://schemas.openxmlformats.org/officeDocument/2006/relationships/slide" Target="slide32.xml"/><Relationship Id="rId4" Type="http://schemas.openxmlformats.org/officeDocument/2006/relationships/slide" Target="slide2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B7D9FF"/>
            </a:gs>
            <a:gs pos="35001">
              <a:srgbClr val="CBE3FF"/>
            </a:gs>
            <a:gs pos="100000">
              <a:srgbClr val="E8F3FF"/>
            </a:gs>
          </a:gsLst>
          <a:lin ang="5400000" scaled="1"/>
        </a:gradFill>
        <a:effectLst/>
      </p:bgPr>
    </p:bg>
    <p:spTree>
      <p:nvGrpSpPr>
        <p:cNvPr id="1" name=""/>
        <p:cNvGrpSpPr/>
        <p:nvPr/>
      </p:nvGrpSpPr>
      <p:grpSpPr>
        <a:xfrm>
          <a:off x="0" y="0"/>
          <a:ext cx="0" cy="0"/>
          <a:chOff x="0" y="0"/>
          <a:chExt cx="0" cy="0"/>
        </a:xfrm>
      </p:grpSpPr>
      <p:sp>
        <p:nvSpPr>
          <p:cNvPr id="3075" name="标题 3"/>
          <p:cNvSpPr>
            <a:spLocks noGrp="1"/>
          </p:cNvSpPr>
          <p:nvPr>
            <p:ph type="title" idx="4294967295"/>
          </p:nvPr>
        </p:nvSpPr>
        <p:spPr>
          <a:xfrm>
            <a:off x="357158" y="1362075"/>
            <a:ext cx="8358246" cy="2714625"/>
          </a:xfrm>
        </p:spPr>
        <p:txBody>
          <a:bodyPr/>
          <a:lstStyle/>
          <a:p>
            <a:pPr algn="ctr">
              <a:lnSpc>
                <a:spcPct val="150000"/>
              </a:lnSpc>
            </a:pPr>
            <a:r>
              <a:rPr lang="zh-CN" altLang="en-US" sz="5400" dirty="0" smtClean="0">
                <a:effectLst>
                  <a:outerShdw blurRad="38100" dist="38100" dir="2700000" algn="tl">
                    <a:srgbClr val="000000"/>
                  </a:outerShdw>
                </a:effectLst>
              </a:rPr>
              <a:t>第九章</a:t>
            </a:r>
            <a:r>
              <a:rPr lang="zh-CN" altLang="en-US" sz="6000" dirty="0">
                <a:effectLst>
                  <a:outerShdw blurRad="38100" dist="38100" dir="2700000" algn="tl">
                    <a:srgbClr val="000000"/>
                  </a:outerShdw>
                </a:effectLst>
              </a:rPr>
              <a:t/>
            </a:r>
            <a:br>
              <a:rPr lang="zh-CN" altLang="en-US" sz="6000" dirty="0">
                <a:effectLst>
                  <a:outerShdw blurRad="38100" dist="38100" dir="2700000" algn="tl">
                    <a:srgbClr val="000000"/>
                  </a:outerShdw>
                </a:effectLst>
              </a:rPr>
            </a:br>
            <a:r>
              <a:rPr lang="zh-CN" altLang="en-US" sz="6000" dirty="0" smtClean="0">
                <a:effectLst>
                  <a:outerShdw blurRad="38100" dist="38100" dir="2700000" algn="tl">
                    <a:srgbClr val="000000"/>
                  </a:outerShdw>
                </a:effectLst>
              </a:rPr>
              <a:t>并发控制</a:t>
            </a:r>
            <a:endParaRPr lang="zh-CN" altLang="en-US" sz="4400" dirty="0">
              <a:effectLst>
                <a:outerShdw blurRad="38100" dist="38100" dir="2700000" algn="tl">
                  <a:srgbClr val="000000"/>
                </a:outerShdw>
              </a:effectLst>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009" name="Object 1"/>
          <p:cNvGraphicFramePr>
            <a:graphicFrameLocks noChangeAspect="1"/>
          </p:cNvGraphicFramePr>
          <p:nvPr/>
        </p:nvGraphicFramePr>
        <p:xfrm>
          <a:off x="1714481" y="3643314"/>
          <a:ext cx="6000791" cy="2857520"/>
        </p:xfrm>
        <a:graphic>
          <a:graphicData uri="http://schemas.openxmlformats.org/presentationml/2006/ole">
            <p:oleObj spid="_x0000_s43009" r:id="rId3" imgW="3808857" imgH="2094738" progId="Visio.Drawing.11">
              <p:embed/>
            </p:oleObj>
          </a:graphicData>
        </a:graphic>
      </p:graphicFrame>
      <p:sp>
        <p:nvSpPr>
          <p:cNvPr id="7" name="TextBox 6"/>
          <p:cNvSpPr txBox="1"/>
          <p:nvPr/>
        </p:nvSpPr>
        <p:spPr>
          <a:xfrm>
            <a:off x="2643174" y="6519446"/>
            <a:ext cx="3786214" cy="338554"/>
          </a:xfrm>
          <a:prstGeom prst="rect">
            <a:avLst/>
          </a:prstGeom>
          <a:noFill/>
        </p:spPr>
        <p:txBody>
          <a:bodyPr wrap="square" rtlCol="0">
            <a:spAutoFit/>
          </a:bodyPr>
          <a:lstStyle/>
          <a:p>
            <a:pPr algn="ctr"/>
            <a:r>
              <a:rPr lang="zh-CN" altLang="en-US" sz="1600" b="0" dirty="0" smtClean="0"/>
              <a:t>图</a:t>
            </a:r>
            <a:r>
              <a:rPr lang="en-US" sz="1600" b="0" dirty="0" smtClean="0"/>
              <a:t>9-3 </a:t>
            </a:r>
            <a:r>
              <a:rPr lang="zh-CN" altLang="en-US" sz="1600" b="0" dirty="0" smtClean="0"/>
              <a:t>读</a:t>
            </a:r>
            <a:r>
              <a:rPr lang="en-US" sz="1600" b="0" dirty="0" smtClean="0"/>
              <a:t>“</a:t>
            </a:r>
            <a:r>
              <a:rPr lang="zh-CN" altLang="en-US" sz="1600" b="0" dirty="0" smtClean="0"/>
              <a:t>脏</a:t>
            </a:r>
            <a:r>
              <a:rPr lang="en-US" sz="1600" b="0" dirty="0" smtClean="0"/>
              <a:t>”</a:t>
            </a:r>
            <a:r>
              <a:rPr lang="zh-CN" altLang="en-US" sz="1600" b="0" dirty="0" smtClean="0"/>
              <a:t>数据</a:t>
            </a:r>
          </a:p>
        </p:txBody>
      </p:sp>
      <p:sp>
        <p:nvSpPr>
          <p:cNvPr id="5" name="TextBox 4"/>
          <p:cNvSpPr txBox="1"/>
          <p:nvPr/>
        </p:nvSpPr>
        <p:spPr>
          <a:xfrm>
            <a:off x="571472" y="857232"/>
            <a:ext cx="8143932" cy="2723374"/>
          </a:xfrm>
          <a:prstGeom prst="rect">
            <a:avLst/>
          </a:prstGeom>
          <a:noFill/>
        </p:spPr>
        <p:txBody>
          <a:bodyPr wrap="square" rtlCol="0">
            <a:spAutoFit/>
          </a:bodyPr>
          <a:lstStyle/>
          <a:p>
            <a:pPr indent="457200" algn="just">
              <a:lnSpc>
                <a:spcPct val="120000"/>
              </a:lnSpc>
            </a:pPr>
            <a:r>
              <a:rPr lang="en-US" altLang="en-US" b="0" dirty="0" smtClean="0">
                <a:solidFill>
                  <a:srgbClr val="000000"/>
                </a:solidFill>
                <a:latin typeface="微软雅黑" pitchFamily="34" charset="-122"/>
              </a:rPr>
              <a:t>3. </a:t>
            </a:r>
            <a:r>
              <a:rPr lang="zh-CN" altLang="en-US" b="0" dirty="0" smtClean="0">
                <a:solidFill>
                  <a:srgbClr val="000000"/>
                </a:solidFill>
                <a:latin typeface="微软雅黑" pitchFamily="34" charset="-122"/>
              </a:rPr>
              <a:t>读</a:t>
            </a:r>
            <a:r>
              <a:rPr lang="en-US" altLang="en-US" b="0" dirty="0" smtClean="0">
                <a:solidFill>
                  <a:srgbClr val="000000"/>
                </a:solidFill>
                <a:latin typeface="微软雅黑" pitchFamily="34" charset="-122"/>
              </a:rPr>
              <a:t>“</a:t>
            </a:r>
            <a:r>
              <a:rPr lang="zh-CN" altLang="en-US" b="0" dirty="0" smtClean="0">
                <a:solidFill>
                  <a:srgbClr val="000000"/>
                </a:solidFill>
                <a:latin typeface="微软雅黑" pitchFamily="34" charset="-122"/>
              </a:rPr>
              <a:t>脏</a:t>
            </a:r>
            <a:r>
              <a:rPr lang="en-US" altLang="en-US" b="0" dirty="0" smtClean="0">
                <a:solidFill>
                  <a:srgbClr val="000000"/>
                </a:solidFill>
                <a:latin typeface="微软雅黑" pitchFamily="34" charset="-122"/>
              </a:rPr>
              <a:t>”</a:t>
            </a:r>
            <a:r>
              <a:rPr lang="zh-CN" altLang="en-US" b="0" dirty="0" smtClean="0">
                <a:solidFill>
                  <a:srgbClr val="000000"/>
                </a:solidFill>
                <a:latin typeface="微软雅黑" pitchFamily="34" charset="-122"/>
              </a:rPr>
              <a:t>数据</a:t>
            </a:r>
            <a:r>
              <a:rPr lang="en-US" altLang="en-US" b="0" dirty="0" smtClean="0">
                <a:solidFill>
                  <a:srgbClr val="000000"/>
                </a:solidFill>
                <a:latin typeface="微软雅黑" pitchFamily="34" charset="-122"/>
              </a:rPr>
              <a:t>(Dirty Read)</a:t>
            </a:r>
            <a:endParaRPr lang="zh-CN" altLang="en-US" b="0" dirty="0" smtClean="0">
              <a:solidFill>
                <a:srgbClr val="000000"/>
              </a:solidFill>
              <a:latin typeface="微软雅黑" pitchFamily="34" charset="-122"/>
            </a:endParaRPr>
          </a:p>
          <a:p>
            <a:pPr algn="just">
              <a:lnSpc>
                <a:spcPct val="120000"/>
              </a:lnSpc>
            </a:pPr>
            <a:r>
              <a:rPr lang="zh-CN" altLang="en-US" b="0" dirty="0" smtClean="0">
                <a:solidFill>
                  <a:srgbClr val="000000"/>
                </a:solidFill>
                <a:latin typeface="微软雅黑" pitchFamily="34" charset="-122"/>
              </a:rPr>
              <a:t>      事务</a:t>
            </a:r>
            <a:r>
              <a:rPr lang="en-US" altLang="en-US" b="0" dirty="0" smtClean="0">
                <a:solidFill>
                  <a:srgbClr val="000000"/>
                </a:solidFill>
                <a:latin typeface="微软雅黑" pitchFamily="34" charset="-122"/>
              </a:rPr>
              <a:t>T2</a:t>
            </a:r>
            <a:r>
              <a:rPr lang="zh-CN" altLang="en-US" b="0" dirty="0" smtClean="0">
                <a:solidFill>
                  <a:srgbClr val="000000"/>
                </a:solidFill>
                <a:latin typeface="微软雅黑" pitchFamily="34" charset="-122"/>
              </a:rPr>
              <a:t>读取了事务</a:t>
            </a:r>
            <a:r>
              <a:rPr lang="en-US" altLang="en-US" b="0" dirty="0" smtClean="0">
                <a:solidFill>
                  <a:srgbClr val="000000"/>
                </a:solidFill>
                <a:latin typeface="微软雅黑" pitchFamily="34" charset="-122"/>
              </a:rPr>
              <a:t>T1</a:t>
            </a:r>
            <a:r>
              <a:rPr lang="zh-CN" altLang="en-US" b="0" dirty="0" smtClean="0">
                <a:solidFill>
                  <a:srgbClr val="000000"/>
                </a:solidFill>
                <a:latin typeface="微软雅黑" pitchFamily="34" charset="-122"/>
              </a:rPr>
              <a:t>更新后的数据</a:t>
            </a:r>
            <a:r>
              <a:rPr lang="en-US" altLang="en-US" b="0" dirty="0" smtClean="0">
                <a:solidFill>
                  <a:srgbClr val="000000"/>
                </a:solidFill>
                <a:latin typeface="微软雅黑" pitchFamily="34" charset="-122"/>
              </a:rPr>
              <a:t>R</a:t>
            </a:r>
            <a:r>
              <a:rPr lang="zh-CN" altLang="en-US" b="0" dirty="0" smtClean="0">
                <a:solidFill>
                  <a:srgbClr val="000000"/>
                </a:solidFill>
                <a:latin typeface="微软雅黑" pitchFamily="34" charset="-122"/>
              </a:rPr>
              <a:t>，其后</a:t>
            </a:r>
            <a:r>
              <a:rPr lang="en-US" altLang="en-US" b="0" dirty="0" smtClean="0">
                <a:solidFill>
                  <a:srgbClr val="000000"/>
                </a:solidFill>
                <a:latin typeface="微软雅黑" pitchFamily="34" charset="-122"/>
              </a:rPr>
              <a:t>T1</a:t>
            </a:r>
            <a:r>
              <a:rPr lang="zh-CN" altLang="en-US" b="0" dirty="0" smtClean="0">
                <a:solidFill>
                  <a:srgbClr val="000000"/>
                </a:solidFill>
                <a:latin typeface="微软雅黑" pitchFamily="34" charset="-122"/>
              </a:rPr>
              <a:t>由于某种原因撤销修改，数据</a:t>
            </a:r>
            <a:r>
              <a:rPr lang="en-US" altLang="en-US" b="0" dirty="0" smtClean="0">
                <a:solidFill>
                  <a:srgbClr val="000000"/>
                </a:solidFill>
                <a:latin typeface="微软雅黑" pitchFamily="34" charset="-122"/>
              </a:rPr>
              <a:t>R</a:t>
            </a:r>
            <a:r>
              <a:rPr lang="zh-CN" altLang="en-US" b="0" dirty="0" smtClean="0">
                <a:solidFill>
                  <a:srgbClr val="000000"/>
                </a:solidFill>
                <a:latin typeface="微软雅黑" pitchFamily="34" charset="-122"/>
              </a:rPr>
              <a:t>恢复原值，导致</a:t>
            </a:r>
            <a:r>
              <a:rPr lang="en-US" altLang="en-US" b="0" dirty="0" smtClean="0">
                <a:solidFill>
                  <a:srgbClr val="000000"/>
                </a:solidFill>
                <a:latin typeface="微软雅黑" pitchFamily="34" charset="-122"/>
              </a:rPr>
              <a:t>T2</a:t>
            </a:r>
            <a:r>
              <a:rPr lang="zh-CN" altLang="en-US" b="0" dirty="0" smtClean="0">
                <a:solidFill>
                  <a:srgbClr val="000000"/>
                </a:solidFill>
                <a:latin typeface="微软雅黑" pitchFamily="34" charset="-122"/>
              </a:rPr>
              <a:t>得到的数据与数据库的内容不一致，这种由于一个事务读取另一个更新事务尚未提交的数据引起的不一致问题，称为脏读</a:t>
            </a:r>
            <a:r>
              <a:rPr lang="en-US" altLang="en-US" b="0" dirty="0" smtClean="0">
                <a:solidFill>
                  <a:srgbClr val="000000"/>
                </a:solidFill>
                <a:latin typeface="微软雅黑" pitchFamily="34" charset="-122"/>
              </a:rPr>
              <a:t>(Dirty Read)</a:t>
            </a:r>
            <a:r>
              <a:rPr lang="zh-CN" altLang="en-US" b="0" dirty="0" smtClean="0">
                <a:solidFill>
                  <a:srgbClr val="000000"/>
                </a:solidFill>
                <a:latin typeface="微软雅黑" pitchFamily="34" charset="-122"/>
              </a:rPr>
              <a:t>，又称为读</a:t>
            </a:r>
            <a:r>
              <a:rPr lang="en-US" altLang="en-US" b="0" dirty="0" smtClean="0">
                <a:solidFill>
                  <a:srgbClr val="000000"/>
                </a:solidFill>
                <a:latin typeface="微软雅黑" pitchFamily="34" charset="-122"/>
              </a:rPr>
              <a:t>-</a:t>
            </a:r>
            <a:r>
              <a:rPr lang="zh-CN" altLang="en-US" b="0" dirty="0" smtClean="0">
                <a:solidFill>
                  <a:srgbClr val="000000"/>
                </a:solidFill>
                <a:latin typeface="微软雅黑" pitchFamily="34" charset="-122"/>
              </a:rPr>
              <a:t>写冲突</a:t>
            </a:r>
            <a:r>
              <a:rPr lang="en-US" altLang="en-US" b="0" dirty="0" smtClean="0">
                <a:solidFill>
                  <a:srgbClr val="000000"/>
                </a:solidFill>
                <a:latin typeface="微软雅黑" pitchFamily="34" charset="-122"/>
              </a:rPr>
              <a:t>(Read-Write Conflict)</a:t>
            </a:r>
            <a:r>
              <a:rPr lang="zh-CN" altLang="en-US" b="0" dirty="0" smtClean="0">
                <a:solidFill>
                  <a:srgbClr val="000000"/>
                </a:solidFill>
                <a:latin typeface="微软雅黑" pitchFamily="34" charset="-122"/>
              </a:rPr>
              <a:t>。</a:t>
            </a:r>
          </a:p>
          <a:p>
            <a:pPr algn="just">
              <a:lnSpc>
                <a:spcPct val="120000"/>
              </a:lnSpc>
            </a:pPr>
            <a:r>
              <a:rPr lang="zh-CN" altLang="en-US" b="0" dirty="0" smtClean="0">
                <a:solidFill>
                  <a:srgbClr val="000000"/>
                </a:solidFill>
                <a:latin typeface="微软雅黑" pitchFamily="34" charset="-122"/>
              </a:rPr>
              <a:t>       在火车售票系统的例子中，如按图</a:t>
            </a:r>
            <a:r>
              <a:rPr lang="en-US" altLang="en-US" b="0" dirty="0" smtClean="0">
                <a:solidFill>
                  <a:srgbClr val="000000"/>
                </a:solidFill>
                <a:latin typeface="微软雅黑" pitchFamily="34" charset="-122"/>
              </a:rPr>
              <a:t>9-3</a:t>
            </a:r>
            <a:r>
              <a:rPr lang="zh-CN" altLang="en-US" b="0" dirty="0" smtClean="0">
                <a:solidFill>
                  <a:srgbClr val="000000"/>
                </a:solidFill>
                <a:latin typeface="微软雅黑" pitchFamily="34" charset="-122"/>
              </a:rPr>
              <a:t>所示的顺序执行，则</a:t>
            </a:r>
            <a:r>
              <a:rPr lang="en-US" altLang="en-US" b="0" dirty="0" smtClean="0">
                <a:solidFill>
                  <a:srgbClr val="000000"/>
                </a:solidFill>
                <a:latin typeface="微软雅黑" pitchFamily="34" charset="-122"/>
              </a:rPr>
              <a:t>T2</a:t>
            </a:r>
            <a:r>
              <a:rPr lang="zh-CN" altLang="en-US" b="0" dirty="0" smtClean="0">
                <a:solidFill>
                  <a:srgbClr val="000000"/>
                </a:solidFill>
                <a:latin typeface="微软雅黑" pitchFamily="34" charset="-122"/>
              </a:rPr>
              <a:t>将</a:t>
            </a:r>
            <a:r>
              <a:rPr lang="en-US" altLang="en-US" b="0" dirty="0" smtClean="0">
                <a:solidFill>
                  <a:srgbClr val="000000"/>
                </a:solidFill>
                <a:latin typeface="微软雅黑" pitchFamily="34" charset="-122"/>
              </a:rPr>
              <a:t>T1</a:t>
            </a:r>
            <a:r>
              <a:rPr lang="zh-CN" altLang="en-US" b="0" dirty="0" smtClean="0">
                <a:solidFill>
                  <a:srgbClr val="000000"/>
                </a:solidFill>
                <a:latin typeface="微软雅黑" pitchFamily="34" charset="-122"/>
              </a:rPr>
              <a:t>修改过的值</a:t>
            </a:r>
            <a:r>
              <a:rPr lang="en-US" altLang="en-US" b="0" dirty="0" smtClean="0">
                <a:solidFill>
                  <a:srgbClr val="000000"/>
                </a:solidFill>
                <a:latin typeface="微软雅黑" pitchFamily="34" charset="-122"/>
              </a:rPr>
              <a:t>98</a:t>
            </a:r>
            <a:r>
              <a:rPr lang="zh-CN" altLang="en-US" b="0" dirty="0" smtClean="0">
                <a:solidFill>
                  <a:srgbClr val="000000"/>
                </a:solidFill>
                <a:latin typeface="微软雅黑" pitchFamily="34" charset="-122"/>
              </a:rPr>
              <a:t>读出来，之后</a:t>
            </a:r>
            <a:r>
              <a:rPr lang="en-US" altLang="en-US" b="0" dirty="0" smtClean="0">
                <a:solidFill>
                  <a:srgbClr val="000000"/>
                </a:solidFill>
                <a:latin typeface="微软雅黑" pitchFamily="34" charset="-122"/>
              </a:rPr>
              <a:t>T1</a:t>
            </a:r>
            <a:r>
              <a:rPr lang="zh-CN" altLang="en-US" b="0" dirty="0" smtClean="0">
                <a:solidFill>
                  <a:srgbClr val="000000"/>
                </a:solidFill>
                <a:latin typeface="微软雅黑" pitchFamily="34" charset="-122"/>
              </a:rPr>
              <a:t>执行撤销</a:t>
            </a:r>
            <a:r>
              <a:rPr lang="en-US" altLang="en-US" b="0" dirty="0" smtClean="0">
                <a:solidFill>
                  <a:srgbClr val="000000"/>
                </a:solidFill>
                <a:latin typeface="微软雅黑" pitchFamily="34" charset="-122"/>
              </a:rPr>
              <a:t>(ROLLBACK)</a:t>
            </a:r>
            <a:r>
              <a:rPr lang="zh-CN" altLang="en-US" b="0" dirty="0" smtClean="0">
                <a:solidFill>
                  <a:srgbClr val="000000"/>
                </a:solidFill>
                <a:latin typeface="微软雅黑" pitchFamily="34" charset="-122"/>
              </a:rPr>
              <a:t>操作，</a:t>
            </a:r>
            <a:r>
              <a:rPr lang="en-US" altLang="en-US" b="0" dirty="0" smtClean="0">
                <a:solidFill>
                  <a:srgbClr val="000000"/>
                </a:solidFill>
                <a:latin typeface="微软雅黑" pitchFamily="34" charset="-122"/>
              </a:rPr>
              <a:t>R</a:t>
            </a:r>
            <a:r>
              <a:rPr lang="zh-CN" altLang="en-US" b="0" dirty="0" smtClean="0">
                <a:solidFill>
                  <a:srgbClr val="000000"/>
                </a:solidFill>
                <a:latin typeface="微软雅黑" pitchFamily="34" charset="-122"/>
              </a:rPr>
              <a:t>的值恢复为</a:t>
            </a:r>
            <a:r>
              <a:rPr lang="en-US" altLang="en-US" b="0" dirty="0" smtClean="0">
                <a:solidFill>
                  <a:srgbClr val="000000"/>
                </a:solidFill>
                <a:latin typeface="微软雅黑" pitchFamily="34" charset="-122"/>
              </a:rPr>
              <a:t>100</a:t>
            </a:r>
            <a:r>
              <a:rPr lang="zh-CN" altLang="en-US" b="0" dirty="0" smtClean="0">
                <a:solidFill>
                  <a:srgbClr val="000000"/>
                </a:solidFill>
                <a:latin typeface="微软雅黑" pitchFamily="34" charset="-122"/>
              </a:rPr>
              <a:t>，而</a:t>
            </a:r>
            <a:r>
              <a:rPr lang="en-US" altLang="en-US" b="0" dirty="0" smtClean="0">
                <a:solidFill>
                  <a:srgbClr val="000000"/>
                </a:solidFill>
                <a:latin typeface="微软雅黑" pitchFamily="34" charset="-122"/>
              </a:rPr>
              <a:t>T2</a:t>
            </a:r>
            <a:r>
              <a:rPr lang="zh-CN" altLang="en-US" b="0" dirty="0" smtClean="0">
                <a:solidFill>
                  <a:srgbClr val="000000"/>
                </a:solidFill>
                <a:latin typeface="微软雅黑" pitchFamily="34" charset="-122"/>
              </a:rPr>
              <a:t>使用的值仍然是已经被撤销了的</a:t>
            </a:r>
            <a:r>
              <a:rPr lang="en-US" altLang="en-US" b="0" dirty="0" smtClean="0">
                <a:solidFill>
                  <a:srgbClr val="000000"/>
                </a:solidFill>
                <a:latin typeface="微软雅黑" pitchFamily="34" charset="-122"/>
              </a:rPr>
              <a:t>R</a:t>
            </a:r>
            <a:r>
              <a:rPr lang="zh-CN" altLang="en-US" b="0" dirty="0" smtClean="0">
                <a:solidFill>
                  <a:srgbClr val="000000"/>
                </a:solidFill>
                <a:latin typeface="微软雅黑" pitchFamily="34" charset="-122"/>
              </a:rPr>
              <a:t>值</a:t>
            </a:r>
            <a:r>
              <a:rPr lang="en-US" altLang="en-US" b="0" dirty="0" smtClean="0">
                <a:solidFill>
                  <a:srgbClr val="000000"/>
                </a:solidFill>
                <a:latin typeface="微软雅黑" pitchFamily="34" charset="-122"/>
              </a:rPr>
              <a:t>98</a:t>
            </a:r>
            <a:r>
              <a:rPr lang="zh-CN" altLang="en-US" b="0" dirty="0" smtClean="0">
                <a:solidFill>
                  <a:srgbClr val="000000"/>
                </a:solidFill>
                <a:latin typeface="微软雅黑" pitchFamily="34" charset="-122"/>
              </a:rPr>
              <a:t>。</a:t>
            </a:r>
          </a:p>
        </p:txBody>
      </p:sp>
      <p:sp>
        <p:nvSpPr>
          <p:cNvPr id="6" name="标题 1"/>
          <p:cNvSpPr>
            <a:spLocks noGrp="1"/>
          </p:cNvSpPr>
          <p:nvPr>
            <p:ph type="title"/>
          </p:nvPr>
        </p:nvSpPr>
        <p:spPr>
          <a:xfrm>
            <a:off x="468313" y="142875"/>
            <a:ext cx="8207375" cy="649288"/>
          </a:xfrm>
        </p:spPr>
        <p:txBody>
          <a:bodyPr/>
          <a:lstStyle/>
          <a:p>
            <a:r>
              <a:rPr lang="en-US" altLang="zh-CN" dirty="0" smtClean="0"/>
              <a:t>9.1</a:t>
            </a:r>
            <a:r>
              <a:rPr lang="zh-CN" altLang="en-US" dirty="0" smtClean="0"/>
              <a:t>并发的控制概述</a:t>
            </a:r>
            <a:endParaRPr lang="zh-CN" alt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0"/>
          <p:cNvSpPr>
            <a:spLocks noChangeArrowheads="1"/>
          </p:cNvSpPr>
          <p:nvPr/>
        </p:nvSpPr>
        <p:spPr bwMode="auto">
          <a:xfrm>
            <a:off x="1509713" y="4957775"/>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099" name="Rectangle 31"/>
          <p:cNvSpPr>
            <a:spLocks noChangeArrowheads="1"/>
          </p:cNvSpPr>
          <p:nvPr/>
        </p:nvSpPr>
        <p:spPr bwMode="auto">
          <a:xfrm>
            <a:off x="1509713" y="1787537"/>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1" name="Rectangle 33"/>
          <p:cNvSpPr>
            <a:spLocks noChangeArrowheads="1"/>
          </p:cNvSpPr>
          <p:nvPr/>
        </p:nvSpPr>
        <p:spPr bwMode="auto">
          <a:xfrm>
            <a:off x="1509713" y="3371862"/>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2" name="Rectangle 34"/>
          <p:cNvSpPr>
            <a:spLocks noChangeArrowheads="1"/>
          </p:cNvSpPr>
          <p:nvPr/>
        </p:nvSpPr>
        <p:spPr bwMode="auto">
          <a:xfrm>
            <a:off x="1509713" y="4164025"/>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p:cNvSpPr>
            <a:spLocks noChangeArrowheads="1"/>
          </p:cNvSpPr>
          <p:nvPr/>
        </p:nvSpPr>
        <p:spPr bwMode="auto">
          <a:xfrm>
            <a:off x="1571604" y="2143116"/>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06" name="AutoShape 12"/>
          <p:cNvSpPr>
            <a:spLocks noChangeArrowheads="1"/>
          </p:cNvSpPr>
          <p:nvPr/>
        </p:nvSpPr>
        <p:spPr bwMode="auto">
          <a:xfrm>
            <a:off x="1547813" y="2951175"/>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4107" name="AutoShape 15"/>
          <p:cNvSpPr>
            <a:spLocks noChangeArrowheads="1"/>
          </p:cNvSpPr>
          <p:nvPr/>
        </p:nvSpPr>
        <p:spPr bwMode="auto">
          <a:xfrm>
            <a:off x="1571604" y="371475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108" name="AutoShape 18"/>
          <p:cNvSpPr>
            <a:spLocks noChangeArrowheads="1"/>
          </p:cNvSpPr>
          <p:nvPr/>
        </p:nvSpPr>
        <p:spPr bwMode="auto">
          <a:xfrm>
            <a:off x="1547813" y="4535500"/>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113" name="WordArt 23"/>
          <p:cNvSpPr>
            <a:spLocks noChangeArrowheads="1" noChangeShapeType="1" noTextEdit="1"/>
          </p:cNvSpPr>
          <p:nvPr/>
        </p:nvSpPr>
        <p:spPr bwMode="auto">
          <a:xfrm>
            <a:off x="1755775" y="3884625"/>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25" name="AutoShape 6"/>
          <p:cNvSpPr>
            <a:spLocks noChangeArrowheads="1"/>
          </p:cNvSpPr>
          <p:nvPr/>
        </p:nvSpPr>
        <p:spPr bwMode="auto">
          <a:xfrm>
            <a:off x="1571604" y="1357298"/>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15" name="AutoShape 25"/>
          <p:cNvSpPr>
            <a:spLocks noChangeArrowheads="1"/>
          </p:cNvSpPr>
          <p:nvPr/>
        </p:nvSpPr>
        <p:spPr bwMode="auto">
          <a:xfrm>
            <a:off x="1620838" y="1366850"/>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9.1</a:t>
            </a:r>
            <a:r>
              <a:rPr lang="zh-CN" altLang="en-US" dirty="0" smtClean="0"/>
              <a:t>并发控制概述</a:t>
            </a:r>
            <a:endParaRPr lang="zh-CN" altLang="en-US" dirty="0" smtClean="0">
              <a:latin typeface="微软雅黑" pitchFamily="34" charset="-122"/>
            </a:endParaRPr>
          </a:p>
        </p:txBody>
      </p:sp>
      <p:sp>
        <p:nvSpPr>
          <p:cNvPr id="4117" name="AutoShape 27"/>
          <p:cNvSpPr>
            <a:spLocks noChangeArrowheads="1"/>
          </p:cNvSpPr>
          <p:nvPr/>
        </p:nvSpPr>
        <p:spPr bwMode="auto">
          <a:xfrm>
            <a:off x="1620838" y="2951175"/>
            <a:ext cx="5403850" cy="533400"/>
          </a:xfrm>
          <a:prstGeom prst="roundRect">
            <a:avLst>
              <a:gd name="adj" fmla="val 0"/>
            </a:avLst>
          </a:prstGeom>
          <a:noFill/>
          <a:ln w="9525">
            <a:noFill/>
            <a:round/>
            <a:headEnd/>
            <a:tailEnd/>
          </a:ln>
        </p:spPr>
        <p:txBody>
          <a:bodyPr wrap="none" anchor="ctr"/>
          <a:lstStyle/>
          <a:p>
            <a:pPr lvl="1"/>
            <a:r>
              <a:rPr lang="en-US" altLang="zh-CN" dirty="0" smtClean="0">
                <a:latin typeface="微软雅黑" pitchFamily="34" charset="-122"/>
              </a:rPr>
              <a:t>9.3</a:t>
            </a:r>
            <a:r>
              <a:rPr lang="zh-CN" altLang="en-US" dirty="0" smtClean="0">
                <a:latin typeface="微软雅黑" pitchFamily="34" charset="-122"/>
              </a:rPr>
              <a:t>活锁和死锁</a:t>
            </a:r>
          </a:p>
        </p:txBody>
      </p:sp>
      <p:sp>
        <p:nvSpPr>
          <p:cNvPr id="4118" name="AutoShape 28"/>
          <p:cNvSpPr>
            <a:spLocks noChangeArrowheads="1"/>
          </p:cNvSpPr>
          <p:nvPr/>
        </p:nvSpPr>
        <p:spPr bwMode="auto">
          <a:xfrm>
            <a:off x="1620838" y="3743337"/>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9.4</a:t>
            </a:r>
            <a:r>
              <a:rPr lang="zh-CN" altLang="en-US" dirty="0" smtClean="0">
                <a:latin typeface="微软雅黑" pitchFamily="34" charset="-122"/>
              </a:rPr>
              <a:t>并发调度的可串行化</a:t>
            </a:r>
          </a:p>
        </p:txBody>
      </p:sp>
      <p:sp>
        <p:nvSpPr>
          <p:cNvPr id="4119" name="AutoShape 29"/>
          <p:cNvSpPr>
            <a:spLocks noChangeArrowheads="1"/>
          </p:cNvSpPr>
          <p:nvPr/>
        </p:nvSpPr>
        <p:spPr bwMode="auto">
          <a:xfrm>
            <a:off x="1620838" y="4533912"/>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9.5</a:t>
            </a:r>
            <a:r>
              <a:rPr lang="zh-CN" altLang="en-US" dirty="0" smtClean="0">
                <a:latin typeface="微软雅黑" pitchFamily="34" charset="-122"/>
              </a:rPr>
              <a:t>两段锁协议</a:t>
            </a:r>
          </a:p>
        </p:txBody>
      </p:sp>
      <p:sp>
        <p:nvSpPr>
          <p:cNvPr id="24" name="Rectangle 31"/>
          <p:cNvSpPr>
            <a:spLocks noChangeArrowheads="1"/>
          </p:cNvSpPr>
          <p:nvPr/>
        </p:nvSpPr>
        <p:spPr bwMode="auto">
          <a:xfrm>
            <a:off x="1500166" y="257105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6" name="AutoShape 25"/>
          <p:cNvSpPr>
            <a:spLocks noChangeArrowheads="1"/>
          </p:cNvSpPr>
          <p:nvPr/>
        </p:nvSpPr>
        <p:spPr bwMode="auto">
          <a:xfrm>
            <a:off x="1611291" y="2150363"/>
            <a:ext cx="5403850" cy="533400"/>
          </a:xfrm>
          <a:prstGeom prst="roundRect">
            <a:avLst>
              <a:gd name="adj" fmla="val 0"/>
            </a:avLst>
          </a:prstGeom>
          <a:noFill/>
          <a:ln w="9525">
            <a:noFill/>
            <a:round/>
            <a:headEnd/>
            <a:tailEnd/>
          </a:ln>
        </p:spPr>
        <p:txBody>
          <a:bodyPr wrap="none" lIns="144000" anchor="ctr"/>
          <a:lstStyle/>
          <a:p>
            <a:pPr lvl="1"/>
            <a:r>
              <a:rPr lang="en-US" altLang="zh-CN" dirty="0" smtClean="0">
                <a:solidFill>
                  <a:schemeClr val="bg1"/>
                </a:solidFill>
                <a:latin typeface="微软雅黑" pitchFamily="34" charset="-122"/>
              </a:rPr>
              <a:t>9.2 </a:t>
            </a:r>
            <a:r>
              <a:rPr lang="zh-CN" altLang="en-US" dirty="0" smtClean="0">
                <a:solidFill>
                  <a:schemeClr val="bg1"/>
                </a:solidFill>
                <a:latin typeface="微软雅黑" pitchFamily="34" charset="-122"/>
              </a:rPr>
              <a:t>封锁</a:t>
            </a:r>
          </a:p>
        </p:txBody>
      </p:sp>
      <p:sp>
        <p:nvSpPr>
          <p:cNvPr id="27" name="Rectangle 30"/>
          <p:cNvSpPr>
            <a:spLocks noChangeArrowheads="1"/>
          </p:cNvSpPr>
          <p:nvPr/>
        </p:nvSpPr>
        <p:spPr bwMode="auto">
          <a:xfrm>
            <a:off x="1500166" y="5743593"/>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8" name="AutoShape 18"/>
          <p:cNvSpPr>
            <a:spLocks noChangeArrowheads="1"/>
          </p:cNvSpPr>
          <p:nvPr/>
        </p:nvSpPr>
        <p:spPr bwMode="auto">
          <a:xfrm>
            <a:off x="1538266" y="5321318"/>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29" name="AutoShape 29"/>
          <p:cNvSpPr>
            <a:spLocks noChangeArrowheads="1"/>
          </p:cNvSpPr>
          <p:nvPr/>
        </p:nvSpPr>
        <p:spPr bwMode="auto">
          <a:xfrm>
            <a:off x="1611291" y="5319730"/>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9.6</a:t>
            </a:r>
            <a:r>
              <a:rPr lang="zh-CN" altLang="en-US" dirty="0" smtClean="0">
                <a:latin typeface="微软雅黑" pitchFamily="34" charset="-122"/>
              </a:rPr>
              <a:t>封锁的粒度</a:t>
            </a:r>
            <a:endParaRPr lang="en-US" altLang="zh-CN" dirty="0" smtClean="0">
              <a:latin typeface="微软雅黑" pitchFamily="34" charset="-122"/>
            </a:endParaRPr>
          </a:p>
        </p:txBody>
      </p:sp>
      <p:sp>
        <p:nvSpPr>
          <p:cNvPr id="22" name="动作按钮: 第一张 21">
            <a:hlinkClick r:id="rId2" action="ppaction://hlinksldjump" highlightClick="1"/>
          </p:cNvPr>
          <p:cNvSpPr/>
          <p:nvPr/>
        </p:nvSpPr>
        <p:spPr bwMode="auto">
          <a:xfrm>
            <a:off x="8215338" y="6286520"/>
            <a:ext cx="428628"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9.2</a:t>
            </a:r>
            <a:r>
              <a:rPr lang="zh-CN" altLang="en-US" dirty="0" smtClean="0"/>
              <a:t>封锁</a:t>
            </a:r>
            <a:endParaRPr lang="zh-CN" altLang="en-US" dirty="0"/>
          </a:p>
        </p:txBody>
      </p:sp>
      <p:sp>
        <p:nvSpPr>
          <p:cNvPr id="3" name="内容占位符 2"/>
          <p:cNvSpPr>
            <a:spLocks noGrp="1"/>
          </p:cNvSpPr>
          <p:nvPr>
            <p:ph idx="1"/>
          </p:nvPr>
        </p:nvSpPr>
        <p:spPr>
          <a:xfrm>
            <a:off x="468313" y="1142984"/>
            <a:ext cx="8207375" cy="5214974"/>
          </a:xfrm>
        </p:spPr>
        <p:txBody>
          <a:bodyPr/>
          <a:lstStyle/>
          <a:p>
            <a:pPr indent="360000">
              <a:lnSpc>
                <a:spcPct val="150000"/>
              </a:lnSpc>
            </a:pPr>
            <a:r>
              <a:rPr lang="zh-CN" altLang="en-US" sz="1800" b="0" kern="1200" dirty="0" smtClean="0">
                <a:solidFill>
                  <a:srgbClr val="000000"/>
                </a:solidFill>
                <a:latin typeface="微软雅黑" pitchFamily="34" charset="-122"/>
                <a:ea typeface="微软雅黑" pitchFamily="34" charset="-122"/>
              </a:rPr>
              <a:t>封锁：事务</a:t>
            </a:r>
            <a:r>
              <a:rPr lang="en-US" altLang="en-US" sz="1800" b="0" kern="1200" dirty="0" smtClean="0">
                <a:solidFill>
                  <a:srgbClr val="000000"/>
                </a:solidFill>
                <a:latin typeface="微软雅黑" pitchFamily="34" charset="-122"/>
                <a:ea typeface="微软雅黑" pitchFamily="34" charset="-122"/>
              </a:rPr>
              <a:t>T</a:t>
            </a:r>
            <a:r>
              <a:rPr lang="zh-CN" altLang="en-US" sz="1800" b="0" kern="1200" dirty="0" smtClean="0">
                <a:solidFill>
                  <a:srgbClr val="000000"/>
                </a:solidFill>
                <a:latin typeface="微软雅黑" pitchFamily="34" charset="-122"/>
                <a:ea typeface="微软雅黑" pitchFamily="34" charset="-122"/>
              </a:rPr>
              <a:t>在对某个数据对象</a:t>
            </a:r>
            <a:r>
              <a:rPr lang="en-US" altLang="en-US" sz="1800" b="0" kern="1200" dirty="0" smtClean="0">
                <a:solidFill>
                  <a:srgbClr val="000000"/>
                </a:solidFill>
                <a:latin typeface="微软雅黑" pitchFamily="34" charset="-122"/>
                <a:ea typeface="微软雅黑" pitchFamily="34" charset="-122"/>
              </a:rPr>
              <a:t>(</a:t>
            </a:r>
            <a:r>
              <a:rPr lang="zh-CN" altLang="en-US" sz="1800" b="0" kern="1200" dirty="0" smtClean="0">
                <a:solidFill>
                  <a:srgbClr val="000000"/>
                </a:solidFill>
                <a:latin typeface="微软雅黑" pitchFamily="34" charset="-122"/>
                <a:ea typeface="微软雅黑" pitchFamily="34" charset="-122"/>
              </a:rPr>
              <a:t>例如表、记录等</a:t>
            </a:r>
            <a:r>
              <a:rPr lang="en-US" altLang="en-US" sz="1800" b="0" kern="1200" dirty="0" smtClean="0">
                <a:solidFill>
                  <a:srgbClr val="000000"/>
                </a:solidFill>
                <a:latin typeface="微软雅黑" pitchFamily="34" charset="-122"/>
                <a:ea typeface="微软雅黑" pitchFamily="34" charset="-122"/>
              </a:rPr>
              <a:t>)</a:t>
            </a:r>
            <a:r>
              <a:rPr lang="zh-CN" altLang="en-US" sz="1800" b="0" kern="1200" dirty="0" smtClean="0">
                <a:solidFill>
                  <a:srgbClr val="000000"/>
                </a:solidFill>
                <a:latin typeface="微软雅黑" pitchFamily="34" charset="-122"/>
                <a:ea typeface="微软雅黑" pitchFamily="34" charset="-122"/>
              </a:rPr>
              <a:t>操作之前，先向系统发出请求，对其加锁。加锁后事务</a:t>
            </a:r>
            <a:r>
              <a:rPr lang="en-US" altLang="en-US" sz="1800" b="0" kern="1200" dirty="0" smtClean="0">
                <a:solidFill>
                  <a:srgbClr val="000000"/>
                </a:solidFill>
                <a:latin typeface="微软雅黑" pitchFamily="34" charset="-122"/>
                <a:ea typeface="微软雅黑" pitchFamily="34" charset="-122"/>
              </a:rPr>
              <a:t>T</a:t>
            </a:r>
            <a:r>
              <a:rPr lang="zh-CN" altLang="en-US" sz="1800" b="0" kern="1200" dirty="0" smtClean="0">
                <a:solidFill>
                  <a:srgbClr val="000000"/>
                </a:solidFill>
                <a:latin typeface="微软雅黑" pitchFamily="34" charset="-122"/>
                <a:ea typeface="微软雅黑" pitchFamily="34" charset="-122"/>
              </a:rPr>
              <a:t>就对该数据对象有了一定的控制，在事务</a:t>
            </a:r>
            <a:r>
              <a:rPr lang="en-US" altLang="en-US" sz="1800" b="0" kern="1200" dirty="0" smtClean="0">
                <a:solidFill>
                  <a:srgbClr val="000000"/>
                </a:solidFill>
                <a:latin typeface="微软雅黑" pitchFamily="34" charset="-122"/>
                <a:ea typeface="微软雅黑" pitchFamily="34" charset="-122"/>
              </a:rPr>
              <a:t>T</a:t>
            </a:r>
            <a:r>
              <a:rPr lang="zh-CN" altLang="en-US" sz="1800" b="0" kern="1200" dirty="0" smtClean="0">
                <a:solidFill>
                  <a:srgbClr val="000000"/>
                </a:solidFill>
                <a:latin typeface="微软雅黑" pitchFamily="34" charset="-122"/>
                <a:ea typeface="微软雅黑" pitchFamily="34" charset="-122"/>
              </a:rPr>
              <a:t>释放它的锁之前，其他的事务不能更新此数据对象。</a:t>
            </a:r>
          </a:p>
          <a:p>
            <a:pPr indent="360000">
              <a:lnSpc>
                <a:spcPct val="150000"/>
              </a:lnSpc>
            </a:pPr>
            <a:r>
              <a:rPr lang="zh-CN" altLang="en-US" sz="1800" b="0" kern="1200" dirty="0" smtClean="0">
                <a:solidFill>
                  <a:srgbClr val="000000"/>
                </a:solidFill>
                <a:latin typeface="微软雅黑" pitchFamily="34" charset="-122"/>
                <a:ea typeface="微软雅黑" pitchFamily="34" charset="-122"/>
              </a:rPr>
              <a:t>封锁包括</a:t>
            </a:r>
            <a:r>
              <a:rPr lang="en-US" altLang="en-US" sz="1800" b="0" kern="1200" dirty="0" smtClean="0">
                <a:solidFill>
                  <a:srgbClr val="000000"/>
                </a:solidFill>
                <a:latin typeface="微软雅黑" pitchFamily="34" charset="-122"/>
                <a:ea typeface="微软雅黑" pitchFamily="34" charset="-122"/>
              </a:rPr>
              <a:t>3</a:t>
            </a:r>
            <a:r>
              <a:rPr lang="zh-CN" altLang="en-US" sz="1800" b="0" kern="1200" dirty="0" smtClean="0">
                <a:solidFill>
                  <a:srgbClr val="000000"/>
                </a:solidFill>
                <a:latin typeface="微软雅黑" pitchFamily="34" charset="-122"/>
                <a:ea typeface="微软雅黑" pitchFamily="34" charset="-122"/>
              </a:rPr>
              <a:t>个环节：</a:t>
            </a:r>
            <a:endParaRPr lang="en-US" altLang="zh-CN" sz="1800" b="0" kern="1200" dirty="0" smtClean="0">
              <a:solidFill>
                <a:srgbClr val="000000"/>
              </a:solidFill>
              <a:latin typeface="微软雅黑" pitchFamily="34" charset="-122"/>
              <a:ea typeface="微软雅黑" pitchFamily="34" charset="-122"/>
            </a:endParaRPr>
          </a:p>
          <a:p>
            <a:pPr indent="360000">
              <a:lnSpc>
                <a:spcPct val="150000"/>
              </a:lnSpc>
              <a:buNone/>
            </a:pPr>
            <a:r>
              <a:rPr lang="en-US" altLang="zh-CN" sz="1800" b="0" kern="1200" dirty="0" smtClean="0">
                <a:solidFill>
                  <a:srgbClr val="000000"/>
                </a:solidFill>
                <a:latin typeface="微软雅黑" pitchFamily="34" charset="-122"/>
                <a:ea typeface="微软雅黑" pitchFamily="34" charset="-122"/>
              </a:rPr>
              <a:t>(1)</a:t>
            </a:r>
            <a:r>
              <a:rPr lang="zh-CN" altLang="en-US" sz="1800" b="0" kern="1200" dirty="0" smtClean="0">
                <a:solidFill>
                  <a:srgbClr val="000000"/>
                </a:solidFill>
                <a:latin typeface="微软雅黑" pitchFamily="34" charset="-122"/>
                <a:ea typeface="微软雅黑" pitchFamily="34" charset="-122"/>
              </a:rPr>
              <a:t> 申请加锁，即事务在操作前要对它欲使用的数据提出加锁请求。</a:t>
            </a:r>
            <a:endParaRPr lang="en-US" altLang="zh-CN" sz="1800" b="0" kern="1200" dirty="0" smtClean="0">
              <a:solidFill>
                <a:srgbClr val="000000"/>
              </a:solidFill>
              <a:latin typeface="微软雅黑" pitchFamily="34" charset="-122"/>
              <a:ea typeface="微软雅黑" pitchFamily="34" charset="-122"/>
            </a:endParaRPr>
          </a:p>
          <a:p>
            <a:pPr indent="360000">
              <a:lnSpc>
                <a:spcPct val="150000"/>
              </a:lnSpc>
              <a:buNone/>
            </a:pPr>
            <a:r>
              <a:rPr lang="en-US" altLang="zh-CN" sz="1800" b="0" kern="1200" dirty="0" smtClean="0">
                <a:solidFill>
                  <a:srgbClr val="000000"/>
                </a:solidFill>
                <a:latin typeface="微软雅黑" pitchFamily="34" charset="-122"/>
                <a:ea typeface="微软雅黑" pitchFamily="34" charset="-122"/>
              </a:rPr>
              <a:t>(2)</a:t>
            </a:r>
            <a:r>
              <a:rPr lang="zh-CN" altLang="en-US" sz="1800" b="0" kern="1200" dirty="0" smtClean="0">
                <a:solidFill>
                  <a:srgbClr val="000000"/>
                </a:solidFill>
                <a:latin typeface="微软雅黑" pitchFamily="34" charset="-122"/>
                <a:ea typeface="微软雅黑" pitchFamily="34" charset="-122"/>
              </a:rPr>
              <a:t> 获得锁，即当条件成熟时，系统允许事务对数据加锁，从而事务获得数据的控制权。</a:t>
            </a:r>
            <a:endParaRPr lang="en-US" altLang="zh-CN" sz="1800" b="0" kern="1200" dirty="0" smtClean="0">
              <a:solidFill>
                <a:srgbClr val="000000"/>
              </a:solidFill>
              <a:latin typeface="微软雅黑" pitchFamily="34" charset="-122"/>
              <a:ea typeface="微软雅黑" pitchFamily="34" charset="-122"/>
            </a:endParaRPr>
          </a:p>
          <a:p>
            <a:pPr indent="360000">
              <a:lnSpc>
                <a:spcPct val="150000"/>
              </a:lnSpc>
              <a:buNone/>
            </a:pPr>
            <a:r>
              <a:rPr lang="en-US" altLang="zh-CN" sz="1800" b="0" kern="1200" dirty="0" smtClean="0">
                <a:solidFill>
                  <a:srgbClr val="000000"/>
                </a:solidFill>
                <a:latin typeface="微软雅黑" pitchFamily="34" charset="-122"/>
                <a:ea typeface="微软雅黑" pitchFamily="34" charset="-122"/>
              </a:rPr>
              <a:t>(3)</a:t>
            </a:r>
            <a:r>
              <a:rPr lang="zh-CN" altLang="en-US" sz="1800" b="0" kern="1200" dirty="0" smtClean="0">
                <a:solidFill>
                  <a:srgbClr val="000000"/>
                </a:solidFill>
                <a:latin typeface="微软雅黑" pitchFamily="34" charset="-122"/>
                <a:ea typeface="微软雅黑" pitchFamily="34" charset="-122"/>
              </a:rPr>
              <a:t>释放锁，即完成操作后事务放弃数据的控制权。</a:t>
            </a:r>
          </a:p>
          <a:p>
            <a:endParaRPr lang="zh-CN" alt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9.2.1</a:t>
            </a:r>
            <a:r>
              <a:rPr lang="zh-CN" altLang="en-US" dirty="0" smtClean="0"/>
              <a:t>锁</a:t>
            </a:r>
            <a:endParaRPr lang="zh-CN" altLang="en-US" dirty="0"/>
          </a:p>
        </p:txBody>
      </p:sp>
      <p:sp>
        <p:nvSpPr>
          <p:cNvPr id="56" name="TextBox 55"/>
          <p:cNvSpPr txBox="1"/>
          <p:nvPr/>
        </p:nvSpPr>
        <p:spPr>
          <a:xfrm>
            <a:off x="785786" y="1142985"/>
            <a:ext cx="7786742" cy="5770811"/>
          </a:xfrm>
          <a:prstGeom prst="rect">
            <a:avLst/>
          </a:prstGeom>
          <a:noFill/>
        </p:spPr>
        <p:txBody>
          <a:bodyPr wrap="square" rtlCol="0">
            <a:spAutoFit/>
          </a:bodyPr>
          <a:lstStyle/>
          <a:p>
            <a:pPr indent="360000" algn="just">
              <a:lnSpc>
                <a:spcPct val="150000"/>
              </a:lnSpc>
            </a:pPr>
            <a:r>
              <a:rPr lang="zh-CN" altLang="en-US" b="0" dirty="0" smtClean="0">
                <a:solidFill>
                  <a:srgbClr val="000000"/>
                </a:solidFill>
                <a:latin typeface="微软雅黑" pitchFamily="34" charset="-122"/>
              </a:rPr>
              <a:t>锁是数据项上的并发控制标志，它有两种类型：共享锁</a:t>
            </a:r>
            <a:r>
              <a:rPr lang="en-US" altLang="en-US" b="0" dirty="0" smtClean="0">
                <a:solidFill>
                  <a:srgbClr val="000000"/>
                </a:solidFill>
                <a:latin typeface="微软雅黑" pitchFamily="34" charset="-122"/>
              </a:rPr>
              <a:t>(Shared Lock</a:t>
            </a:r>
            <a:r>
              <a:rPr lang="zh-CN" altLang="en-US" b="0" dirty="0" smtClean="0">
                <a:solidFill>
                  <a:srgbClr val="000000"/>
                </a:solidFill>
                <a:latin typeface="微软雅黑" pitchFamily="34" charset="-122"/>
              </a:rPr>
              <a:t>，简称</a:t>
            </a:r>
            <a:r>
              <a:rPr lang="en-US" altLang="en-US" b="0" dirty="0" smtClean="0">
                <a:solidFill>
                  <a:srgbClr val="FF0000"/>
                </a:solidFill>
                <a:latin typeface="微软雅黑" pitchFamily="34" charset="-122"/>
              </a:rPr>
              <a:t>S</a:t>
            </a:r>
            <a:r>
              <a:rPr lang="zh-CN" altLang="en-US" b="0" dirty="0" smtClean="0">
                <a:solidFill>
                  <a:srgbClr val="FF0000"/>
                </a:solidFill>
                <a:latin typeface="微软雅黑" pitchFamily="34" charset="-122"/>
              </a:rPr>
              <a:t>锁</a:t>
            </a:r>
            <a:r>
              <a:rPr lang="en-US" altLang="en-US" b="0" dirty="0" smtClean="0">
                <a:solidFill>
                  <a:srgbClr val="000000"/>
                </a:solidFill>
                <a:latin typeface="微软雅黑" pitchFamily="34" charset="-122"/>
              </a:rPr>
              <a:t>)</a:t>
            </a:r>
            <a:r>
              <a:rPr lang="zh-CN" altLang="en-US" b="0" dirty="0" smtClean="0">
                <a:solidFill>
                  <a:srgbClr val="000000"/>
                </a:solidFill>
                <a:latin typeface="微软雅黑" pitchFamily="34" charset="-122"/>
              </a:rPr>
              <a:t>和排它锁</a:t>
            </a:r>
            <a:r>
              <a:rPr lang="en-US" altLang="en-US" b="0" dirty="0" smtClean="0">
                <a:solidFill>
                  <a:srgbClr val="000000"/>
                </a:solidFill>
                <a:latin typeface="微软雅黑" pitchFamily="34" charset="-122"/>
              </a:rPr>
              <a:t>(Exclusive Lock</a:t>
            </a:r>
            <a:r>
              <a:rPr lang="zh-CN" altLang="en-US" b="0" dirty="0" smtClean="0">
                <a:solidFill>
                  <a:srgbClr val="000000"/>
                </a:solidFill>
                <a:latin typeface="微软雅黑" pitchFamily="34" charset="-122"/>
              </a:rPr>
              <a:t>，简称</a:t>
            </a:r>
            <a:r>
              <a:rPr lang="en-US" altLang="en-US" b="0" dirty="0" smtClean="0">
                <a:solidFill>
                  <a:srgbClr val="FF0000"/>
                </a:solidFill>
                <a:latin typeface="微软雅黑" pitchFamily="34" charset="-122"/>
              </a:rPr>
              <a:t>X</a:t>
            </a:r>
            <a:r>
              <a:rPr lang="zh-CN" altLang="en-US" b="0" dirty="0" smtClean="0">
                <a:solidFill>
                  <a:srgbClr val="FF0000"/>
                </a:solidFill>
                <a:latin typeface="微软雅黑" pitchFamily="34" charset="-122"/>
              </a:rPr>
              <a:t>锁</a:t>
            </a:r>
            <a:r>
              <a:rPr lang="en-US" altLang="en-US" b="0" dirty="0" smtClean="0">
                <a:latin typeface="微软雅黑" pitchFamily="34" charset="-122"/>
              </a:rPr>
              <a:t>)</a:t>
            </a:r>
          </a:p>
          <a:p>
            <a:pPr indent="360000" algn="just">
              <a:lnSpc>
                <a:spcPct val="150000"/>
              </a:lnSpc>
            </a:pPr>
            <a:r>
              <a:rPr lang="en-US" altLang="zh-CN" b="0" dirty="0" smtClean="0">
                <a:solidFill>
                  <a:srgbClr val="000000"/>
                </a:solidFill>
                <a:latin typeface="微软雅黑" pitchFamily="34" charset="-122"/>
              </a:rPr>
              <a:t>(1)</a:t>
            </a:r>
            <a:r>
              <a:rPr lang="zh-CN" altLang="en-US" b="0" dirty="0" smtClean="0">
                <a:solidFill>
                  <a:srgbClr val="000000"/>
                </a:solidFill>
                <a:latin typeface="微软雅黑" pitchFamily="34" charset="-122"/>
              </a:rPr>
              <a:t>共享锁又称为读锁。若事务</a:t>
            </a:r>
            <a:r>
              <a:rPr lang="en-US" altLang="en-US" b="0" dirty="0" smtClean="0">
                <a:solidFill>
                  <a:srgbClr val="000000"/>
                </a:solidFill>
                <a:latin typeface="微软雅黑" pitchFamily="34" charset="-122"/>
              </a:rPr>
              <a:t>T</a:t>
            </a:r>
            <a:r>
              <a:rPr lang="zh-CN" altLang="en-US" b="0" dirty="0" smtClean="0">
                <a:solidFill>
                  <a:srgbClr val="000000"/>
                </a:solidFill>
                <a:latin typeface="微软雅黑" pitchFamily="34" charset="-122"/>
              </a:rPr>
              <a:t>对数据对象</a:t>
            </a:r>
            <a:r>
              <a:rPr lang="en-US" altLang="en-US" b="0" dirty="0" smtClean="0">
                <a:solidFill>
                  <a:srgbClr val="000000"/>
                </a:solidFill>
                <a:latin typeface="微软雅黑" pitchFamily="34" charset="-122"/>
              </a:rPr>
              <a:t>A</a:t>
            </a:r>
            <a:r>
              <a:rPr lang="zh-CN" altLang="en-US" b="0" dirty="0" smtClean="0">
                <a:solidFill>
                  <a:srgbClr val="000000"/>
                </a:solidFill>
                <a:latin typeface="微软雅黑" pitchFamily="34" charset="-122"/>
              </a:rPr>
              <a:t>加上</a:t>
            </a:r>
            <a:r>
              <a:rPr lang="en-US" altLang="en-US" b="0" dirty="0" smtClean="0">
                <a:solidFill>
                  <a:srgbClr val="000000"/>
                </a:solidFill>
                <a:latin typeface="微软雅黑" pitchFamily="34" charset="-122"/>
              </a:rPr>
              <a:t>S</a:t>
            </a:r>
            <a:r>
              <a:rPr lang="zh-CN" altLang="en-US" b="0" dirty="0" smtClean="0">
                <a:solidFill>
                  <a:srgbClr val="000000"/>
                </a:solidFill>
                <a:latin typeface="微软雅黑" pitchFamily="34" charset="-122"/>
              </a:rPr>
              <a:t>锁，则事务</a:t>
            </a:r>
            <a:r>
              <a:rPr lang="en-US" altLang="en-US" b="0" dirty="0" smtClean="0">
                <a:solidFill>
                  <a:srgbClr val="000000"/>
                </a:solidFill>
                <a:latin typeface="微软雅黑" pitchFamily="34" charset="-122"/>
              </a:rPr>
              <a:t>T</a:t>
            </a:r>
            <a:r>
              <a:rPr lang="zh-CN" altLang="en-US" b="0" dirty="0" smtClean="0">
                <a:solidFill>
                  <a:srgbClr val="000000"/>
                </a:solidFill>
                <a:latin typeface="微软雅黑" pitchFamily="34" charset="-122"/>
              </a:rPr>
              <a:t>可以读</a:t>
            </a:r>
            <a:r>
              <a:rPr lang="en-US" altLang="en-US" b="0" dirty="0" smtClean="0">
                <a:solidFill>
                  <a:srgbClr val="000000"/>
                </a:solidFill>
                <a:latin typeface="微软雅黑" pitchFamily="34" charset="-122"/>
              </a:rPr>
              <a:t>A</a:t>
            </a:r>
            <a:r>
              <a:rPr lang="zh-CN" altLang="en-US" b="0" dirty="0" smtClean="0">
                <a:solidFill>
                  <a:srgbClr val="000000"/>
                </a:solidFill>
                <a:latin typeface="微软雅黑" pitchFamily="34" charset="-122"/>
              </a:rPr>
              <a:t>但不能修改</a:t>
            </a:r>
            <a:r>
              <a:rPr lang="en-US" altLang="en-US" b="0" dirty="0" smtClean="0">
                <a:solidFill>
                  <a:srgbClr val="000000"/>
                </a:solidFill>
                <a:latin typeface="微软雅黑" pitchFamily="34" charset="-122"/>
              </a:rPr>
              <a:t>A</a:t>
            </a:r>
            <a:r>
              <a:rPr lang="zh-CN" altLang="en-US" b="0" dirty="0" smtClean="0">
                <a:solidFill>
                  <a:srgbClr val="000000"/>
                </a:solidFill>
                <a:latin typeface="微软雅黑" pitchFamily="34" charset="-122"/>
              </a:rPr>
              <a:t>，其他事务只能再对</a:t>
            </a:r>
            <a:r>
              <a:rPr lang="en-US" altLang="en-US" b="0" dirty="0" smtClean="0">
                <a:solidFill>
                  <a:srgbClr val="000000"/>
                </a:solidFill>
                <a:latin typeface="微软雅黑" pitchFamily="34" charset="-122"/>
              </a:rPr>
              <a:t>A</a:t>
            </a:r>
            <a:r>
              <a:rPr lang="zh-CN" altLang="en-US" b="0" dirty="0" smtClean="0">
                <a:solidFill>
                  <a:srgbClr val="000000"/>
                </a:solidFill>
                <a:latin typeface="微软雅黑" pitchFamily="34" charset="-122"/>
              </a:rPr>
              <a:t>加</a:t>
            </a:r>
            <a:r>
              <a:rPr lang="en-US" altLang="en-US" b="0" dirty="0" smtClean="0">
                <a:solidFill>
                  <a:srgbClr val="000000"/>
                </a:solidFill>
                <a:latin typeface="微软雅黑" pitchFamily="34" charset="-122"/>
              </a:rPr>
              <a:t>S</a:t>
            </a:r>
            <a:r>
              <a:rPr lang="zh-CN" altLang="en-US" b="0" dirty="0" smtClean="0">
                <a:solidFill>
                  <a:srgbClr val="000000"/>
                </a:solidFill>
                <a:latin typeface="微软雅黑" pitchFamily="34" charset="-122"/>
              </a:rPr>
              <a:t>锁，而不能加</a:t>
            </a:r>
            <a:r>
              <a:rPr lang="en-US" altLang="en-US" b="0" dirty="0" smtClean="0">
                <a:solidFill>
                  <a:srgbClr val="000000"/>
                </a:solidFill>
                <a:latin typeface="微软雅黑" pitchFamily="34" charset="-122"/>
              </a:rPr>
              <a:t>X</a:t>
            </a:r>
            <a:r>
              <a:rPr lang="zh-CN" altLang="en-US" b="0" dirty="0" smtClean="0">
                <a:solidFill>
                  <a:srgbClr val="000000"/>
                </a:solidFill>
                <a:latin typeface="微软雅黑" pitchFamily="34" charset="-122"/>
              </a:rPr>
              <a:t>锁，直到</a:t>
            </a:r>
            <a:r>
              <a:rPr lang="en-US" altLang="en-US" b="0" dirty="0" smtClean="0">
                <a:solidFill>
                  <a:srgbClr val="000000"/>
                </a:solidFill>
                <a:latin typeface="微软雅黑" pitchFamily="34" charset="-122"/>
              </a:rPr>
              <a:t>T</a:t>
            </a:r>
            <a:r>
              <a:rPr lang="zh-CN" altLang="en-US" b="0" dirty="0" smtClean="0">
                <a:solidFill>
                  <a:srgbClr val="000000"/>
                </a:solidFill>
                <a:latin typeface="微软雅黑" pitchFamily="34" charset="-122"/>
              </a:rPr>
              <a:t>释放</a:t>
            </a:r>
            <a:r>
              <a:rPr lang="en-US" altLang="en-US" b="0" dirty="0" smtClean="0">
                <a:solidFill>
                  <a:srgbClr val="000000"/>
                </a:solidFill>
                <a:latin typeface="微软雅黑" pitchFamily="34" charset="-122"/>
              </a:rPr>
              <a:t>A</a:t>
            </a:r>
            <a:r>
              <a:rPr lang="zh-CN" altLang="en-US" b="0" dirty="0" smtClean="0">
                <a:solidFill>
                  <a:srgbClr val="000000"/>
                </a:solidFill>
                <a:latin typeface="微软雅黑" pitchFamily="34" charset="-122"/>
              </a:rPr>
              <a:t>上的</a:t>
            </a:r>
            <a:r>
              <a:rPr lang="en-US" altLang="en-US" b="0" dirty="0" smtClean="0">
                <a:solidFill>
                  <a:srgbClr val="000000"/>
                </a:solidFill>
                <a:latin typeface="微软雅黑" pitchFamily="34" charset="-122"/>
              </a:rPr>
              <a:t>S</a:t>
            </a:r>
            <a:r>
              <a:rPr lang="zh-CN" altLang="en-US" b="0" dirty="0" smtClean="0">
                <a:solidFill>
                  <a:srgbClr val="000000"/>
                </a:solidFill>
                <a:latin typeface="微软雅黑" pitchFamily="34" charset="-122"/>
              </a:rPr>
              <a:t>锁。这就保证了其他事务可以读</a:t>
            </a:r>
            <a:r>
              <a:rPr lang="en-US" altLang="en-US" b="0" dirty="0" smtClean="0">
                <a:solidFill>
                  <a:srgbClr val="000000"/>
                </a:solidFill>
                <a:latin typeface="微软雅黑" pitchFamily="34" charset="-122"/>
              </a:rPr>
              <a:t>A</a:t>
            </a:r>
            <a:r>
              <a:rPr lang="zh-CN" altLang="en-US" b="0" dirty="0" smtClean="0">
                <a:solidFill>
                  <a:srgbClr val="000000"/>
                </a:solidFill>
                <a:latin typeface="微软雅黑" pitchFamily="34" charset="-122"/>
              </a:rPr>
              <a:t>，但在</a:t>
            </a:r>
            <a:r>
              <a:rPr lang="en-US" altLang="en-US" b="0" dirty="0" smtClean="0">
                <a:solidFill>
                  <a:srgbClr val="000000"/>
                </a:solidFill>
                <a:latin typeface="微软雅黑" pitchFamily="34" charset="-122"/>
              </a:rPr>
              <a:t>T</a:t>
            </a:r>
            <a:r>
              <a:rPr lang="zh-CN" altLang="en-US" b="0" dirty="0" smtClean="0">
                <a:solidFill>
                  <a:srgbClr val="000000"/>
                </a:solidFill>
                <a:latin typeface="微软雅黑" pitchFamily="34" charset="-122"/>
              </a:rPr>
              <a:t>释放</a:t>
            </a:r>
            <a:r>
              <a:rPr lang="en-US" altLang="en-US" b="0" dirty="0" smtClean="0">
                <a:solidFill>
                  <a:srgbClr val="000000"/>
                </a:solidFill>
                <a:latin typeface="微软雅黑" pitchFamily="34" charset="-122"/>
              </a:rPr>
              <a:t>A</a:t>
            </a:r>
            <a:r>
              <a:rPr lang="zh-CN" altLang="en-US" b="0" dirty="0" smtClean="0">
                <a:solidFill>
                  <a:srgbClr val="000000"/>
                </a:solidFill>
                <a:latin typeface="微软雅黑" pitchFamily="34" charset="-122"/>
              </a:rPr>
              <a:t>上的</a:t>
            </a:r>
            <a:r>
              <a:rPr lang="en-US" altLang="en-US" b="0" dirty="0" smtClean="0">
                <a:solidFill>
                  <a:srgbClr val="000000"/>
                </a:solidFill>
                <a:latin typeface="微软雅黑" pitchFamily="34" charset="-122"/>
              </a:rPr>
              <a:t>S</a:t>
            </a:r>
            <a:r>
              <a:rPr lang="zh-CN" altLang="en-US" b="0" dirty="0" smtClean="0">
                <a:solidFill>
                  <a:srgbClr val="000000"/>
                </a:solidFill>
                <a:latin typeface="微软雅黑" pitchFamily="34" charset="-122"/>
              </a:rPr>
              <a:t>锁之前不能对</a:t>
            </a:r>
            <a:r>
              <a:rPr lang="en-US" altLang="en-US" b="0" dirty="0" smtClean="0">
                <a:solidFill>
                  <a:srgbClr val="000000"/>
                </a:solidFill>
                <a:latin typeface="微软雅黑" pitchFamily="34" charset="-122"/>
              </a:rPr>
              <a:t>A</a:t>
            </a:r>
            <a:r>
              <a:rPr lang="zh-CN" altLang="en-US" b="0" dirty="0" smtClean="0">
                <a:solidFill>
                  <a:srgbClr val="000000"/>
                </a:solidFill>
                <a:latin typeface="微软雅黑" pitchFamily="34" charset="-122"/>
              </a:rPr>
              <a:t>做任何修改。共享锁可以保证最大的并发性，任何数量的用户可以同时对相同的数据施加共享锁。</a:t>
            </a:r>
            <a:endParaRPr lang="en-US" altLang="zh-CN" b="0" dirty="0" smtClean="0">
              <a:solidFill>
                <a:srgbClr val="000000"/>
              </a:solidFill>
              <a:latin typeface="微软雅黑" pitchFamily="34" charset="-122"/>
            </a:endParaRPr>
          </a:p>
          <a:p>
            <a:pPr indent="360000" algn="just">
              <a:lnSpc>
                <a:spcPct val="150000"/>
              </a:lnSpc>
            </a:pPr>
            <a:r>
              <a:rPr lang="en-US" altLang="en-US" b="0" dirty="0" smtClean="0">
                <a:solidFill>
                  <a:srgbClr val="000000"/>
                </a:solidFill>
                <a:latin typeface="微软雅黑" pitchFamily="34" charset="-122"/>
              </a:rPr>
              <a:t>(2) </a:t>
            </a:r>
            <a:r>
              <a:rPr lang="zh-CN" altLang="en-US" b="0" dirty="0" smtClean="0">
                <a:solidFill>
                  <a:srgbClr val="000000"/>
                </a:solidFill>
                <a:latin typeface="微软雅黑" pitchFamily="34" charset="-122"/>
              </a:rPr>
              <a:t>排它锁又称为写锁。若事务</a:t>
            </a:r>
            <a:r>
              <a:rPr lang="en-US" altLang="en-US" b="0" dirty="0" smtClean="0">
                <a:solidFill>
                  <a:srgbClr val="000000"/>
                </a:solidFill>
                <a:latin typeface="微软雅黑" pitchFamily="34" charset="-122"/>
              </a:rPr>
              <a:t>T</a:t>
            </a:r>
            <a:r>
              <a:rPr lang="zh-CN" altLang="en-US" b="0" dirty="0" smtClean="0">
                <a:solidFill>
                  <a:srgbClr val="000000"/>
                </a:solidFill>
                <a:latin typeface="微软雅黑" pitchFamily="34" charset="-122"/>
              </a:rPr>
              <a:t>对数据对象</a:t>
            </a:r>
            <a:r>
              <a:rPr lang="en-US" altLang="en-US" b="0" dirty="0" smtClean="0">
                <a:solidFill>
                  <a:srgbClr val="000000"/>
                </a:solidFill>
                <a:latin typeface="微软雅黑" pitchFamily="34" charset="-122"/>
              </a:rPr>
              <a:t>A</a:t>
            </a:r>
            <a:r>
              <a:rPr lang="zh-CN" altLang="en-US" b="0" dirty="0" smtClean="0">
                <a:solidFill>
                  <a:srgbClr val="000000"/>
                </a:solidFill>
                <a:latin typeface="微软雅黑" pitchFamily="34" charset="-122"/>
              </a:rPr>
              <a:t>加上</a:t>
            </a:r>
            <a:r>
              <a:rPr lang="en-US" altLang="en-US" b="0" dirty="0" smtClean="0">
                <a:solidFill>
                  <a:srgbClr val="000000"/>
                </a:solidFill>
                <a:latin typeface="微软雅黑" pitchFamily="34" charset="-122"/>
              </a:rPr>
              <a:t>X</a:t>
            </a:r>
            <a:r>
              <a:rPr lang="zh-CN" altLang="en-US" b="0" dirty="0" smtClean="0">
                <a:solidFill>
                  <a:srgbClr val="000000"/>
                </a:solidFill>
                <a:latin typeface="微软雅黑" pitchFamily="34" charset="-122"/>
              </a:rPr>
              <a:t>锁，则只允许</a:t>
            </a:r>
            <a:r>
              <a:rPr lang="en-US" altLang="en-US" b="0" dirty="0" smtClean="0">
                <a:solidFill>
                  <a:srgbClr val="000000"/>
                </a:solidFill>
                <a:latin typeface="微软雅黑" pitchFamily="34" charset="-122"/>
              </a:rPr>
              <a:t>T</a:t>
            </a:r>
            <a:r>
              <a:rPr lang="zh-CN" altLang="en-US" b="0" dirty="0" smtClean="0">
                <a:solidFill>
                  <a:srgbClr val="000000"/>
                </a:solidFill>
                <a:latin typeface="微软雅黑" pitchFamily="34" charset="-122"/>
              </a:rPr>
              <a:t>读取和修改</a:t>
            </a:r>
            <a:r>
              <a:rPr lang="en-US" altLang="en-US" b="0" dirty="0" smtClean="0">
                <a:solidFill>
                  <a:srgbClr val="000000"/>
                </a:solidFill>
                <a:latin typeface="微软雅黑" pitchFamily="34" charset="-122"/>
              </a:rPr>
              <a:t>A</a:t>
            </a:r>
            <a:r>
              <a:rPr lang="zh-CN" altLang="en-US" b="0" dirty="0" smtClean="0">
                <a:solidFill>
                  <a:srgbClr val="000000"/>
                </a:solidFill>
                <a:latin typeface="微软雅黑" pitchFamily="34" charset="-122"/>
              </a:rPr>
              <a:t>，其他任何事务都不能再对</a:t>
            </a:r>
            <a:r>
              <a:rPr lang="en-US" altLang="en-US" b="0" dirty="0" smtClean="0">
                <a:solidFill>
                  <a:srgbClr val="000000"/>
                </a:solidFill>
                <a:latin typeface="微软雅黑" pitchFamily="34" charset="-122"/>
              </a:rPr>
              <a:t>A</a:t>
            </a:r>
            <a:r>
              <a:rPr lang="zh-CN" altLang="en-US" b="0" dirty="0" smtClean="0">
                <a:solidFill>
                  <a:srgbClr val="000000"/>
                </a:solidFill>
                <a:latin typeface="微软雅黑" pitchFamily="34" charset="-122"/>
              </a:rPr>
              <a:t>加任何类型的锁，直到</a:t>
            </a:r>
            <a:r>
              <a:rPr lang="en-US" altLang="en-US" b="0" dirty="0" smtClean="0">
                <a:solidFill>
                  <a:srgbClr val="000000"/>
                </a:solidFill>
                <a:latin typeface="微软雅黑" pitchFamily="34" charset="-122"/>
              </a:rPr>
              <a:t>T</a:t>
            </a:r>
            <a:r>
              <a:rPr lang="zh-CN" altLang="en-US" b="0" dirty="0" smtClean="0">
                <a:solidFill>
                  <a:srgbClr val="000000"/>
                </a:solidFill>
                <a:latin typeface="微软雅黑" pitchFamily="34" charset="-122"/>
              </a:rPr>
              <a:t>释放</a:t>
            </a:r>
            <a:r>
              <a:rPr lang="en-US" altLang="en-US" b="0" dirty="0" smtClean="0">
                <a:solidFill>
                  <a:srgbClr val="000000"/>
                </a:solidFill>
                <a:latin typeface="微软雅黑" pitchFamily="34" charset="-122"/>
              </a:rPr>
              <a:t>A</a:t>
            </a:r>
            <a:r>
              <a:rPr lang="zh-CN" altLang="en-US" b="0" dirty="0" smtClean="0">
                <a:solidFill>
                  <a:srgbClr val="000000"/>
                </a:solidFill>
                <a:latin typeface="微软雅黑" pitchFamily="34" charset="-122"/>
              </a:rPr>
              <a:t>上的锁。这就保证了其他事务在</a:t>
            </a:r>
            <a:r>
              <a:rPr lang="en-US" altLang="en-US" b="0" dirty="0" smtClean="0">
                <a:solidFill>
                  <a:srgbClr val="000000"/>
                </a:solidFill>
                <a:latin typeface="微软雅黑" pitchFamily="34" charset="-122"/>
              </a:rPr>
              <a:t>T</a:t>
            </a:r>
            <a:r>
              <a:rPr lang="zh-CN" altLang="en-US" b="0" dirty="0" smtClean="0">
                <a:solidFill>
                  <a:srgbClr val="000000"/>
                </a:solidFill>
                <a:latin typeface="微软雅黑" pitchFamily="34" charset="-122"/>
              </a:rPr>
              <a:t>释放</a:t>
            </a:r>
            <a:r>
              <a:rPr lang="en-US" altLang="en-US" b="0" dirty="0" smtClean="0">
                <a:solidFill>
                  <a:srgbClr val="000000"/>
                </a:solidFill>
                <a:latin typeface="微软雅黑" pitchFamily="34" charset="-122"/>
              </a:rPr>
              <a:t>A</a:t>
            </a:r>
            <a:r>
              <a:rPr lang="zh-CN" altLang="en-US" b="0" dirty="0" smtClean="0">
                <a:solidFill>
                  <a:srgbClr val="000000"/>
                </a:solidFill>
                <a:latin typeface="微软雅黑" pitchFamily="34" charset="-122"/>
              </a:rPr>
              <a:t>上的锁之前不能再读取和修改</a:t>
            </a:r>
            <a:r>
              <a:rPr lang="en-US" altLang="en-US" b="0" dirty="0" smtClean="0">
                <a:solidFill>
                  <a:srgbClr val="000000"/>
                </a:solidFill>
                <a:latin typeface="微软雅黑" pitchFamily="34" charset="-122"/>
              </a:rPr>
              <a:t>A</a:t>
            </a:r>
            <a:r>
              <a:rPr lang="zh-CN" altLang="en-US" b="0" dirty="0" smtClean="0">
                <a:solidFill>
                  <a:srgbClr val="000000"/>
                </a:solidFill>
                <a:latin typeface="微软雅黑" pitchFamily="34" charset="-122"/>
              </a:rPr>
              <a:t>。排它锁是最严格的一类封锁，当需要对表进行插入、删除或更新操作时，应该使用排它锁。当一个事务对某数据加上排它锁后，其他事务不得对该数据对象施加任何封锁。</a:t>
            </a:r>
          </a:p>
          <a:p>
            <a:pPr indent="360000"/>
            <a:endParaRPr lang="zh-CN" alt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9.2.2 </a:t>
            </a:r>
            <a:r>
              <a:rPr lang="zh-CN" altLang="en-US" dirty="0" smtClean="0"/>
              <a:t>封锁协议</a:t>
            </a:r>
            <a:endParaRPr lang="zh-CN" altLang="en-US" dirty="0"/>
          </a:p>
        </p:txBody>
      </p:sp>
      <p:sp>
        <p:nvSpPr>
          <p:cNvPr id="3" name="内容占位符 2"/>
          <p:cNvSpPr>
            <a:spLocks noGrp="1"/>
          </p:cNvSpPr>
          <p:nvPr>
            <p:ph idx="1"/>
          </p:nvPr>
        </p:nvSpPr>
        <p:spPr>
          <a:xfrm>
            <a:off x="357158" y="1142984"/>
            <a:ext cx="8358246" cy="4286280"/>
          </a:xfrm>
        </p:spPr>
        <p:txBody>
          <a:bodyPr/>
          <a:lstStyle/>
          <a:p>
            <a:pPr indent="457200" algn="just">
              <a:lnSpc>
                <a:spcPct val="150000"/>
              </a:lnSpc>
              <a:buNone/>
            </a:pPr>
            <a:r>
              <a:rPr lang="zh-CN" altLang="en-US" sz="2400" kern="1200" dirty="0" smtClean="0">
                <a:solidFill>
                  <a:srgbClr val="000000"/>
                </a:solidFill>
                <a:latin typeface="楷体" pitchFamily="49" charset="-122"/>
                <a:ea typeface="楷体" pitchFamily="49" charset="-122"/>
              </a:rPr>
              <a:t>在运用</a:t>
            </a:r>
            <a:r>
              <a:rPr lang="en-US" altLang="en-US" sz="2400" kern="1200" dirty="0" smtClean="0">
                <a:solidFill>
                  <a:srgbClr val="000000"/>
                </a:solidFill>
                <a:latin typeface="楷体" pitchFamily="49" charset="-122"/>
                <a:ea typeface="楷体" pitchFamily="49" charset="-122"/>
              </a:rPr>
              <a:t>X</a:t>
            </a:r>
            <a:r>
              <a:rPr lang="zh-CN" altLang="en-US" sz="2400" kern="1200" dirty="0" smtClean="0">
                <a:solidFill>
                  <a:srgbClr val="000000"/>
                </a:solidFill>
                <a:latin typeface="楷体" pitchFamily="49" charset="-122"/>
                <a:ea typeface="楷体" pitchFamily="49" charset="-122"/>
              </a:rPr>
              <a:t>锁和</a:t>
            </a:r>
            <a:r>
              <a:rPr lang="en-US" altLang="en-US" sz="2400" kern="1200" dirty="0" smtClean="0">
                <a:solidFill>
                  <a:srgbClr val="000000"/>
                </a:solidFill>
                <a:latin typeface="楷体" pitchFamily="49" charset="-122"/>
                <a:ea typeface="楷体" pitchFamily="49" charset="-122"/>
              </a:rPr>
              <a:t>S</a:t>
            </a:r>
            <a:r>
              <a:rPr lang="zh-CN" altLang="en-US" sz="2400" kern="1200" dirty="0" smtClean="0">
                <a:solidFill>
                  <a:srgbClr val="000000"/>
                </a:solidFill>
                <a:latin typeface="楷体" pitchFamily="49" charset="-122"/>
                <a:ea typeface="楷体" pitchFamily="49" charset="-122"/>
              </a:rPr>
              <a:t>锁给数据对象加锁时，还需要约定一些规则，例如应何时申请</a:t>
            </a:r>
            <a:r>
              <a:rPr lang="en-US" altLang="en-US" sz="2400" kern="1200" dirty="0" smtClean="0">
                <a:solidFill>
                  <a:srgbClr val="000000"/>
                </a:solidFill>
                <a:latin typeface="楷体" pitchFamily="49" charset="-122"/>
                <a:ea typeface="楷体" pitchFamily="49" charset="-122"/>
              </a:rPr>
              <a:t>X</a:t>
            </a:r>
            <a:r>
              <a:rPr lang="zh-CN" altLang="en-US" sz="2400" kern="1200" dirty="0" smtClean="0">
                <a:solidFill>
                  <a:srgbClr val="000000"/>
                </a:solidFill>
                <a:latin typeface="楷体" pitchFamily="49" charset="-122"/>
                <a:ea typeface="楷体" pitchFamily="49" charset="-122"/>
              </a:rPr>
              <a:t>锁或</a:t>
            </a:r>
            <a:r>
              <a:rPr lang="en-US" altLang="en-US" sz="2400" kern="1200" dirty="0" smtClean="0">
                <a:solidFill>
                  <a:srgbClr val="000000"/>
                </a:solidFill>
                <a:latin typeface="楷体" pitchFamily="49" charset="-122"/>
                <a:ea typeface="楷体" pitchFamily="49" charset="-122"/>
              </a:rPr>
              <a:t>S</a:t>
            </a:r>
            <a:r>
              <a:rPr lang="zh-CN" altLang="en-US" sz="2400" kern="1200" dirty="0" smtClean="0">
                <a:solidFill>
                  <a:srgbClr val="000000"/>
                </a:solidFill>
                <a:latin typeface="楷体" pitchFamily="49" charset="-122"/>
                <a:ea typeface="楷体" pitchFamily="49" charset="-122"/>
              </a:rPr>
              <a:t>锁、封锁时间、何时释放等。我们称这些规则为</a:t>
            </a:r>
            <a:r>
              <a:rPr lang="zh-CN" altLang="en-US" sz="2400" kern="1200" dirty="0" smtClean="0">
                <a:solidFill>
                  <a:srgbClr val="FF0000"/>
                </a:solidFill>
                <a:latin typeface="楷体" pitchFamily="49" charset="-122"/>
                <a:ea typeface="楷体" pitchFamily="49" charset="-122"/>
              </a:rPr>
              <a:t>封锁协议</a:t>
            </a:r>
            <a:r>
              <a:rPr lang="en-US" altLang="en-US" sz="2400" kern="1200" dirty="0" smtClean="0">
                <a:solidFill>
                  <a:srgbClr val="FF0000"/>
                </a:solidFill>
                <a:latin typeface="楷体" pitchFamily="49" charset="-122"/>
                <a:ea typeface="楷体" pitchFamily="49" charset="-122"/>
              </a:rPr>
              <a:t>(Locking Protocol)</a:t>
            </a:r>
            <a:r>
              <a:rPr lang="zh-CN" altLang="en-US" sz="2400" kern="1200" dirty="0" smtClean="0">
                <a:solidFill>
                  <a:srgbClr val="000000"/>
                </a:solidFill>
                <a:latin typeface="楷体" pitchFamily="49" charset="-122"/>
                <a:ea typeface="楷体" pitchFamily="49" charset="-122"/>
              </a:rPr>
              <a:t>。对封锁方式规定不同的规则，就形成了各种不同的封锁协议。下面介绍三级封锁协议。三级封锁协议分别在不同程度上解决了丢失更新、不可重复读和读</a:t>
            </a:r>
            <a:r>
              <a:rPr lang="en-US" altLang="en-US" sz="2400" kern="1200" dirty="0" smtClean="0">
                <a:solidFill>
                  <a:srgbClr val="000000"/>
                </a:solidFill>
                <a:latin typeface="楷体" pitchFamily="49" charset="-122"/>
                <a:ea typeface="楷体" pitchFamily="49" charset="-122"/>
              </a:rPr>
              <a:t>“</a:t>
            </a:r>
            <a:r>
              <a:rPr lang="zh-CN" altLang="en-US" sz="2400" kern="1200" dirty="0" smtClean="0">
                <a:solidFill>
                  <a:srgbClr val="000000"/>
                </a:solidFill>
                <a:latin typeface="楷体" pitchFamily="49" charset="-122"/>
                <a:ea typeface="楷体" pitchFamily="49" charset="-122"/>
              </a:rPr>
              <a:t>脏</a:t>
            </a:r>
            <a:r>
              <a:rPr lang="en-US" altLang="en-US" sz="2400" kern="1200" dirty="0" smtClean="0">
                <a:solidFill>
                  <a:srgbClr val="000000"/>
                </a:solidFill>
                <a:latin typeface="楷体" pitchFamily="49" charset="-122"/>
                <a:ea typeface="楷体" pitchFamily="49" charset="-122"/>
              </a:rPr>
              <a:t>”</a:t>
            </a:r>
            <a:r>
              <a:rPr lang="zh-CN" altLang="en-US" sz="2400" kern="1200" dirty="0" smtClean="0">
                <a:solidFill>
                  <a:srgbClr val="000000"/>
                </a:solidFill>
                <a:latin typeface="楷体" pitchFamily="49" charset="-122"/>
                <a:ea typeface="楷体" pitchFamily="49" charset="-122"/>
              </a:rPr>
              <a:t>数据等不一致性问题，为并发操作的正确调度提供一定的保证。</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033" name="Object 1"/>
          <p:cNvGraphicFramePr>
            <a:graphicFrameLocks noChangeAspect="1"/>
          </p:cNvGraphicFramePr>
          <p:nvPr/>
        </p:nvGraphicFramePr>
        <p:xfrm>
          <a:off x="4286248" y="1000108"/>
          <a:ext cx="4429156" cy="5356579"/>
        </p:xfrm>
        <a:graphic>
          <a:graphicData uri="http://schemas.openxmlformats.org/presentationml/2006/ole">
            <p:oleObj spid="_x0000_s44033" r:id="rId3" imgW="2741486" imgH="4012359" progId="Visio.Drawing.11">
              <p:embed/>
            </p:oleObj>
          </a:graphicData>
        </a:graphic>
      </p:graphicFrame>
      <p:sp>
        <p:nvSpPr>
          <p:cNvPr id="6" name="TextBox 5"/>
          <p:cNvSpPr txBox="1"/>
          <p:nvPr/>
        </p:nvSpPr>
        <p:spPr>
          <a:xfrm>
            <a:off x="5072066" y="6550223"/>
            <a:ext cx="3786214" cy="338554"/>
          </a:xfrm>
          <a:prstGeom prst="rect">
            <a:avLst/>
          </a:prstGeom>
          <a:noFill/>
        </p:spPr>
        <p:txBody>
          <a:bodyPr wrap="square" rtlCol="0">
            <a:spAutoFit/>
          </a:bodyPr>
          <a:lstStyle/>
          <a:p>
            <a:pPr algn="ctr"/>
            <a:r>
              <a:rPr lang="zh-CN" altLang="en-US" sz="1600" b="0" dirty="0" smtClean="0"/>
              <a:t>图</a:t>
            </a:r>
            <a:r>
              <a:rPr lang="en-US" sz="1600" b="0" dirty="0" smtClean="0"/>
              <a:t>9-4 </a:t>
            </a:r>
            <a:r>
              <a:rPr lang="zh-CN" altLang="en-US" sz="1600" b="0" dirty="0" smtClean="0"/>
              <a:t>不丢失更新</a:t>
            </a:r>
          </a:p>
        </p:txBody>
      </p:sp>
      <p:sp>
        <p:nvSpPr>
          <p:cNvPr id="5" name="标题 1"/>
          <p:cNvSpPr>
            <a:spLocks noGrp="1"/>
          </p:cNvSpPr>
          <p:nvPr>
            <p:ph type="title"/>
          </p:nvPr>
        </p:nvSpPr>
        <p:spPr>
          <a:xfrm>
            <a:off x="468313" y="142875"/>
            <a:ext cx="8207375" cy="649288"/>
          </a:xfrm>
        </p:spPr>
        <p:txBody>
          <a:bodyPr/>
          <a:lstStyle/>
          <a:p>
            <a:r>
              <a:rPr lang="en-US" dirty="0" smtClean="0"/>
              <a:t>9.2.2 </a:t>
            </a:r>
            <a:r>
              <a:rPr lang="zh-CN" altLang="en-US" dirty="0" smtClean="0"/>
              <a:t>封锁协议</a:t>
            </a:r>
            <a:endParaRPr lang="zh-CN" altLang="en-US" dirty="0"/>
          </a:p>
        </p:txBody>
      </p:sp>
      <p:sp>
        <p:nvSpPr>
          <p:cNvPr id="7" name="内容占位符 2"/>
          <p:cNvSpPr>
            <a:spLocks noGrp="1"/>
          </p:cNvSpPr>
          <p:nvPr>
            <p:ph idx="1"/>
          </p:nvPr>
        </p:nvSpPr>
        <p:spPr>
          <a:xfrm>
            <a:off x="357158" y="1142984"/>
            <a:ext cx="3571900" cy="5715016"/>
          </a:xfrm>
        </p:spPr>
        <p:txBody>
          <a:bodyPr/>
          <a:lstStyle/>
          <a:p>
            <a:pPr indent="457200" algn="just">
              <a:lnSpc>
                <a:spcPct val="150000"/>
              </a:lnSpc>
              <a:buNone/>
            </a:pPr>
            <a:r>
              <a:rPr lang="en-US" altLang="zh-CN" sz="1800" dirty="0" smtClean="0"/>
              <a:t>1</a:t>
            </a:r>
            <a:r>
              <a:rPr lang="zh-CN" altLang="en-US" sz="1800" dirty="0" smtClean="0"/>
              <a:t>、一级封锁协议</a:t>
            </a:r>
            <a:endParaRPr lang="en-US" altLang="zh-CN" sz="1800" dirty="0" smtClean="0"/>
          </a:p>
          <a:p>
            <a:pPr indent="457200" algn="just">
              <a:lnSpc>
                <a:spcPct val="150000"/>
              </a:lnSpc>
              <a:spcAft>
                <a:spcPts val="0"/>
              </a:spcAft>
              <a:buNone/>
            </a:pPr>
            <a:r>
              <a:rPr lang="zh-CN" altLang="en-US" sz="1800" b="0" kern="1200" dirty="0" smtClean="0">
                <a:solidFill>
                  <a:srgbClr val="000000"/>
                </a:solidFill>
                <a:latin typeface="微软雅黑" pitchFamily="34" charset="-122"/>
                <a:ea typeface="微软雅黑" pitchFamily="34" charset="-122"/>
              </a:rPr>
              <a:t>事务</a:t>
            </a:r>
            <a:r>
              <a:rPr lang="en-US" altLang="en-US" sz="1800" b="0" kern="1200" dirty="0" smtClean="0">
                <a:solidFill>
                  <a:srgbClr val="000000"/>
                </a:solidFill>
                <a:latin typeface="微软雅黑" pitchFamily="34" charset="-122"/>
                <a:ea typeface="微软雅黑" pitchFamily="34" charset="-122"/>
              </a:rPr>
              <a:t>T</a:t>
            </a:r>
            <a:r>
              <a:rPr lang="zh-CN" altLang="en-US" sz="1800" b="0" kern="1200" dirty="0" smtClean="0">
                <a:solidFill>
                  <a:srgbClr val="000000"/>
                </a:solidFill>
                <a:latin typeface="微软雅黑" pitchFamily="34" charset="-122"/>
                <a:ea typeface="微软雅黑" pitchFamily="34" charset="-122"/>
              </a:rPr>
              <a:t>在修改数据</a:t>
            </a:r>
            <a:r>
              <a:rPr lang="en-US" altLang="en-US" sz="1800" b="0" kern="1200" dirty="0" smtClean="0">
                <a:solidFill>
                  <a:srgbClr val="000000"/>
                </a:solidFill>
                <a:latin typeface="微软雅黑" pitchFamily="34" charset="-122"/>
                <a:ea typeface="微软雅黑" pitchFamily="34" charset="-122"/>
              </a:rPr>
              <a:t>R</a:t>
            </a:r>
            <a:r>
              <a:rPr lang="zh-CN" altLang="en-US" sz="1800" b="0" kern="1200" dirty="0" smtClean="0">
                <a:solidFill>
                  <a:srgbClr val="000000"/>
                </a:solidFill>
                <a:latin typeface="微软雅黑" pitchFamily="34" charset="-122"/>
                <a:ea typeface="微软雅黑" pitchFamily="34" charset="-122"/>
              </a:rPr>
              <a:t>之前必须先对其加</a:t>
            </a:r>
            <a:r>
              <a:rPr lang="en-US" altLang="en-US" sz="1800" b="0" kern="1200" dirty="0" smtClean="0">
                <a:solidFill>
                  <a:srgbClr val="000000"/>
                </a:solidFill>
                <a:latin typeface="微软雅黑" pitchFamily="34" charset="-122"/>
                <a:ea typeface="微软雅黑" pitchFamily="34" charset="-122"/>
              </a:rPr>
              <a:t>X</a:t>
            </a:r>
            <a:r>
              <a:rPr lang="zh-CN" altLang="en-US" sz="1800" b="0" kern="1200" dirty="0" smtClean="0">
                <a:solidFill>
                  <a:srgbClr val="000000"/>
                </a:solidFill>
                <a:latin typeface="微软雅黑" pitchFamily="34" charset="-122"/>
                <a:ea typeface="微软雅黑" pitchFamily="34" charset="-122"/>
              </a:rPr>
              <a:t>锁，直到事务结束才释放。事务结束包括正常结束 </a:t>
            </a:r>
            <a:r>
              <a:rPr lang="en-US" altLang="en-US" sz="1800" b="0" kern="1200" dirty="0" smtClean="0">
                <a:solidFill>
                  <a:srgbClr val="000000"/>
                </a:solidFill>
                <a:latin typeface="微软雅黑" pitchFamily="34" charset="-122"/>
                <a:ea typeface="微软雅黑" pitchFamily="34" charset="-122"/>
              </a:rPr>
              <a:t>(COMMIT)</a:t>
            </a:r>
            <a:r>
              <a:rPr lang="zh-CN" altLang="en-US" sz="1800" b="0" kern="1200" dirty="0" smtClean="0">
                <a:solidFill>
                  <a:srgbClr val="000000"/>
                </a:solidFill>
                <a:latin typeface="微软雅黑" pitchFamily="34" charset="-122"/>
                <a:ea typeface="微软雅黑" pitchFamily="34" charset="-122"/>
              </a:rPr>
              <a:t>和非正常结束</a:t>
            </a:r>
            <a:r>
              <a:rPr lang="en-US" altLang="en-US" sz="1800" b="0" kern="1200" dirty="0" smtClean="0">
                <a:solidFill>
                  <a:srgbClr val="000000"/>
                </a:solidFill>
                <a:latin typeface="微软雅黑" pitchFamily="34" charset="-122"/>
                <a:ea typeface="微软雅黑" pitchFamily="34" charset="-122"/>
              </a:rPr>
              <a:t>(ROLLBACK)</a:t>
            </a:r>
            <a:r>
              <a:rPr lang="zh-CN" altLang="en-US" sz="1800" b="0" kern="1200" dirty="0" smtClean="0">
                <a:solidFill>
                  <a:srgbClr val="000000"/>
                </a:solidFill>
                <a:latin typeface="微软雅黑" pitchFamily="34" charset="-122"/>
                <a:ea typeface="微软雅黑" pitchFamily="34" charset="-122"/>
              </a:rPr>
              <a:t>。一级封锁协议可防止丢失修改，并保证事务</a:t>
            </a:r>
            <a:r>
              <a:rPr lang="en-US" altLang="en-US" sz="1800" b="0" kern="1200" dirty="0" smtClean="0">
                <a:solidFill>
                  <a:srgbClr val="000000"/>
                </a:solidFill>
                <a:latin typeface="微软雅黑" pitchFamily="34" charset="-122"/>
                <a:ea typeface="微软雅黑" pitchFamily="34" charset="-122"/>
              </a:rPr>
              <a:t>T</a:t>
            </a:r>
            <a:r>
              <a:rPr lang="zh-CN" altLang="en-US" sz="1800" b="0" kern="1200" dirty="0" smtClean="0">
                <a:solidFill>
                  <a:srgbClr val="000000"/>
                </a:solidFill>
                <a:latin typeface="微软雅黑" pitchFamily="34" charset="-122"/>
                <a:ea typeface="微软雅黑" pitchFamily="34" charset="-122"/>
              </a:rPr>
              <a:t>是可恢复的，如图</a:t>
            </a:r>
            <a:r>
              <a:rPr lang="en-US" altLang="en-US" sz="1800" b="0" kern="1200" dirty="0" smtClean="0">
                <a:solidFill>
                  <a:srgbClr val="000000"/>
                </a:solidFill>
                <a:latin typeface="微软雅黑" pitchFamily="34" charset="-122"/>
                <a:ea typeface="微软雅黑" pitchFamily="34" charset="-122"/>
              </a:rPr>
              <a:t>9-4</a:t>
            </a:r>
            <a:r>
              <a:rPr lang="zh-CN" altLang="en-US" sz="1800" b="0" kern="1200" dirty="0" smtClean="0">
                <a:solidFill>
                  <a:srgbClr val="000000"/>
                </a:solidFill>
                <a:latin typeface="微软雅黑" pitchFamily="34" charset="-122"/>
                <a:ea typeface="微软雅黑" pitchFamily="34" charset="-122"/>
              </a:rPr>
              <a:t>所示。</a:t>
            </a:r>
          </a:p>
          <a:p>
            <a:pPr indent="457200" algn="just">
              <a:lnSpc>
                <a:spcPct val="150000"/>
              </a:lnSpc>
              <a:spcAft>
                <a:spcPts val="0"/>
              </a:spcAft>
              <a:buNone/>
            </a:pPr>
            <a:r>
              <a:rPr lang="zh-CN" altLang="en-US" sz="1800" b="0" kern="1200" dirty="0" smtClean="0">
                <a:solidFill>
                  <a:srgbClr val="000000"/>
                </a:solidFill>
                <a:latin typeface="微软雅黑" pitchFamily="34" charset="-122"/>
                <a:ea typeface="微软雅黑" pitchFamily="34" charset="-122"/>
              </a:rPr>
              <a:t>在一级封锁协议中，如果仅仅是读数据不对其进行修改，是不需要加锁的，所以它不能保证可重复读和不读“脏”数据。</a:t>
            </a:r>
          </a:p>
          <a:p>
            <a:pPr indent="457200" algn="just">
              <a:lnSpc>
                <a:spcPct val="150000"/>
              </a:lnSpc>
              <a:buNone/>
            </a:pPr>
            <a:endParaRPr lang="en-US" altLang="zh-CN" sz="1800" dirty="0" smtClean="0"/>
          </a:p>
          <a:p>
            <a:pPr algn="just">
              <a:lnSpc>
                <a:spcPct val="100000"/>
              </a:lnSpc>
              <a:buNone/>
            </a:pPr>
            <a:endParaRPr lang="en-US" altLang="zh-CN" dirty="0" smtClean="0"/>
          </a:p>
          <a:p>
            <a:pPr lvl="1"/>
            <a:endParaRPr lang="zh-CN" altLang="en-US" dirty="0" smtClean="0"/>
          </a:p>
          <a:p>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pPr lvl="1"/>
            <a:endParaRPr lang="zh-CN" alt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7105" name="Object 1"/>
          <p:cNvGraphicFramePr>
            <a:graphicFrameLocks noChangeAspect="1"/>
          </p:cNvGraphicFramePr>
          <p:nvPr/>
        </p:nvGraphicFramePr>
        <p:xfrm>
          <a:off x="4286248" y="1142984"/>
          <a:ext cx="3936670" cy="5143536"/>
        </p:xfrm>
        <a:graphic>
          <a:graphicData uri="http://schemas.openxmlformats.org/presentationml/2006/ole">
            <p:oleObj spid="_x0000_s47105" r:id="rId3" imgW="2741310" imgH="3733890" progId="Visio.Drawing.11">
              <p:embed/>
            </p:oleObj>
          </a:graphicData>
        </a:graphic>
      </p:graphicFrame>
      <p:sp>
        <p:nvSpPr>
          <p:cNvPr id="6" name="TextBox 5"/>
          <p:cNvSpPr txBox="1"/>
          <p:nvPr/>
        </p:nvSpPr>
        <p:spPr>
          <a:xfrm>
            <a:off x="4500562" y="6376594"/>
            <a:ext cx="3786214" cy="338554"/>
          </a:xfrm>
          <a:prstGeom prst="rect">
            <a:avLst/>
          </a:prstGeom>
          <a:noFill/>
        </p:spPr>
        <p:txBody>
          <a:bodyPr wrap="square" rtlCol="0">
            <a:spAutoFit/>
          </a:bodyPr>
          <a:lstStyle/>
          <a:p>
            <a:pPr algn="ctr"/>
            <a:r>
              <a:rPr lang="zh-CN" altLang="en-US" sz="1600" b="0" dirty="0" smtClean="0"/>
              <a:t>图</a:t>
            </a:r>
            <a:r>
              <a:rPr lang="en-US" sz="1600" b="0" dirty="0" smtClean="0"/>
              <a:t>9-5</a:t>
            </a:r>
            <a:r>
              <a:rPr lang="zh-CN" altLang="en-US" sz="1600" b="0" dirty="0" smtClean="0"/>
              <a:t>不读“脏”数据</a:t>
            </a:r>
          </a:p>
        </p:txBody>
      </p:sp>
      <p:sp>
        <p:nvSpPr>
          <p:cNvPr id="5" name="标题 1"/>
          <p:cNvSpPr>
            <a:spLocks noGrp="1"/>
          </p:cNvSpPr>
          <p:nvPr>
            <p:ph type="title"/>
          </p:nvPr>
        </p:nvSpPr>
        <p:spPr>
          <a:xfrm>
            <a:off x="468313" y="142875"/>
            <a:ext cx="8207375" cy="649288"/>
          </a:xfrm>
        </p:spPr>
        <p:txBody>
          <a:bodyPr/>
          <a:lstStyle/>
          <a:p>
            <a:r>
              <a:rPr lang="en-US" dirty="0" smtClean="0"/>
              <a:t>9.2.2 </a:t>
            </a:r>
            <a:r>
              <a:rPr lang="zh-CN" altLang="en-US" dirty="0" smtClean="0"/>
              <a:t>封锁协议</a:t>
            </a:r>
            <a:endParaRPr lang="zh-CN" altLang="en-US" dirty="0"/>
          </a:p>
        </p:txBody>
      </p:sp>
      <p:sp>
        <p:nvSpPr>
          <p:cNvPr id="7" name="内容占位符 2"/>
          <p:cNvSpPr>
            <a:spLocks noGrp="1"/>
          </p:cNvSpPr>
          <p:nvPr>
            <p:ph idx="1"/>
          </p:nvPr>
        </p:nvSpPr>
        <p:spPr>
          <a:xfrm>
            <a:off x="500034" y="928646"/>
            <a:ext cx="3603621" cy="5929354"/>
          </a:xfrm>
        </p:spPr>
        <p:txBody>
          <a:bodyPr/>
          <a:lstStyle/>
          <a:p>
            <a:pPr indent="457200" algn="just">
              <a:lnSpc>
                <a:spcPct val="150000"/>
              </a:lnSpc>
              <a:buNone/>
            </a:pPr>
            <a:r>
              <a:rPr lang="en-US" altLang="zh-CN" sz="1800" dirty="0" smtClean="0"/>
              <a:t>2</a:t>
            </a:r>
            <a:r>
              <a:rPr lang="zh-CN" altLang="en-US" sz="1800" dirty="0" smtClean="0"/>
              <a:t>、二级封锁协议 </a:t>
            </a:r>
          </a:p>
          <a:p>
            <a:pPr indent="457200" algn="just">
              <a:lnSpc>
                <a:spcPct val="150000"/>
              </a:lnSpc>
              <a:spcAft>
                <a:spcPts val="0"/>
              </a:spcAft>
              <a:buNone/>
            </a:pPr>
            <a:r>
              <a:rPr lang="zh-CN" altLang="en-US" sz="1800" b="0" kern="1200" dirty="0" smtClean="0">
                <a:solidFill>
                  <a:srgbClr val="000000"/>
                </a:solidFill>
                <a:latin typeface="微软雅黑" pitchFamily="34" charset="-122"/>
                <a:ea typeface="微软雅黑" pitchFamily="34" charset="-122"/>
              </a:rPr>
              <a:t>二级封锁协议包含一级封锁协议，再加上事务</a:t>
            </a:r>
            <a:r>
              <a:rPr lang="en-US" altLang="en-US" sz="1800" b="0" kern="1200" dirty="0" smtClean="0">
                <a:solidFill>
                  <a:srgbClr val="000000"/>
                </a:solidFill>
                <a:latin typeface="微软雅黑" pitchFamily="34" charset="-122"/>
                <a:ea typeface="微软雅黑" pitchFamily="34" charset="-122"/>
              </a:rPr>
              <a:t>T</a:t>
            </a:r>
            <a:r>
              <a:rPr lang="zh-CN" altLang="en-US" sz="1800" b="0" kern="1200" dirty="0" smtClean="0">
                <a:solidFill>
                  <a:srgbClr val="000000"/>
                </a:solidFill>
                <a:latin typeface="微软雅黑" pitchFamily="34" charset="-122"/>
                <a:ea typeface="微软雅黑" pitchFamily="34" charset="-122"/>
              </a:rPr>
              <a:t>在读取数据</a:t>
            </a:r>
            <a:r>
              <a:rPr lang="en-US" altLang="en-US" sz="1800" b="0" kern="1200" dirty="0" smtClean="0">
                <a:solidFill>
                  <a:srgbClr val="000000"/>
                </a:solidFill>
                <a:latin typeface="微软雅黑" pitchFamily="34" charset="-122"/>
                <a:ea typeface="微软雅黑" pitchFamily="34" charset="-122"/>
              </a:rPr>
              <a:t>R</a:t>
            </a:r>
            <a:r>
              <a:rPr lang="zh-CN" altLang="en-US" sz="1800" b="0" kern="1200" dirty="0" smtClean="0">
                <a:solidFill>
                  <a:srgbClr val="000000"/>
                </a:solidFill>
                <a:latin typeface="微软雅黑" pitchFamily="34" charset="-122"/>
                <a:ea typeface="微软雅黑" pitchFamily="34" charset="-122"/>
              </a:rPr>
              <a:t>之前必须先对其加</a:t>
            </a:r>
            <a:r>
              <a:rPr lang="en-US" altLang="en-US" sz="1800" b="0" kern="1200" dirty="0" smtClean="0">
                <a:solidFill>
                  <a:srgbClr val="000000"/>
                </a:solidFill>
                <a:latin typeface="微软雅黑" pitchFamily="34" charset="-122"/>
                <a:ea typeface="微软雅黑" pitchFamily="34" charset="-122"/>
              </a:rPr>
              <a:t>S</a:t>
            </a:r>
            <a:r>
              <a:rPr lang="zh-CN" altLang="en-US" sz="1800" b="0" kern="1200" dirty="0" smtClean="0">
                <a:solidFill>
                  <a:srgbClr val="000000"/>
                </a:solidFill>
                <a:latin typeface="微软雅黑" pitchFamily="34" charset="-122"/>
                <a:ea typeface="微软雅黑" pitchFamily="34" charset="-122"/>
              </a:rPr>
              <a:t>锁，读完后即可释放</a:t>
            </a:r>
            <a:r>
              <a:rPr lang="en-US" altLang="en-US" sz="1800" b="0" kern="1200" dirty="0" smtClean="0">
                <a:solidFill>
                  <a:srgbClr val="000000"/>
                </a:solidFill>
                <a:latin typeface="微软雅黑" pitchFamily="34" charset="-122"/>
                <a:ea typeface="微软雅黑" pitchFamily="34" charset="-122"/>
              </a:rPr>
              <a:t>S</a:t>
            </a:r>
            <a:r>
              <a:rPr lang="zh-CN" altLang="en-US" sz="1800" b="0" kern="1200" dirty="0" smtClean="0">
                <a:solidFill>
                  <a:srgbClr val="000000"/>
                </a:solidFill>
                <a:latin typeface="微软雅黑" pitchFamily="34" charset="-122"/>
                <a:ea typeface="微软雅黑" pitchFamily="34" charset="-122"/>
              </a:rPr>
              <a:t>锁。二级封锁协议定是：事务</a:t>
            </a:r>
            <a:r>
              <a:rPr lang="en-US" altLang="en-US" sz="1800" b="0" kern="1200" dirty="0" smtClean="0">
                <a:solidFill>
                  <a:srgbClr val="000000"/>
                </a:solidFill>
                <a:latin typeface="微软雅黑" pitchFamily="34" charset="-122"/>
                <a:ea typeface="微软雅黑" pitchFamily="34" charset="-122"/>
              </a:rPr>
              <a:t>T</a:t>
            </a:r>
            <a:r>
              <a:rPr lang="zh-CN" altLang="en-US" sz="1800" b="0" kern="1200" dirty="0" smtClean="0">
                <a:solidFill>
                  <a:srgbClr val="000000"/>
                </a:solidFill>
                <a:latin typeface="微软雅黑" pitchFamily="34" charset="-122"/>
                <a:ea typeface="微软雅黑" pitchFamily="34" charset="-122"/>
              </a:rPr>
              <a:t>对数据</a:t>
            </a:r>
            <a:r>
              <a:rPr lang="en-US" altLang="en-US" sz="1800" b="0" kern="1200" dirty="0" smtClean="0">
                <a:solidFill>
                  <a:srgbClr val="000000"/>
                </a:solidFill>
                <a:latin typeface="微软雅黑" pitchFamily="34" charset="-122"/>
                <a:ea typeface="微软雅黑" pitchFamily="34" charset="-122"/>
              </a:rPr>
              <a:t>R</a:t>
            </a:r>
            <a:r>
              <a:rPr lang="zh-CN" altLang="en-US" sz="1800" b="0" kern="1200" dirty="0" smtClean="0">
                <a:solidFill>
                  <a:srgbClr val="000000"/>
                </a:solidFill>
                <a:latin typeface="微软雅黑" pitchFamily="34" charset="-122"/>
                <a:ea typeface="微软雅黑" pitchFamily="34" charset="-122"/>
              </a:rPr>
              <a:t>做读、写操作时使用</a:t>
            </a:r>
            <a:r>
              <a:rPr lang="en-US" altLang="en-US" sz="1800" b="0" kern="1200" dirty="0" smtClean="0">
                <a:solidFill>
                  <a:srgbClr val="000000"/>
                </a:solidFill>
                <a:latin typeface="微软雅黑" pitchFamily="34" charset="-122"/>
                <a:ea typeface="微软雅黑" pitchFamily="34" charset="-122"/>
              </a:rPr>
              <a:t>X</a:t>
            </a:r>
            <a:r>
              <a:rPr lang="zh-CN" altLang="en-US" sz="1800" b="0" kern="1200" dirty="0" smtClean="0">
                <a:solidFill>
                  <a:srgbClr val="000000"/>
                </a:solidFill>
                <a:latin typeface="微软雅黑" pitchFamily="34" charset="-122"/>
                <a:ea typeface="微软雅黑" pitchFamily="34" charset="-122"/>
              </a:rPr>
              <a:t>锁，防止了丢失修改；做读操作时使用</a:t>
            </a:r>
            <a:r>
              <a:rPr lang="en-US" altLang="en-US" sz="1800" b="0" kern="1200" dirty="0" smtClean="0">
                <a:solidFill>
                  <a:srgbClr val="000000"/>
                </a:solidFill>
                <a:latin typeface="微软雅黑" pitchFamily="34" charset="-122"/>
                <a:ea typeface="微软雅黑" pitchFamily="34" charset="-122"/>
              </a:rPr>
              <a:t>S</a:t>
            </a:r>
            <a:r>
              <a:rPr lang="zh-CN" altLang="en-US" sz="1800" b="0" kern="1200" dirty="0" smtClean="0">
                <a:solidFill>
                  <a:srgbClr val="000000"/>
                </a:solidFill>
                <a:latin typeface="微软雅黑" pitchFamily="34" charset="-122"/>
                <a:ea typeface="微软雅黑" pitchFamily="34" charset="-122"/>
              </a:rPr>
              <a:t>锁，从而防止读“脏”数据，如图</a:t>
            </a:r>
            <a:r>
              <a:rPr lang="en-US" altLang="en-US" sz="1800" b="0" kern="1200" dirty="0" smtClean="0">
                <a:solidFill>
                  <a:srgbClr val="000000"/>
                </a:solidFill>
                <a:latin typeface="微软雅黑" pitchFamily="34" charset="-122"/>
                <a:ea typeface="微软雅黑" pitchFamily="34" charset="-122"/>
              </a:rPr>
              <a:t>9-5</a:t>
            </a:r>
            <a:r>
              <a:rPr lang="zh-CN" altLang="en-US" sz="1800" b="0" kern="1200" dirty="0" smtClean="0">
                <a:solidFill>
                  <a:srgbClr val="000000"/>
                </a:solidFill>
                <a:latin typeface="微软雅黑" pitchFamily="34" charset="-122"/>
                <a:ea typeface="微软雅黑" pitchFamily="34" charset="-122"/>
              </a:rPr>
              <a:t>所示。</a:t>
            </a:r>
          </a:p>
          <a:p>
            <a:pPr indent="457200" algn="just">
              <a:lnSpc>
                <a:spcPct val="150000"/>
              </a:lnSpc>
              <a:spcAft>
                <a:spcPts val="0"/>
              </a:spcAft>
              <a:buNone/>
            </a:pPr>
            <a:r>
              <a:rPr lang="zh-CN" altLang="en-US" sz="1800" b="0" kern="1200" dirty="0" smtClean="0">
                <a:solidFill>
                  <a:srgbClr val="000000"/>
                </a:solidFill>
                <a:latin typeface="微软雅黑" pitchFamily="34" charset="-122"/>
                <a:ea typeface="微软雅黑" pitchFamily="34" charset="-122"/>
              </a:rPr>
              <a:t>在二级封锁协议中，由于事务</a:t>
            </a:r>
            <a:r>
              <a:rPr lang="en-US" altLang="en-US" sz="1800" b="0" kern="1200" dirty="0" smtClean="0">
                <a:solidFill>
                  <a:srgbClr val="000000"/>
                </a:solidFill>
                <a:latin typeface="微软雅黑" pitchFamily="34" charset="-122"/>
                <a:ea typeface="微软雅黑" pitchFamily="34" charset="-122"/>
              </a:rPr>
              <a:t>T</a:t>
            </a:r>
            <a:r>
              <a:rPr lang="zh-CN" altLang="en-US" sz="1800" b="0" kern="1200" dirty="0" smtClean="0">
                <a:solidFill>
                  <a:srgbClr val="000000"/>
                </a:solidFill>
                <a:latin typeface="微软雅黑" pitchFamily="34" charset="-122"/>
                <a:ea typeface="微软雅黑" pitchFamily="34" charset="-122"/>
              </a:rPr>
              <a:t>读完数据即释放</a:t>
            </a:r>
            <a:r>
              <a:rPr lang="en-US" altLang="en-US" sz="1800" b="0" kern="1200" dirty="0" smtClean="0">
                <a:solidFill>
                  <a:srgbClr val="000000"/>
                </a:solidFill>
                <a:latin typeface="微软雅黑" pitchFamily="34" charset="-122"/>
                <a:ea typeface="微软雅黑" pitchFamily="34" charset="-122"/>
              </a:rPr>
              <a:t>S</a:t>
            </a:r>
            <a:r>
              <a:rPr lang="zh-CN" altLang="en-US" sz="1800" b="0" kern="1200" dirty="0" smtClean="0">
                <a:solidFill>
                  <a:srgbClr val="000000"/>
                </a:solidFill>
                <a:latin typeface="微软雅黑" pitchFamily="34" charset="-122"/>
                <a:ea typeface="微软雅黑" pitchFamily="34" charset="-122"/>
              </a:rPr>
              <a:t>锁，因此，不能保证可重复读数据。</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9153" name="Object 1"/>
          <p:cNvGraphicFramePr>
            <a:graphicFrameLocks noChangeAspect="1"/>
          </p:cNvGraphicFramePr>
          <p:nvPr/>
        </p:nvGraphicFramePr>
        <p:xfrm>
          <a:off x="3929058" y="1132046"/>
          <a:ext cx="4643470" cy="5225912"/>
        </p:xfrm>
        <a:graphic>
          <a:graphicData uri="http://schemas.openxmlformats.org/presentationml/2006/ole">
            <p:oleObj spid="_x0000_s49153" r:id="rId4" imgW="2741310" imgH="3462967" progId="Visio.Drawing.11">
              <p:embed/>
            </p:oleObj>
          </a:graphicData>
        </a:graphic>
      </p:graphicFrame>
      <p:sp>
        <p:nvSpPr>
          <p:cNvPr id="6" name="TextBox 5"/>
          <p:cNvSpPr txBox="1"/>
          <p:nvPr/>
        </p:nvSpPr>
        <p:spPr>
          <a:xfrm>
            <a:off x="4214810" y="6376594"/>
            <a:ext cx="4714908" cy="338554"/>
          </a:xfrm>
          <a:prstGeom prst="rect">
            <a:avLst/>
          </a:prstGeom>
          <a:noFill/>
        </p:spPr>
        <p:txBody>
          <a:bodyPr wrap="square" rtlCol="0">
            <a:spAutoFit/>
          </a:bodyPr>
          <a:lstStyle/>
          <a:p>
            <a:pPr algn="ctr"/>
            <a:r>
              <a:rPr lang="zh-CN" altLang="en-US" sz="1600" b="0" dirty="0" smtClean="0"/>
              <a:t>图</a:t>
            </a:r>
            <a:r>
              <a:rPr lang="en-US" altLang="zh-CN" sz="1600" b="0" dirty="0" smtClean="0"/>
              <a:t>9-6</a:t>
            </a:r>
            <a:r>
              <a:rPr lang="zh-CN" altLang="en-US" sz="1600" b="0" dirty="0" smtClean="0"/>
              <a:t>可重复读</a:t>
            </a:r>
            <a:endParaRPr lang="en-US" altLang="zh-CN" sz="1600" dirty="0" smtClean="0"/>
          </a:p>
        </p:txBody>
      </p:sp>
      <p:sp>
        <p:nvSpPr>
          <p:cNvPr id="5" name="标题 1"/>
          <p:cNvSpPr>
            <a:spLocks noGrp="1"/>
          </p:cNvSpPr>
          <p:nvPr>
            <p:ph type="title"/>
          </p:nvPr>
        </p:nvSpPr>
        <p:spPr>
          <a:xfrm>
            <a:off x="468313" y="142875"/>
            <a:ext cx="8207375" cy="649288"/>
          </a:xfrm>
        </p:spPr>
        <p:txBody>
          <a:bodyPr/>
          <a:lstStyle/>
          <a:p>
            <a:r>
              <a:rPr lang="en-US" dirty="0" smtClean="0"/>
              <a:t>9.2.2 </a:t>
            </a:r>
            <a:r>
              <a:rPr lang="zh-CN" altLang="en-US" dirty="0" smtClean="0"/>
              <a:t>封锁协议</a:t>
            </a:r>
            <a:endParaRPr lang="zh-CN" altLang="en-US" dirty="0"/>
          </a:p>
        </p:txBody>
      </p:sp>
      <p:sp>
        <p:nvSpPr>
          <p:cNvPr id="7" name="矩形 6"/>
          <p:cNvSpPr/>
          <p:nvPr/>
        </p:nvSpPr>
        <p:spPr>
          <a:xfrm>
            <a:off x="714348" y="948690"/>
            <a:ext cx="3071834" cy="5909310"/>
          </a:xfrm>
          <a:prstGeom prst="rect">
            <a:avLst/>
          </a:prstGeom>
        </p:spPr>
        <p:txBody>
          <a:bodyPr wrap="square">
            <a:spAutoFit/>
          </a:bodyPr>
          <a:lstStyle/>
          <a:p>
            <a:pPr indent="457200" algn="just">
              <a:lnSpc>
                <a:spcPct val="150000"/>
              </a:lnSpc>
            </a:pPr>
            <a:r>
              <a:rPr lang="en-US" altLang="zh-CN" dirty="0" smtClean="0">
                <a:latin typeface="+mn-ea"/>
                <a:ea typeface="+mn-ea"/>
              </a:rPr>
              <a:t>3</a:t>
            </a:r>
            <a:r>
              <a:rPr lang="zh-CN" altLang="en-US" dirty="0" smtClean="0">
                <a:latin typeface="+mn-ea"/>
                <a:ea typeface="+mn-ea"/>
              </a:rPr>
              <a:t>、三级封锁协议 </a:t>
            </a:r>
            <a:endParaRPr lang="en-US" altLang="zh-CN" dirty="0" smtClean="0">
              <a:latin typeface="+mn-ea"/>
              <a:ea typeface="+mn-ea"/>
            </a:endParaRPr>
          </a:p>
          <a:p>
            <a:pPr indent="457200" algn="just">
              <a:lnSpc>
                <a:spcPct val="150000"/>
              </a:lnSpc>
            </a:pPr>
            <a:r>
              <a:rPr lang="zh-CN" altLang="en-US" b="0" dirty="0" smtClean="0">
                <a:solidFill>
                  <a:srgbClr val="000000"/>
                </a:solidFill>
                <a:latin typeface="+mn-ea"/>
                <a:ea typeface="+mn-ea"/>
              </a:rPr>
              <a:t>三级封锁协议同样包含一级封锁协议，再加上事务</a:t>
            </a:r>
            <a:r>
              <a:rPr lang="en-US" altLang="en-US" b="0" dirty="0" smtClean="0">
                <a:solidFill>
                  <a:srgbClr val="000000"/>
                </a:solidFill>
                <a:latin typeface="+mn-ea"/>
                <a:ea typeface="+mn-ea"/>
              </a:rPr>
              <a:t>T</a:t>
            </a:r>
            <a:r>
              <a:rPr lang="zh-CN" altLang="en-US" b="0" dirty="0" smtClean="0">
                <a:solidFill>
                  <a:srgbClr val="000000"/>
                </a:solidFill>
                <a:latin typeface="+mn-ea"/>
                <a:ea typeface="+mn-ea"/>
              </a:rPr>
              <a:t>在读取数据</a:t>
            </a:r>
            <a:r>
              <a:rPr lang="en-US" altLang="en-US" b="0" dirty="0" smtClean="0">
                <a:solidFill>
                  <a:srgbClr val="000000"/>
                </a:solidFill>
                <a:latin typeface="+mn-ea"/>
                <a:ea typeface="+mn-ea"/>
              </a:rPr>
              <a:t>R</a:t>
            </a:r>
            <a:r>
              <a:rPr lang="zh-CN" altLang="en-US" b="0" dirty="0" smtClean="0">
                <a:solidFill>
                  <a:srgbClr val="000000"/>
                </a:solidFill>
                <a:latin typeface="+mn-ea"/>
                <a:ea typeface="+mn-ea"/>
              </a:rPr>
              <a:t>之前必须先对其加</a:t>
            </a:r>
            <a:r>
              <a:rPr lang="en-US" altLang="en-US" b="0" dirty="0" smtClean="0">
                <a:solidFill>
                  <a:srgbClr val="000000"/>
                </a:solidFill>
                <a:latin typeface="+mn-ea"/>
                <a:ea typeface="+mn-ea"/>
              </a:rPr>
              <a:t>S</a:t>
            </a:r>
            <a:r>
              <a:rPr lang="zh-CN" altLang="en-US" b="0" dirty="0" smtClean="0">
                <a:solidFill>
                  <a:srgbClr val="000000"/>
                </a:solidFill>
                <a:latin typeface="+mn-ea"/>
                <a:ea typeface="+mn-ea"/>
              </a:rPr>
              <a:t>锁，直到事务结束才释放。三级封锁协议包含一级封锁写协议，因此防止了丢失修改，同时包含了二级协议，防止读“脏”数据；再者，由于对数据</a:t>
            </a:r>
            <a:r>
              <a:rPr lang="en-US" altLang="en-US" b="0" dirty="0" smtClean="0">
                <a:solidFill>
                  <a:srgbClr val="000000"/>
                </a:solidFill>
                <a:latin typeface="+mn-ea"/>
                <a:ea typeface="+mn-ea"/>
              </a:rPr>
              <a:t>R</a:t>
            </a:r>
            <a:r>
              <a:rPr lang="zh-CN" altLang="en-US" b="0" dirty="0" smtClean="0">
                <a:solidFill>
                  <a:srgbClr val="000000"/>
                </a:solidFill>
                <a:latin typeface="+mn-ea"/>
                <a:ea typeface="+mn-ea"/>
              </a:rPr>
              <a:t>写时加</a:t>
            </a:r>
            <a:r>
              <a:rPr lang="en-US" altLang="en-US" b="0" dirty="0" smtClean="0">
                <a:solidFill>
                  <a:srgbClr val="000000"/>
                </a:solidFill>
                <a:latin typeface="+mn-ea"/>
                <a:ea typeface="+mn-ea"/>
              </a:rPr>
              <a:t>X</a:t>
            </a:r>
            <a:r>
              <a:rPr lang="zh-CN" altLang="en-US" b="0" dirty="0" smtClean="0">
                <a:solidFill>
                  <a:srgbClr val="000000"/>
                </a:solidFill>
                <a:latin typeface="+mn-ea"/>
                <a:ea typeface="+mn-ea"/>
              </a:rPr>
              <a:t>封锁，读时加</a:t>
            </a:r>
            <a:r>
              <a:rPr lang="en-US" altLang="en-US" b="0" dirty="0" smtClean="0">
                <a:solidFill>
                  <a:srgbClr val="000000"/>
                </a:solidFill>
                <a:latin typeface="+mn-ea"/>
                <a:ea typeface="+mn-ea"/>
              </a:rPr>
              <a:t>S</a:t>
            </a:r>
            <a:r>
              <a:rPr lang="zh-CN" altLang="en-US" b="0" dirty="0" smtClean="0">
                <a:solidFill>
                  <a:srgbClr val="000000"/>
                </a:solidFill>
                <a:latin typeface="+mn-ea"/>
                <a:ea typeface="+mn-ea"/>
              </a:rPr>
              <a:t>封锁，这两种封锁都是到事务结束后才释放，因此还防止了不可重复读，如图</a:t>
            </a:r>
            <a:r>
              <a:rPr lang="en-US" altLang="en-US" b="0" dirty="0" smtClean="0">
                <a:solidFill>
                  <a:srgbClr val="000000"/>
                </a:solidFill>
                <a:latin typeface="+mn-ea"/>
                <a:ea typeface="+mn-ea"/>
              </a:rPr>
              <a:t>9-6</a:t>
            </a:r>
            <a:r>
              <a:rPr lang="zh-CN" altLang="en-US" b="0" dirty="0" smtClean="0">
                <a:solidFill>
                  <a:srgbClr val="000000"/>
                </a:solidFill>
                <a:latin typeface="+mn-ea"/>
                <a:ea typeface="+mn-ea"/>
              </a:rPr>
              <a:t>所示。</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7290" y="2071678"/>
            <a:ext cx="5929354" cy="338554"/>
          </a:xfrm>
          <a:prstGeom prst="rect">
            <a:avLst/>
          </a:prstGeom>
          <a:noFill/>
        </p:spPr>
        <p:txBody>
          <a:bodyPr wrap="square" rtlCol="0">
            <a:spAutoFit/>
          </a:bodyPr>
          <a:lstStyle/>
          <a:p>
            <a:pPr algn="ctr"/>
            <a:r>
              <a:rPr lang="zh-CN" altLang="en-US" sz="1600" b="0" dirty="0" smtClean="0"/>
              <a:t>表</a:t>
            </a:r>
            <a:r>
              <a:rPr lang="en-US" sz="1600" b="0" dirty="0" smtClean="0"/>
              <a:t>9-1 </a:t>
            </a:r>
            <a:r>
              <a:rPr lang="zh-CN" altLang="en-US" sz="1600" b="0" dirty="0" smtClean="0"/>
              <a:t>不同级别的封锁协议</a:t>
            </a:r>
            <a:endParaRPr lang="zh-CN" altLang="en-US" sz="1600" b="0" dirty="0"/>
          </a:p>
        </p:txBody>
      </p:sp>
      <p:graphicFrame>
        <p:nvGraphicFramePr>
          <p:cNvPr id="5" name="表格 4"/>
          <p:cNvGraphicFramePr>
            <a:graphicFrameLocks noGrp="1"/>
          </p:cNvGraphicFramePr>
          <p:nvPr/>
        </p:nvGraphicFramePr>
        <p:xfrm>
          <a:off x="1214414" y="2643183"/>
          <a:ext cx="6357982" cy="3000395"/>
        </p:xfrm>
        <a:graphic>
          <a:graphicData uri="http://schemas.openxmlformats.org/drawingml/2006/table">
            <a:tbl>
              <a:tblPr/>
              <a:tblGrid>
                <a:gridCol w="821998"/>
                <a:gridCol w="1163938"/>
                <a:gridCol w="1163938"/>
                <a:gridCol w="1058668"/>
                <a:gridCol w="1265474"/>
                <a:gridCol w="883966"/>
              </a:tblGrid>
              <a:tr h="666754">
                <a:tc>
                  <a:txBody>
                    <a:bodyPr/>
                    <a:lstStyle/>
                    <a:p>
                      <a:pPr indent="127000" algn="ctr">
                        <a:spcAft>
                          <a:spcPts val="0"/>
                        </a:spcAft>
                      </a:pPr>
                      <a:r>
                        <a:rPr lang="zh-CN" sz="1600" b="1" dirty="0">
                          <a:latin typeface="Times New Roman"/>
                          <a:ea typeface="宋体"/>
                        </a:rPr>
                        <a:t>封锁协议</a:t>
                      </a: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dirty="0">
                          <a:latin typeface="Times New Roman"/>
                          <a:ea typeface="宋体"/>
                        </a:rPr>
                        <a:t>X</a:t>
                      </a:r>
                      <a:r>
                        <a:rPr lang="zh-CN" sz="1600" b="1" dirty="0">
                          <a:latin typeface="Times New Roman"/>
                          <a:ea typeface="宋体"/>
                        </a:rPr>
                        <a:t>锁</a:t>
                      </a:r>
                      <a:r>
                        <a:rPr lang="en-US" sz="1600" b="1" dirty="0">
                          <a:latin typeface="Times New Roman"/>
                          <a:ea typeface="宋体"/>
                        </a:rPr>
                        <a:t>(</a:t>
                      </a:r>
                      <a:r>
                        <a:rPr lang="zh-CN" sz="1600" b="1" dirty="0">
                          <a:latin typeface="Times New Roman"/>
                          <a:ea typeface="宋体"/>
                        </a:rPr>
                        <a:t>对写数据</a:t>
                      </a:r>
                      <a:r>
                        <a:rPr lang="en-US" sz="1600" b="1" dirty="0">
                          <a:latin typeface="Times New Roman"/>
                          <a:ea typeface="宋体"/>
                        </a:rPr>
                        <a:t>)</a:t>
                      </a:r>
                      <a:endParaRPr lang="zh-CN" sz="1600" b="1"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dirty="0">
                          <a:latin typeface="Times New Roman"/>
                          <a:ea typeface="宋体"/>
                        </a:rPr>
                        <a:t>S</a:t>
                      </a:r>
                      <a:r>
                        <a:rPr lang="zh-CN" sz="1600" b="1" dirty="0">
                          <a:latin typeface="Times New Roman"/>
                          <a:ea typeface="宋体"/>
                        </a:rPr>
                        <a:t>锁</a:t>
                      </a:r>
                      <a:r>
                        <a:rPr lang="en-US" sz="1600" b="1" dirty="0">
                          <a:latin typeface="Times New Roman"/>
                          <a:ea typeface="宋体"/>
                        </a:rPr>
                        <a:t>(</a:t>
                      </a:r>
                      <a:r>
                        <a:rPr lang="zh-CN" sz="1600" b="1" dirty="0">
                          <a:latin typeface="Times New Roman"/>
                          <a:ea typeface="宋体"/>
                        </a:rPr>
                        <a:t>对读数据</a:t>
                      </a:r>
                      <a:r>
                        <a:rPr lang="en-US" sz="1600" b="1" dirty="0">
                          <a:latin typeface="Times New Roman"/>
                          <a:ea typeface="宋体"/>
                        </a:rPr>
                        <a:t>)</a:t>
                      </a:r>
                      <a:endParaRPr lang="zh-CN" sz="1600" b="1"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600" b="1">
                          <a:latin typeface="Times New Roman"/>
                          <a:ea typeface="宋体"/>
                        </a:rPr>
                        <a:t>不丢失更新</a:t>
                      </a:r>
                      <a:r>
                        <a:rPr lang="en-US" sz="1600" b="1">
                          <a:latin typeface="Times New Roman"/>
                          <a:ea typeface="宋体"/>
                        </a:rPr>
                        <a:t>(</a:t>
                      </a:r>
                      <a:r>
                        <a:rPr lang="zh-CN" sz="1600" b="1">
                          <a:latin typeface="Times New Roman"/>
                          <a:ea typeface="宋体"/>
                        </a:rPr>
                        <a:t>写</a:t>
                      </a:r>
                      <a:r>
                        <a:rPr lang="en-US" sz="1600" b="1">
                          <a:latin typeface="Times New Roman"/>
                          <a:ea typeface="宋体"/>
                        </a:rPr>
                        <a:t>)</a:t>
                      </a:r>
                      <a:endParaRPr lang="zh-CN" sz="1600" b="1">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600" b="1">
                          <a:latin typeface="Times New Roman"/>
                          <a:ea typeface="宋体"/>
                        </a:rPr>
                        <a:t>不读</a:t>
                      </a:r>
                      <a:r>
                        <a:rPr lang="en-US" sz="1600" b="1">
                          <a:latin typeface="Times New Roman"/>
                          <a:ea typeface="宋体"/>
                        </a:rPr>
                        <a:t>“</a:t>
                      </a:r>
                      <a:r>
                        <a:rPr lang="zh-CN" sz="1600" b="1">
                          <a:latin typeface="Times New Roman"/>
                          <a:ea typeface="宋体"/>
                        </a:rPr>
                        <a:t>脏</a:t>
                      </a:r>
                      <a:r>
                        <a:rPr lang="en-US" sz="1600" b="1">
                          <a:latin typeface="Times New Roman"/>
                          <a:ea typeface="宋体"/>
                        </a:rPr>
                        <a:t>”</a:t>
                      </a:r>
                      <a:r>
                        <a:rPr lang="zh-CN" sz="1600" b="1">
                          <a:latin typeface="Times New Roman"/>
                          <a:ea typeface="宋体"/>
                        </a:rPr>
                        <a:t>数据</a:t>
                      </a:r>
                      <a:r>
                        <a:rPr lang="en-US" sz="1600" b="1">
                          <a:latin typeface="Times New Roman"/>
                          <a:ea typeface="宋体"/>
                        </a:rPr>
                        <a:t>(</a:t>
                      </a:r>
                      <a:r>
                        <a:rPr lang="zh-CN" sz="1600" b="1">
                          <a:latin typeface="Times New Roman"/>
                          <a:ea typeface="宋体"/>
                        </a:rPr>
                        <a:t>读</a:t>
                      </a:r>
                      <a:r>
                        <a:rPr lang="en-US" sz="1600" b="1">
                          <a:latin typeface="Times New Roman"/>
                          <a:ea typeface="宋体"/>
                        </a:rPr>
                        <a:t>)</a:t>
                      </a:r>
                      <a:endParaRPr lang="zh-CN" sz="1600" b="1">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600" b="1">
                          <a:latin typeface="Times New Roman"/>
                          <a:ea typeface="宋体"/>
                        </a:rPr>
                        <a:t>可重复读</a:t>
                      </a:r>
                      <a:r>
                        <a:rPr lang="en-US" sz="1600" b="1">
                          <a:latin typeface="Times New Roman"/>
                          <a:ea typeface="宋体"/>
                        </a:rPr>
                        <a:t>(</a:t>
                      </a:r>
                      <a:r>
                        <a:rPr lang="zh-CN" sz="1600" b="1">
                          <a:latin typeface="Times New Roman"/>
                          <a:ea typeface="宋体"/>
                        </a:rPr>
                        <a:t>读</a:t>
                      </a:r>
                      <a:r>
                        <a:rPr lang="en-US" sz="1600" b="1">
                          <a:latin typeface="Times New Roman"/>
                          <a:ea typeface="宋体"/>
                        </a:rPr>
                        <a:t>)</a:t>
                      </a:r>
                      <a:endParaRPr lang="zh-CN" sz="1600" b="1">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6754">
                <a:tc>
                  <a:txBody>
                    <a:bodyPr/>
                    <a:lstStyle/>
                    <a:p>
                      <a:pPr indent="127000" algn="ctr">
                        <a:spcAft>
                          <a:spcPts val="0"/>
                        </a:spcAft>
                      </a:pPr>
                      <a:r>
                        <a:rPr lang="zh-CN" sz="1600" b="1">
                          <a:latin typeface="Times New Roman"/>
                          <a:ea typeface="宋体"/>
                        </a:rPr>
                        <a:t>一级</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600" b="1" dirty="0">
                          <a:latin typeface="Times New Roman"/>
                          <a:ea typeface="宋体"/>
                        </a:rPr>
                        <a:t>事务全程加锁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600" b="1" dirty="0">
                          <a:latin typeface="Times New Roman"/>
                          <a:ea typeface="宋体"/>
                        </a:rPr>
                        <a:t>不加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a:latin typeface="Times New Roman"/>
                          <a:ea typeface="宋体"/>
                        </a:rPr>
                        <a:t>√</a:t>
                      </a:r>
                      <a:endParaRPr lang="zh-CN" sz="1600" b="1">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endParaRPr lang="en-US" sz="1600" b="1">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endParaRPr lang="en-US" sz="1600" b="1">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0133">
                <a:tc>
                  <a:txBody>
                    <a:bodyPr/>
                    <a:lstStyle/>
                    <a:p>
                      <a:pPr indent="127000" algn="ctr">
                        <a:spcAft>
                          <a:spcPts val="0"/>
                        </a:spcAft>
                      </a:pPr>
                      <a:r>
                        <a:rPr lang="zh-CN" sz="1600" b="1">
                          <a:latin typeface="Times New Roman"/>
                          <a:ea typeface="宋体"/>
                        </a:rPr>
                        <a:t>二级</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600" b="1">
                          <a:latin typeface="Times New Roman"/>
                          <a:ea typeface="宋体"/>
                        </a:rPr>
                        <a:t>事务全程加锁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600" b="1" dirty="0">
                          <a:latin typeface="Times New Roman"/>
                          <a:ea typeface="宋体"/>
                        </a:rPr>
                        <a:t>事务开始加锁</a:t>
                      </a:r>
                      <a:r>
                        <a:rPr lang="en-US" sz="1600" b="1" dirty="0">
                          <a:latin typeface="Times New Roman"/>
                          <a:ea typeface="宋体"/>
                        </a:rPr>
                        <a:t>,</a:t>
                      </a:r>
                      <a:r>
                        <a:rPr lang="zh-CN" sz="1600" b="1" dirty="0">
                          <a:latin typeface="Times New Roman"/>
                          <a:ea typeface="宋体"/>
                        </a:rPr>
                        <a:t>读完即释放锁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dirty="0">
                          <a:latin typeface="Times New Roman"/>
                          <a:ea typeface="宋体"/>
                        </a:rPr>
                        <a:t>√</a:t>
                      </a:r>
                      <a:endParaRPr lang="zh-CN" sz="1600" b="1"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a:latin typeface="Times New Roman"/>
                          <a:ea typeface="宋体"/>
                        </a:rPr>
                        <a:t>√</a:t>
                      </a:r>
                      <a:endParaRPr lang="zh-CN" sz="1600" b="1">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endParaRPr lang="en-US" sz="1600" b="1">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6754">
                <a:tc>
                  <a:txBody>
                    <a:bodyPr/>
                    <a:lstStyle/>
                    <a:p>
                      <a:pPr indent="127000" algn="ctr">
                        <a:spcAft>
                          <a:spcPts val="0"/>
                        </a:spcAft>
                      </a:pPr>
                      <a:r>
                        <a:rPr lang="zh-CN" sz="1600" b="1">
                          <a:latin typeface="Times New Roman"/>
                          <a:ea typeface="宋体"/>
                        </a:rPr>
                        <a:t>三级</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600" b="1">
                          <a:latin typeface="Times New Roman"/>
                          <a:ea typeface="宋体"/>
                        </a:rPr>
                        <a:t>事务全程加锁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600" b="1">
                          <a:latin typeface="Times New Roman"/>
                          <a:ea typeface="宋体"/>
                        </a:rPr>
                        <a:t>事务全程加锁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dirty="0">
                          <a:latin typeface="Times New Roman"/>
                          <a:ea typeface="宋体"/>
                        </a:rPr>
                        <a:t>√</a:t>
                      </a:r>
                      <a:endParaRPr lang="zh-CN" sz="1600" b="1"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dirty="0">
                          <a:latin typeface="Times New Roman"/>
                          <a:ea typeface="宋体"/>
                        </a:rPr>
                        <a:t>√</a:t>
                      </a:r>
                      <a:endParaRPr lang="zh-CN" sz="1600" b="1"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dirty="0">
                          <a:latin typeface="Times New Roman"/>
                          <a:ea typeface="宋体"/>
                        </a:rPr>
                        <a:t>√</a:t>
                      </a:r>
                      <a:endParaRPr lang="zh-CN" sz="1600" b="1"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714348" y="1071546"/>
            <a:ext cx="7929618" cy="787075"/>
          </a:xfrm>
          <a:prstGeom prst="rect">
            <a:avLst/>
          </a:prstGeom>
          <a:noFill/>
        </p:spPr>
        <p:txBody>
          <a:bodyPr wrap="square" rtlCol="0">
            <a:spAutoFit/>
          </a:bodyPr>
          <a:lstStyle/>
          <a:p>
            <a:pPr indent="457200" algn="just">
              <a:lnSpc>
                <a:spcPct val="150000"/>
              </a:lnSpc>
            </a:pPr>
            <a:r>
              <a:rPr lang="zh-CN" altLang="en-US" sz="1600" b="0" dirty="0" smtClean="0"/>
              <a:t>上述</a:t>
            </a:r>
            <a:r>
              <a:rPr lang="en-US" altLang="en-US" sz="1600" b="0" dirty="0" smtClean="0"/>
              <a:t>3</a:t>
            </a:r>
            <a:r>
              <a:rPr lang="zh-CN" altLang="en-US" sz="1600" b="0" dirty="0" smtClean="0"/>
              <a:t>个级别封锁协议的特点如表</a:t>
            </a:r>
            <a:r>
              <a:rPr lang="en-US" altLang="en-US" sz="1600" b="0" dirty="0" smtClean="0"/>
              <a:t>9-1</a:t>
            </a:r>
            <a:r>
              <a:rPr lang="zh-CN" altLang="en-US" sz="1600" b="0" dirty="0" smtClean="0"/>
              <a:t>所示，它们的区别在于哪些操作需要申请加锁以及何时释放锁。</a:t>
            </a:r>
          </a:p>
        </p:txBody>
      </p:sp>
      <p:sp>
        <p:nvSpPr>
          <p:cNvPr id="7" name="标题 1"/>
          <p:cNvSpPr>
            <a:spLocks noGrp="1"/>
          </p:cNvSpPr>
          <p:nvPr>
            <p:ph type="title"/>
          </p:nvPr>
        </p:nvSpPr>
        <p:spPr>
          <a:xfrm>
            <a:off x="468313" y="142875"/>
            <a:ext cx="8207375" cy="649288"/>
          </a:xfrm>
        </p:spPr>
        <p:txBody>
          <a:bodyPr/>
          <a:lstStyle/>
          <a:p>
            <a:r>
              <a:rPr lang="en-US" dirty="0" smtClean="0"/>
              <a:t>9.2.2 </a:t>
            </a:r>
            <a:r>
              <a:rPr lang="zh-CN" altLang="en-US" dirty="0" smtClean="0"/>
              <a:t>封锁协议</a:t>
            </a:r>
            <a:endParaRPr lang="zh-CN" altLang="en-US"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0"/>
          <p:cNvSpPr>
            <a:spLocks noChangeArrowheads="1"/>
          </p:cNvSpPr>
          <p:nvPr/>
        </p:nvSpPr>
        <p:spPr bwMode="auto">
          <a:xfrm>
            <a:off x="1509713" y="4957775"/>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099" name="Rectangle 31"/>
          <p:cNvSpPr>
            <a:spLocks noChangeArrowheads="1"/>
          </p:cNvSpPr>
          <p:nvPr/>
        </p:nvSpPr>
        <p:spPr bwMode="auto">
          <a:xfrm>
            <a:off x="1509713" y="1787537"/>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1" name="Rectangle 33"/>
          <p:cNvSpPr>
            <a:spLocks noChangeArrowheads="1"/>
          </p:cNvSpPr>
          <p:nvPr/>
        </p:nvSpPr>
        <p:spPr bwMode="auto">
          <a:xfrm>
            <a:off x="1509713" y="3371862"/>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2" name="Rectangle 34"/>
          <p:cNvSpPr>
            <a:spLocks noChangeArrowheads="1"/>
          </p:cNvSpPr>
          <p:nvPr/>
        </p:nvSpPr>
        <p:spPr bwMode="auto">
          <a:xfrm>
            <a:off x="1509713" y="4164025"/>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p:cNvSpPr>
            <a:spLocks noChangeArrowheads="1"/>
          </p:cNvSpPr>
          <p:nvPr/>
        </p:nvSpPr>
        <p:spPr bwMode="auto">
          <a:xfrm>
            <a:off x="1571604" y="2928934"/>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06" name="AutoShape 12"/>
          <p:cNvSpPr>
            <a:spLocks noChangeArrowheads="1"/>
          </p:cNvSpPr>
          <p:nvPr/>
        </p:nvSpPr>
        <p:spPr bwMode="auto">
          <a:xfrm>
            <a:off x="1571604" y="2143116"/>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4107" name="AutoShape 15"/>
          <p:cNvSpPr>
            <a:spLocks noChangeArrowheads="1"/>
          </p:cNvSpPr>
          <p:nvPr/>
        </p:nvSpPr>
        <p:spPr bwMode="auto">
          <a:xfrm>
            <a:off x="1571604" y="371475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108" name="AutoShape 18"/>
          <p:cNvSpPr>
            <a:spLocks noChangeArrowheads="1"/>
          </p:cNvSpPr>
          <p:nvPr/>
        </p:nvSpPr>
        <p:spPr bwMode="auto">
          <a:xfrm>
            <a:off x="1547813" y="4535500"/>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113" name="WordArt 23"/>
          <p:cNvSpPr>
            <a:spLocks noChangeArrowheads="1" noChangeShapeType="1" noTextEdit="1"/>
          </p:cNvSpPr>
          <p:nvPr/>
        </p:nvSpPr>
        <p:spPr bwMode="auto">
          <a:xfrm>
            <a:off x="1755775" y="3884625"/>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25" name="AutoShape 6"/>
          <p:cNvSpPr>
            <a:spLocks noChangeArrowheads="1"/>
          </p:cNvSpPr>
          <p:nvPr/>
        </p:nvSpPr>
        <p:spPr bwMode="auto">
          <a:xfrm>
            <a:off x="1571604" y="1357298"/>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15" name="AutoShape 25"/>
          <p:cNvSpPr>
            <a:spLocks noChangeArrowheads="1"/>
          </p:cNvSpPr>
          <p:nvPr/>
        </p:nvSpPr>
        <p:spPr bwMode="auto">
          <a:xfrm>
            <a:off x="1620838" y="1366850"/>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9.1</a:t>
            </a:r>
            <a:r>
              <a:rPr lang="zh-CN" altLang="en-US" dirty="0" smtClean="0"/>
              <a:t>并发控制概述</a:t>
            </a:r>
            <a:endParaRPr lang="zh-CN" altLang="en-US" dirty="0" smtClean="0">
              <a:latin typeface="微软雅黑" pitchFamily="34" charset="-122"/>
            </a:endParaRPr>
          </a:p>
        </p:txBody>
      </p:sp>
      <p:sp>
        <p:nvSpPr>
          <p:cNvPr id="4117" name="AutoShape 27"/>
          <p:cNvSpPr>
            <a:spLocks noChangeArrowheads="1"/>
          </p:cNvSpPr>
          <p:nvPr/>
        </p:nvSpPr>
        <p:spPr bwMode="auto">
          <a:xfrm>
            <a:off x="1620838" y="2951175"/>
            <a:ext cx="5403850" cy="533400"/>
          </a:xfrm>
          <a:prstGeom prst="roundRect">
            <a:avLst>
              <a:gd name="adj" fmla="val 0"/>
            </a:avLst>
          </a:prstGeom>
          <a:noFill/>
          <a:ln w="9525">
            <a:noFill/>
            <a:round/>
            <a:headEnd/>
            <a:tailEnd/>
          </a:ln>
        </p:spPr>
        <p:txBody>
          <a:bodyPr wrap="none" anchor="ctr"/>
          <a:lstStyle/>
          <a:p>
            <a:pPr lvl="1"/>
            <a:r>
              <a:rPr lang="en-US" altLang="zh-CN" dirty="0" smtClean="0">
                <a:solidFill>
                  <a:schemeClr val="bg1"/>
                </a:solidFill>
                <a:latin typeface="微软雅黑" pitchFamily="34" charset="-122"/>
              </a:rPr>
              <a:t>9.3</a:t>
            </a:r>
            <a:r>
              <a:rPr lang="zh-CN" altLang="en-US" dirty="0" smtClean="0">
                <a:solidFill>
                  <a:schemeClr val="bg1"/>
                </a:solidFill>
                <a:latin typeface="微软雅黑" pitchFamily="34" charset="-122"/>
              </a:rPr>
              <a:t>活锁和死锁</a:t>
            </a:r>
          </a:p>
        </p:txBody>
      </p:sp>
      <p:sp>
        <p:nvSpPr>
          <p:cNvPr id="4118" name="AutoShape 28"/>
          <p:cNvSpPr>
            <a:spLocks noChangeArrowheads="1"/>
          </p:cNvSpPr>
          <p:nvPr/>
        </p:nvSpPr>
        <p:spPr bwMode="auto">
          <a:xfrm>
            <a:off x="1620838" y="3743337"/>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9.4</a:t>
            </a:r>
            <a:r>
              <a:rPr lang="zh-CN" altLang="en-US" dirty="0" smtClean="0">
                <a:latin typeface="微软雅黑" pitchFamily="34" charset="-122"/>
              </a:rPr>
              <a:t>并发调度的可串行化</a:t>
            </a:r>
          </a:p>
        </p:txBody>
      </p:sp>
      <p:sp>
        <p:nvSpPr>
          <p:cNvPr id="4119" name="AutoShape 29"/>
          <p:cNvSpPr>
            <a:spLocks noChangeArrowheads="1"/>
          </p:cNvSpPr>
          <p:nvPr/>
        </p:nvSpPr>
        <p:spPr bwMode="auto">
          <a:xfrm>
            <a:off x="1620838" y="4533912"/>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9.5</a:t>
            </a:r>
            <a:r>
              <a:rPr lang="zh-CN" altLang="en-US" dirty="0" smtClean="0">
                <a:latin typeface="微软雅黑" pitchFamily="34" charset="-122"/>
              </a:rPr>
              <a:t>两段锁协议</a:t>
            </a:r>
          </a:p>
        </p:txBody>
      </p:sp>
      <p:sp>
        <p:nvSpPr>
          <p:cNvPr id="24" name="Rectangle 31"/>
          <p:cNvSpPr>
            <a:spLocks noChangeArrowheads="1"/>
          </p:cNvSpPr>
          <p:nvPr/>
        </p:nvSpPr>
        <p:spPr bwMode="auto">
          <a:xfrm>
            <a:off x="1500166" y="257105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6" name="AutoShape 25"/>
          <p:cNvSpPr>
            <a:spLocks noChangeArrowheads="1"/>
          </p:cNvSpPr>
          <p:nvPr/>
        </p:nvSpPr>
        <p:spPr bwMode="auto">
          <a:xfrm>
            <a:off x="1611291" y="2150363"/>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9.2 </a:t>
            </a:r>
            <a:r>
              <a:rPr lang="zh-CN" altLang="en-US" dirty="0" smtClean="0">
                <a:latin typeface="微软雅黑" pitchFamily="34" charset="-122"/>
              </a:rPr>
              <a:t>封锁</a:t>
            </a:r>
          </a:p>
        </p:txBody>
      </p:sp>
      <p:sp>
        <p:nvSpPr>
          <p:cNvPr id="27" name="Rectangle 30"/>
          <p:cNvSpPr>
            <a:spLocks noChangeArrowheads="1"/>
          </p:cNvSpPr>
          <p:nvPr/>
        </p:nvSpPr>
        <p:spPr bwMode="auto">
          <a:xfrm>
            <a:off x="1500166" y="5743593"/>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8" name="AutoShape 18"/>
          <p:cNvSpPr>
            <a:spLocks noChangeArrowheads="1"/>
          </p:cNvSpPr>
          <p:nvPr/>
        </p:nvSpPr>
        <p:spPr bwMode="auto">
          <a:xfrm>
            <a:off x="1538266" y="5321318"/>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29" name="AutoShape 29"/>
          <p:cNvSpPr>
            <a:spLocks noChangeArrowheads="1"/>
          </p:cNvSpPr>
          <p:nvPr/>
        </p:nvSpPr>
        <p:spPr bwMode="auto">
          <a:xfrm>
            <a:off x="1611291" y="5319730"/>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9.6</a:t>
            </a:r>
            <a:r>
              <a:rPr lang="zh-CN" altLang="en-US" dirty="0" smtClean="0">
                <a:latin typeface="微软雅黑" pitchFamily="34" charset="-122"/>
              </a:rPr>
              <a:t>封锁的粒度</a:t>
            </a:r>
            <a:endParaRPr lang="en-US" altLang="zh-CN" dirty="0" smtClean="0">
              <a:latin typeface="微软雅黑" pitchFamily="34" charset="-122"/>
            </a:endParaRPr>
          </a:p>
        </p:txBody>
      </p:sp>
      <p:sp>
        <p:nvSpPr>
          <p:cNvPr id="22" name="动作按钮: 第一张 21">
            <a:hlinkClick r:id="rId2" action="ppaction://hlinksldjump" highlightClick="1"/>
          </p:cNvPr>
          <p:cNvSpPr/>
          <p:nvPr/>
        </p:nvSpPr>
        <p:spPr bwMode="auto">
          <a:xfrm>
            <a:off x="8215338" y="6286520"/>
            <a:ext cx="428628"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本章学习目标</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latin typeface="+mn-ea"/>
                <a:ea typeface="+mn-ea"/>
              </a:rPr>
              <a:t>理解并发控制的含义。</a:t>
            </a:r>
          </a:p>
          <a:p>
            <a:pPr>
              <a:lnSpc>
                <a:spcPct val="150000"/>
              </a:lnSpc>
            </a:pPr>
            <a:r>
              <a:rPr lang="zh-CN" altLang="en-US" dirty="0" smtClean="0">
                <a:latin typeface="+mn-ea"/>
                <a:ea typeface="+mn-ea"/>
              </a:rPr>
              <a:t>理解封锁机制，了解封锁类型和封锁协议。</a:t>
            </a:r>
          </a:p>
          <a:p>
            <a:pPr>
              <a:lnSpc>
                <a:spcPct val="150000"/>
              </a:lnSpc>
            </a:pPr>
            <a:r>
              <a:rPr lang="zh-CN" altLang="en-US" dirty="0" smtClean="0">
                <a:latin typeface="+mn-ea"/>
                <a:ea typeface="+mn-ea"/>
              </a:rPr>
              <a:t>了解死锁的含义，掌握预防、检测和解除死锁的方法。</a:t>
            </a:r>
          </a:p>
          <a:p>
            <a:pPr>
              <a:lnSpc>
                <a:spcPct val="150000"/>
              </a:lnSpc>
            </a:pPr>
            <a:r>
              <a:rPr lang="zh-CN" altLang="en-US" dirty="0" smtClean="0">
                <a:latin typeface="+mn-ea"/>
                <a:ea typeface="+mn-ea"/>
              </a:rPr>
              <a:t>了解可串行化调度的含义和内容。</a:t>
            </a:r>
          </a:p>
          <a:p>
            <a:pPr>
              <a:lnSpc>
                <a:spcPct val="150000"/>
              </a:lnSpc>
            </a:pPr>
            <a:r>
              <a:rPr lang="zh-CN" altLang="en-US" dirty="0" smtClean="0">
                <a:latin typeface="+mn-ea"/>
                <a:ea typeface="+mn-ea"/>
              </a:rPr>
              <a:t>了解两段锁协议和多粒度封锁的概念和含义。</a:t>
            </a:r>
          </a:p>
          <a:p>
            <a:pPr>
              <a:lnSpc>
                <a:spcPct val="150000"/>
              </a:lnSpc>
            </a:pPr>
            <a:r>
              <a:rPr lang="zh-CN" altLang="en-US" dirty="0" smtClean="0">
                <a:latin typeface="+mn-ea"/>
                <a:ea typeface="+mn-ea"/>
              </a:rPr>
              <a:t>了解意向锁的含义及几种常见的意向锁。</a:t>
            </a:r>
          </a:p>
          <a:p>
            <a:endParaRPr lang="zh-CN" alt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9.3.1 </a:t>
            </a:r>
            <a:r>
              <a:rPr lang="zh-CN" altLang="en-US" dirty="0" smtClean="0"/>
              <a:t>活锁</a:t>
            </a:r>
            <a:endParaRPr lang="zh-CN" altLang="en-US" dirty="0"/>
          </a:p>
        </p:txBody>
      </p:sp>
      <p:sp>
        <p:nvSpPr>
          <p:cNvPr id="3" name="内容占位符 2"/>
          <p:cNvSpPr>
            <a:spLocks noGrp="1"/>
          </p:cNvSpPr>
          <p:nvPr>
            <p:ph idx="1"/>
          </p:nvPr>
        </p:nvSpPr>
        <p:spPr/>
        <p:txBody>
          <a:bodyPr/>
          <a:lstStyle/>
          <a:p>
            <a:pPr>
              <a:lnSpc>
                <a:spcPct val="150000"/>
              </a:lnSpc>
              <a:buNone/>
            </a:pPr>
            <a:r>
              <a:rPr lang="en-US" dirty="0" smtClean="0"/>
              <a:t>	</a:t>
            </a:r>
            <a:endParaRPr lang="zh-CN" altLang="en-US" dirty="0"/>
          </a:p>
        </p:txBody>
      </p:sp>
      <p:sp>
        <p:nvSpPr>
          <p:cNvPr id="6" name="TextBox 5"/>
          <p:cNvSpPr txBox="1"/>
          <p:nvPr/>
        </p:nvSpPr>
        <p:spPr>
          <a:xfrm>
            <a:off x="500034" y="1000108"/>
            <a:ext cx="8143932" cy="2536400"/>
          </a:xfrm>
          <a:prstGeom prst="rect">
            <a:avLst/>
          </a:prstGeom>
          <a:noFill/>
        </p:spPr>
        <p:txBody>
          <a:bodyPr wrap="square" rtlCol="0">
            <a:spAutoFit/>
          </a:bodyPr>
          <a:lstStyle/>
          <a:p>
            <a:pPr indent="457200" algn="just">
              <a:lnSpc>
                <a:spcPct val="150000"/>
              </a:lnSpc>
            </a:pPr>
            <a:r>
              <a:rPr lang="zh-CN" altLang="en-US" b="0" dirty="0" smtClean="0">
                <a:latin typeface="+mn-ea"/>
                <a:ea typeface="+mn-ea"/>
              </a:rPr>
              <a:t>如果事务</a:t>
            </a:r>
            <a:r>
              <a:rPr lang="en-US" b="0" dirty="0" smtClean="0">
                <a:latin typeface="+mn-ea"/>
                <a:ea typeface="+mn-ea"/>
              </a:rPr>
              <a:t>T</a:t>
            </a:r>
            <a:r>
              <a:rPr lang="en-US" b="0" baseline="-25000" dirty="0" smtClean="0">
                <a:latin typeface="+mn-ea"/>
                <a:ea typeface="+mn-ea"/>
              </a:rPr>
              <a:t>1</a:t>
            </a:r>
            <a:r>
              <a:rPr lang="zh-CN" altLang="en-US" b="0" dirty="0" smtClean="0">
                <a:latin typeface="+mn-ea"/>
                <a:ea typeface="+mn-ea"/>
              </a:rPr>
              <a:t>锁定了数据库对象</a:t>
            </a:r>
            <a:r>
              <a:rPr lang="en-US" b="0" dirty="0" smtClean="0">
                <a:latin typeface="+mn-ea"/>
                <a:ea typeface="+mn-ea"/>
              </a:rPr>
              <a:t>A</a:t>
            </a:r>
            <a:r>
              <a:rPr lang="zh-CN" altLang="en-US" b="0" dirty="0" smtClean="0">
                <a:latin typeface="+mn-ea"/>
                <a:ea typeface="+mn-ea"/>
              </a:rPr>
              <a:t>，事务</a:t>
            </a:r>
            <a:r>
              <a:rPr lang="en-US" b="0" dirty="0" smtClean="0">
                <a:latin typeface="+mn-ea"/>
                <a:ea typeface="+mn-ea"/>
              </a:rPr>
              <a:t>T</a:t>
            </a:r>
            <a:r>
              <a:rPr lang="en-US" b="0" baseline="-25000" dirty="0" smtClean="0">
                <a:latin typeface="+mn-ea"/>
                <a:ea typeface="+mn-ea"/>
              </a:rPr>
              <a:t>2</a:t>
            </a:r>
            <a:r>
              <a:rPr lang="zh-CN" altLang="en-US" b="0" dirty="0" smtClean="0">
                <a:latin typeface="+mn-ea"/>
                <a:ea typeface="+mn-ea"/>
              </a:rPr>
              <a:t>又请求已被</a:t>
            </a:r>
            <a:r>
              <a:rPr lang="en-US" b="0" dirty="0" smtClean="0">
                <a:latin typeface="+mn-ea"/>
                <a:ea typeface="+mn-ea"/>
              </a:rPr>
              <a:t>T</a:t>
            </a:r>
            <a:r>
              <a:rPr lang="en-US" b="0" baseline="-25000" dirty="0" smtClean="0">
                <a:latin typeface="+mn-ea"/>
                <a:ea typeface="+mn-ea"/>
              </a:rPr>
              <a:t>1</a:t>
            </a:r>
            <a:r>
              <a:rPr lang="zh-CN" altLang="en-US" b="0" dirty="0" smtClean="0">
                <a:latin typeface="+mn-ea"/>
                <a:ea typeface="+mn-ea"/>
              </a:rPr>
              <a:t>锁定的</a:t>
            </a:r>
            <a:r>
              <a:rPr lang="en-US" b="0" dirty="0" smtClean="0">
                <a:latin typeface="+mn-ea"/>
                <a:ea typeface="+mn-ea"/>
              </a:rPr>
              <a:t>A</a:t>
            </a:r>
            <a:r>
              <a:rPr lang="zh-CN" altLang="en-US" b="0" dirty="0" smtClean="0">
                <a:latin typeface="+mn-ea"/>
                <a:ea typeface="+mn-ea"/>
              </a:rPr>
              <a:t>，但失败而需要等待，此时事务</a:t>
            </a:r>
            <a:r>
              <a:rPr lang="en-US" b="0" dirty="0" smtClean="0">
                <a:latin typeface="+mn-ea"/>
                <a:ea typeface="+mn-ea"/>
              </a:rPr>
              <a:t>T</a:t>
            </a:r>
            <a:r>
              <a:rPr lang="en-US" b="0" baseline="-25000" dirty="0" smtClean="0">
                <a:latin typeface="+mn-ea"/>
                <a:ea typeface="+mn-ea"/>
              </a:rPr>
              <a:t>3</a:t>
            </a:r>
            <a:r>
              <a:rPr lang="zh-CN" altLang="en-US" b="0" dirty="0" smtClean="0">
                <a:latin typeface="+mn-ea"/>
                <a:ea typeface="+mn-ea"/>
              </a:rPr>
              <a:t>也请求已被</a:t>
            </a:r>
            <a:r>
              <a:rPr lang="en-US" b="0" dirty="0" smtClean="0">
                <a:latin typeface="+mn-ea"/>
                <a:ea typeface="+mn-ea"/>
              </a:rPr>
              <a:t>T</a:t>
            </a:r>
            <a:r>
              <a:rPr lang="en-US" b="0" baseline="-25000" dirty="0" smtClean="0">
                <a:latin typeface="+mn-ea"/>
                <a:ea typeface="+mn-ea"/>
              </a:rPr>
              <a:t>1</a:t>
            </a:r>
            <a:r>
              <a:rPr lang="zh-CN" altLang="en-US" b="0" dirty="0" smtClean="0">
                <a:latin typeface="+mn-ea"/>
                <a:ea typeface="+mn-ea"/>
              </a:rPr>
              <a:t>锁定的</a:t>
            </a:r>
            <a:r>
              <a:rPr lang="en-US" b="0" dirty="0" smtClean="0">
                <a:latin typeface="+mn-ea"/>
                <a:ea typeface="+mn-ea"/>
              </a:rPr>
              <a:t>A</a:t>
            </a:r>
            <a:r>
              <a:rPr lang="zh-CN" altLang="en-US" b="0" dirty="0" smtClean="0">
                <a:latin typeface="+mn-ea"/>
                <a:ea typeface="+mn-ea"/>
              </a:rPr>
              <a:t>，也失败而需要等待。当</a:t>
            </a:r>
            <a:r>
              <a:rPr lang="en-US" b="0" dirty="0" smtClean="0">
                <a:latin typeface="+mn-ea"/>
                <a:ea typeface="+mn-ea"/>
              </a:rPr>
              <a:t>T</a:t>
            </a:r>
            <a:r>
              <a:rPr lang="en-US" b="0" baseline="-25000" dirty="0" smtClean="0">
                <a:latin typeface="+mn-ea"/>
                <a:ea typeface="+mn-ea"/>
              </a:rPr>
              <a:t>1</a:t>
            </a:r>
            <a:r>
              <a:rPr lang="zh-CN" altLang="en-US" b="0" dirty="0" smtClean="0">
                <a:latin typeface="+mn-ea"/>
                <a:ea typeface="+mn-ea"/>
              </a:rPr>
              <a:t>释放</a:t>
            </a:r>
            <a:r>
              <a:rPr lang="en-US" b="0" dirty="0" smtClean="0">
                <a:latin typeface="+mn-ea"/>
                <a:ea typeface="+mn-ea"/>
              </a:rPr>
              <a:t>A</a:t>
            </a:r>
            <a:r>
              <a:rPr lang="zh-CN" altLang="en-US" b="0" dirty="0" smtClean="0">
                <a:latin typeface="+mn-ea"/>
                <a:ea typeface="+mn-ea"/>
              </a:rPr>
              <a:t>上的锁时，系统批准了</a:t>
            </a:r>
            <a:r>
              <a:rPr lang="en-US" b="0" dirty="0" smtClean="0">
                <a:latin typeface="+mn-ea"/>
                <a:ea typeface="+mn-ea"/>
              </a:rPr>
              <a:t>T</a:t>
            </a:r>
            <a:r>
              <a:rPr lang="en-US" b="0" baseline="-25000" dirty="0" smtClean="0">
                <a:latin typeface="+mn-ea"/>
                <a:ea typeface="+mn-ea"/>
              </a:rPr>
              <a:t>3</a:t>
            </a:r>
            <a:r>
              <a:rPr lang="zh-CN" altLang="en-US" b="0" dirty="0" smtClean="0">
                <a:latin typeface="+mn-ea"/>
                <a:ea typeface="+mn-ea"/>
              </a:rPr>
              <a:t>的请求，使得</a:t>
            </a:r>
            <a:r>
              <a:rPr lang="en-US" b="0" dirty="0" smtClean="0">
                <a:latin typeface="+mn-ea"/>
                <a:ea typeface="+mn-ea"/>
              </a:rPr>
              <a:t>T</a:t>
            </a:r>
            <a:r>
              <a:rPr lang="en-US" b="0" baseline="-25000" dirty="0" smtClean="0">
                <a:latin typeface="+mn-ea"/>
                <a:ea typeface="+mn-ea"/>
              </a:rPr>
              <a:t>2</a:t>
            </a:r>
            <a:r>
              <a:rPr lang="zh-CN" altLang="en-US" b="0" dirty="0" smtClean="0">
                <a:latin typeface="+mn-ea"/>
                <a:ea typeface="+mn-ea"/>
              </a:rPr>
              <a:t>依然等待，此时事务</a:t>
            </a:r>
            <a:r>
              <a:rPr lang="en-US" b="0" dirty="0" smtClean="0">
                <a:latin typeface="+mn-ea"/>
                <a:ea typeface="+mn-ea"/>
              </a:rPr>
              <a:t>T</a:t>
            </a:r>
            <a:r>
              <a:rPr lang="en-US" b="0" baseline="-25000" dirty="0" smtClean="0">
                <a:latin typeface="+mn-ea"/>
                <a:ea typeface="+mn-ea"/>
              </a:rPr>
              <a:t>4</a:t>
            </a:r>
            <a:r>
              <a:rPr lang="zh-CN" altLang="en-US" b="0" dirty="0" smtClean="0">
                <a:latin typeface="+mn-ea"/>
                <a:ea typeface="+mn-ea"/>
              </a:rPr>
              <a:t>请求已被</a:t>
            </a:r>
            <a:r>
              <a:rPr lang="en-US" b="0" dirty="0" smtClean="0">
                <a:latin typeface="+mn-ea"/>
                <a:ea typeface="+mn-ea"/>
              </a:rPr>
              <a:t>T</a:t>
            </a:r>
            <a:r>
              <a:rPr lang="en-US" b="0" baseline="-25000" dirty="0" smtClean="0">
                <a:latin typeface="+mn-ea"/>
                <a:ea typeface="+mn-ea"/>
              </a:rPr>
              <a:t>3</a:t>
            </a:r>
            <a:r>
              <a:rPr lang="zh-CN" altLang="en-US" b="0" dirty="0" smtClean="0">
                <a:latin typeface="+mn-ea"/>
                <a:ea typeface="+mn-ea"/>
              </a:rPr>
              <a:t>锁定</a:t>
            </a:r>
            <a:r>
              <a:rPr lang="en-US" b="0" dirty="0" smtClean="0">
                <a:latin typeface="+mn-ea"/>
                <a:ea typeface="+mn-ea"/>
              </a:rPr>
              <a:t>A</a:t>
            </a:r>
            <a:r>
              <a:rPr lang="zh-CN" altLang="en-US" b="0" dirty="0" smtClean="0">
                <a:latin typeface="+mn-ea"/>
                <a:ea typeface="+mn-ea"/>
              </a:rPr>
              <a:t>，但失败而需要等待。当</a:t>
            </a:r>
            <a:r>
              <a:rPr lang="en-US" b="0" dirty="0" smtClean="0">
                <a:latin typeface="+mn-ea"/>
                <a:ea typeface="+mn-ea"/>
              </a:rPr>
              <a:t>T</a:t>
            </a:r>
            <a:r>
              <a:rPr lang="en-US" b="0" baseline="-25000" dirty="0" smtClean="0">
                <a:latin typeface="+mn-ea"/>
                <a:ea typeface="+mn-ea"/>
              </a:rPr>
              <a:t>3</a:t>
            </a:r>
            <a:r>
              <a:rPr lang="zh-CN" altLang="en-US" b="0" dirty="0" smtClean="0">
                <a:latin typeface="+mn-ea"/>
                <a:ea typeface="+mn-ea"/>
              </a:rPr>
              <a:t>释放</a:t>
            </a:r>
            <a:r>
              <a:rPr lang="en-US" b="0" dirty="0" smtClean="0">
                <a:latin typeface="+mn-ea"/>
                <a:ea typeface="+mn-ea"/>
              </a:rPr>
              <a:t>A</a:t>
            </a:r>
            <a:r>
              <a:rPr lang="zh-CN" altLang="en-US" b="0" dirty="0" smtClean="0">
                <a:latin typeface="+mn-ea"/>
                <a:ea typeface="+mn-ea"/>
              </a:rPr>
              <a:t>上的锁时，系统批准了</a:t>
            </a:r>
            <a:r>
              <a:rPr lang="en-US" b="0" dirty="0" smtClean="0">
                <a:latin typeface="+mn-ea"/>
                <a:ea typeface="+mn-ea"/>
              </a:rPr>
              <a:t>T</a:t>
            </a:r>
            <a:r>
              <a:rPr lang="en-US" b="0" baseline="-25000" dirty="0" smtClean="0">
                <a:latin typeface="+mn-ea"/>
                <a:ea typeface="+mn-ea"/>
              </a:rPr>
              <a:t>4</a:t>
            </a:r>
            <a:r>
              <a:rPr lang="zh-CN" altLang="en-US" b="0" dirty="0" smtClean="0">
                <a:latin typeface="+mn-ea"/>
                <a:ea typeface="+mn-ea"/>
              </a:rPr>
              <a:t>的请求，使得</a:t>
            </a:r>
            <a:r>
              <a:rPr lang="en-US" b="0" dirty="0" smtClean="0">
                <a:latin typeface="+mn-ea"/>
                <a:ea typeface="+mn-ea"/>
              </a:rPr>
              <a:t>T</a:t>
            </a:r>
            <a:r>
              <a:rPr lang="en-US" b="0" baseline="-25000" dirty="0" smtClean="0">
                <a:latin typeface="+mn-ea"/>
                <a:ea typeface="+mn-ea"/>
              </a:rPr>
              <a:t>2</a:t>
            </a:r>
            <a:r>
              <a:rPr lang="zh-CN" altLang="en-US" b="0" dirty="0" smtClean="0">
                <a:latin typeface="+mn-ea"/>
                <a:ea typeface="+mn-ea"/>
              </a:rPr>
              <a:t>依然等待，</a:t>
            </a:r>
            <a:r>
              <a:rPr lang="en-US" b="0" dirty="0" smtClean="0">
                <a:latin typeface="+mn-ea"/>
                <a:ea typeface="+mn-ea"/>
              </a:rPr>
              <a:t>……</a:t>
            </a:r>
            <a:r>
              <a:rPr lang="zh-CN" altLang="en-US" b="0" dirty="0" smtClean="0">
                <a:latin typeface="+mn-ea"/>
                <a:ea typeface="+mn-ea"/>
              </a:rPr>
              <a:t>。这就有可能使</a:t>
            </a:r>
            <a:r>
              <a:rPr lang="en-US" b="0" dirty="0" smtClean="0">
                <a:latin typeface="+mn-ea"/>
                <a:ea typeface="+mn-ea"/>
              </a:rPr>
              <a:t>T</a:t>
            </a:r>
            <a:r>
              <a:rPr lang="en-US" b="0" baseline="-25000" dirty="0" smtClean="0">
                <a:latin typeface="+mn-ea"/>
                <a:ea typeface="+mn-ea"/>
              </a:rPr>
              <a:t>2</a:t>
            </a:r>
            <a:r>
              <a:rPr lang="zh-CN" altLang="en-US" b="0" dirty="0" smtClean="0">
                <a:latin typeface="+mn-ea"/>
                <a:ea typeface="+mn-ea"/>
              </a:rPr>
              <a:t>总是在等待而无法锁定</a:t>
            </a:r>
            <a:r>
              <a:rPr lang="en-US" b="0" dirty="0" smtClean="0">
                <a:latin typeface="+mn-ea"/>
                <a:ea typeface="+mn-ea"/>
              </a:rPr>
              <a:t>A</a:t>
            </a:r>
            <a:r>
              <a:rPr lang="zh-CN" altLang="en-US" b="0" dirty="0" smtClean="0">
                <a:latin typeface="+mn-ea"/>
                <a:ea typeface="+mn-ea"/>
              </a:rPr>
              <a:t>，但总还是有锁定</a:t>
            </a:r>
            <a:r>
              <a:rPr lang="en-US" b="0" dirty="0" smtClean="0">
                <a:latin typeface="+mn-ea"/>
                <a:ea typeface="+mn-ea"/>
              </a:rPr>
              <a:t>A</a:t>
            </a:r>
            <a:r>
              <a:rPr lang="zh-CN" altLang="en-US" b="0" dirty="0" smtClean="0">
                <a:latin typeface="+mn-ea"/>
                <a:ea typeface="+mn-ea"/>
              </a:rPr>
              <a:t>的希望，这就是活锁的情形，如图</a:t>
            </a:r>
            <a:r>
              <a:rPr lang="en-US" b="0" dirty="0" smtClean="0">
                <a:latin typeface="+mn-ea"/>
                <a:ea typeface="+mn-ea"/>
              </a:rPr>
              <a:t>9-7</a:t>
            </a:r>
            <a:r>
              <a:rPr lang="zh-CN" altLang="en-US" b="0" dirty="0" smtClean="0">
                <a:latin typeface="+mn-ea"/>
                <a:ea typeface="+mn-ea"/>
              </a:rPr>
              <a:t>所示。避免活锁策略：先来先服务。</a:t>
            </a:r>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601" name="Object 1"/>
          <p:cNvGraphicFramePr>
            <a:graphicFrameLocks noChangeAspect="1"/>
          </p:cNvGraphicFramePr>
          <p:nvPr/>
        </p:nvGraphicFramePr>
        <p:xfrm>
          <a:off x="1285852" y="3588701"/>
          <a:ext cx="7072362" cy="2912133"/>
        </p:xfrm>
        <a:graphic>
          <a:graphicData uri="http://schemas.openxmlformats.org/presentationml/2006/ole">
            <p:oleObj spid="_x0000_s25601" r:id="rId3" imgW="5446776" imgH="2532888" progId="Visio.Drawing.11">
              <p:embed/>
            </p:oleObj>
          </a:graphicData>
        </a:graphic>
      </p:graphicFrame>
      <p:sp>
        <p:nvSpPr>
          <p:cNvPr id="9" name="TextBox 8"/>
          <p:cNvSpPr txBox="1"/>
          <p:nvPr/>
        </p:nvSpPr>
        <p:spPr>
          <a:xfrm>
            <a:off x="1857356" y="6519446"/>
            <a:ext cx="5286412" cy="338554"/>
          </a:xfrm>
          <a:prstGeom prst="rect">
            <a:avLst/>
          </a:prstGeom>
          <a:noFill/>
        </p:spPr>
        <p:txBody>
          <a:bodyPr wrap="square" rtlCol="0">
            <a:spAutoFit/>
          </a:bodyPr>
          <a:lstStyle/>
          <a:p>
            <a:pPr algn="ctr"/>
            <a:r>
              <a:rPr lang="zh-CN" altLang="en-US" sz="1600" b="0" dirty="0" smtClean="0"/>
              <a:t>图</a:t>
            </a:r>
            <a:r>
              <a:rPr lang="en-US" sz="1600" b="0" dirty="0" smtClean="0"/>
              <a:t>9-7 </a:t>
            </a:r>
            <a:r>
              <a:rPr lang="zh-CN" altLang="en-US" sz="1600" b="0" dirty="0" smtClean="0"/>
              <a:t>活锁和死锁示意图</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9.3.2 </a:t>
            </a:r>
            <a:r>
              <a:rPr lang="zh-CN" altLang="en-US" dirty="0" smtClean="0"/>
              <a:t>死锁</a:t>
            </a:r>
            <a:endParaRPr lang="zh-CN" altLang="en-US" dirty="0"/>
          </a:p>
        </p:txBody>
      </p:sp>
      <p:sp>
        <p:nvSpPr>
          <p:cNvPr id="3" name="内容占位符 2"/>
          <p:cNvSpPr>
            <a:spLocks noGrp="1"/>
          </p:cNvSpPr>
          <p:nvPr>
            <p:ph idx="1"/>
          </p:nvPr>
        </p:nvSpPr>
        <p:spPr>
          <a:xfrm>
            <a:off x="468313" y="1142984"/>
            <a:ext cx="8207375" cy="5357850"/>
          </a:xfrm>
        </p:spPr>
        <p:txBody>
          <a:bodyPr/>
          <a:lstStyle/>
          <a:p>
            <a:pPr indent="432000" algn="just">
              <a:lnSpc>
                <a:spcPct val="150000"/>
              </a:lnSpc>
              <a:buNone/>
            </a:pPr>
            <a:r>
              <a:rPr lang="zh-CN" altLang="en-US" sz="1800" b="0" dirty="0" smtClean="0">
                <a:latin typeface="+mn-ea"/>
                <a:ea typeface="+mn-ea"/>
              </a:rPr>
              <a:t>如果事务</a:t>
            </a:r>
            <a:r>
              <a:rPr lang="en-US" altLang="zh-CN" sz="1800" b="0" dirty="0" smtClean="0">
                <a:latin typeface="+mn-ea"/>
                <a:ea typeface="+mn-ea"/>
              </a:rPr>
              <a:t>T1</a:t>
            </a:r>
            <a:r>
              <a:rPr lang="zh-CN" altLang="en-US" sz="1800" b="0" dirty="0" smtClean="0">
                <a:latin typeface="+mn-ea"/>
                <a:ea typeface="+mn-ea"/>
              </a:rPr>
              <a:t>锁定了数据库对象</a:t>
            </a:r>
            <a:r>
              <a:rPr lang="en-US" altLang="zh-CN" sz="1800" b="0" dirty="0" smtClean="0">
                <a:latin typeface="+mn-ea"/>
                <a:ea typeface="+mn-ea"/>
              </a:rPr>
              <a:t>A1</a:t>
            </a:r>
            <a:r>
              <a:rPr lang="zh-CN" altLang="en-US" sz="1800" b="0" dirty="0" smtClean="0">
                <a:latin typeface="+mn-ea"/>
                <a:ea typeface="+mn-ea"/>
              </a:rPr>
              <a:t>，事务</a:t>
            </a:r>
            <a:r>
              <a:rPr lang="en-US" altLang="zh-CN" sz="1800" b="0" dirty="0" smtClean="0">
                <a:latin typeface="+mn-ea"/>
                <a:ea typeface="+mn-ea"/>
              </a:rPr>
              <a:t>T2</a:t>
            </a:r>
            <a:r>
              <a:rPr lang="zh-CN" altLang="en-US" sz="1800" b="0" dirty="0" smtClean="0">
                <a:latin typeface="+mn-ea"/>
                <a:ea typeface="+mn-ea"/>
              </a:rPr>
              <a:t>锁定了数据库对象</a:t>
            </a:r>
            <a:r>
              <a:rPr lang="en-US" altLang="zh-CN" sz="1800" b="0" dirty="0" smtClean="0">
                <a:latin typeface="+mn-ea"/>
                <a:ea typeface="+mn-ea"/>
              </a:rPr>
              <a:t>A2</a:t>
            </a:r>
            <a:r>
              <a:rPr lang="zh-CN" altLang="en-US" sz="1800" b="0" dirty="0" smtClean="0">
                <a:latin typeface="+mn-ea"/>
                <a:ea typeface="+mn-ea"/>
              </a:rPr>
              <a:t>，然后</a:t>
            </a:r>
            <a:r>
              <a:rPr lang="en-US" altLang="zh-CN" sz="1800" b="0" dirty="0" smtClean="0">
                <a:latin typeface="+mn-ea"/>
                <a:ea typeface="+mn-ea"/>
              </a:rPr>
              <a:t>T1</a:t>
            </a:r>
            <a:r>
              <a:rPr lang="zh-CN" altLang="en-US" sz="1800" b="0" dirty="0" smtClean="0">
                <a:latin typeface="+mn-ea"/>
                <a:ea typeface="+mn-ea"/>
              </a:rPr>
              <a:t>又请求已被</a:t>
            </a:r>
            <a:r>
              <a:rPr lang="en-US" altLang="zh-CN" sz="1800" b="0" dirty="0" smtClean="0">
                <a:latin typeface="+mn-ea"/>
                <a:ea typeface="+mn-ea"/>
              </a:rPr>
              <a:t>T2</a:t>
            </a:r>
            <a:r>
              <a:rPr lang="zh-CN" altLang="en-US" sz="1800" b="0" dirty="0" smtClean="0">
                <a:latin typeface="+mn-ea"/>
                <a:ea typeface="+mn-ea"/>
              </a:rPr>
              <a:t>锁定的</a:t>
            </a:r>
            <a:r>
              <a:rPr lang="en-US" altLang="zh-CN" sz="1800" b="0" dirty="0" smtClean="0">
                <a:latin typeface="+mn-ea"/>
                <a:ea typeface="+mn-ea"/>
              </a:rPr>
              <a:t>A2</a:t>
            </a:r>
            <a:r>
              <a:rPr lang="zh-CN" altLang="en-US" sz="1800" b="0" dirty="0" smtClean="0">
                <a:latin typeface="+mn-ea"/>
                <a:ea typeface="+mn-ea"/>
              </a:rPr>
              <a:t>，但失败而需要等待，此时事务</a:t>
            </a:r>
            <a:r>
              <a:rPr lang="en-US" altLang="zh-CN" sz="1800" b="0" dirty="0" smtClean="0">
                <a:latin typeface="+mn-ea"/>
                <a:ea typeface="+mn-ea"/>
              </a:rPr>
              <a:t>T2</a:t>
            </a:r>
            <a:r>
              <a:rPr lang="zh-CN" altLang="en-US" sz="1800" b="0" dirty="0" smtClean="0">
                <a:latin typeface="+mn-ea"/>
                <a:ea typeface="+mn-ea"/>
              </a:rPr>
              <a:t>又请求已被</a:t>
            </a:r>
            <a:r>
              <a:rPr lang="en-US" altLang="zh-CN" sz="1800" b="0" dirty="0" smtClean="0">
                <a:latin typeface="+mn-ea"/>
                <a:ea typeface="+mn-ea"/>
              </a:rPr>
              <a:t>T1</a:t>
            </a:r>
            <a:r>
              <a:rPr lang="zh-CN" altLang="en-US" sz="1800" b="0" dirty="0" smtClean="0">
                <a:latin typeface="+mn-ea"/>
                <a:ea typeface="+mn-ea"/>
              </a:rPr>
              <a:t>锁定的</a:t>
            </a:r>
            <a:r>
              <a:rPr lang="en-US" altLang="zh-CN" sz="1800" b="0" dirty="0" smtClean="0">
                <a:latin typeface="+mn-ea"/>
                <a:ea typeface="+mn-ea"/>
              </a:rPr>
              <a:t>A1</a:t>
            </a:r>
            <a:r>
              <a:rPr lang="zh-CN" altLang="en-US" sz="1800" b="0" dirty="0" smtClean="0">
                <a:latin typeface="+mn-ea"/>
                <a:ea typeface="+mn-ea"/>
              </a:rPr>
              <a:t>，也失败而需要等待。这就出现了</a:t>
            </a:r>
            <a:r>
              <a:rPr lang="en-US" altLang="zh-CN" sz="1800" b="0" dirty="0" smtClean="0">
                <a:latin typeface="+mn-ea"/>
                <a:ea typeface="+mn-ea"/>
              </a:rPr>
              <a:t>T1</a:t>
            </a:r>
            <a:r>
              <a:rPr lang="zh-CN" altLang="en-US" sz="1800" b="0" dirty="0" smtClean="0">
                <a:latin typeface="+mn-ea"/>
                <a:ea typeface="+mn-ea"/>
              </a:rPr>
              <a:t>在等待</a:t>
            </a:r>
            <a:r>
              <a:rPr lang="en-US" altLang="zh-CN" sz="1800" b="0" dirty="0" smtClean="0">
                <a:latin typeface="+mn-ea"/>
                <a:ea typeface="+mn-ea"/>
              </a:rPr>
              <a:t>T2</a:t>
            </a:r>
            <a:r>
              <a:rPr lang="zh-CN" altLang="en-US" sz="1800" b="0" dirty="0" smtClean="0">
                <a:latin typeface="+mn-ea"/>
                <a:ea typeface="+mn-ea"/>
              </a:rPr>
              <a:t>，而</a:t>
            </a:r>
            <a:r>
              <a:rPr lang="en-US" altLang="zh-CN" sz="1800" b="0" dirty="0" smtClean="0">
                <a:latin typeface="+mn-ea"/>
                <a:ea typeface="+mn-ea"/>
              </a:rPr>
              <a:t>T2</a:t>
            </a:r>
            <a:r>
              <a:rPr lang="zh-CN" altLang="en-US" sz="1800" b="0" dirty="0" smtClean="0">
                <a:latin typeface="+mn-ea"/>
                <a:ea typeface="+mn-ea"/>
              </a:rPr>
              <a:t>又在等待</a:t>
            </a:r>
            <a:r>
              <a:rPr lang="en-US" altLang="zh-CN" sz="1800" b="0" dirty="0" smtClean="0">
                <a:latin typeface="+mn-ea"/>
                <a:ea typeface="+mn-ea"/>
              </a:rPr>
              <a:t>T1</a:t>
            </a:r>
            <a:r>
              <a:rPr lang="zh-CN" altLang="en-US" sz="1800" b="0" dirty="0" smtClean="0">
                <a:latin typeface="+mn-ea"/>
                <a:ea typeface="+mn-ea"/>
              </a:rPr>
              <a:t>的局面，使</a:t>
            </a:r>
            <a:r>
              <a:rPr lang="en-US" altLang="zh-CN" sz="1800" b="0" dirty="0" smtClean="0">
                <a:latin typeface="+mn-ea"/>
                <a:ea typeface="+mn-ea"/>
              </a:rPr>
              <a:t>T1</a:t>
            </a:r>
            <a:r>
              <a:rPr lang="zh-CN" altLang="en-US" sz="1800" b="0" dirty="0" smtClean="0">
                <a:latin typeface="+mn-ea"/>
                <a:ea typeface="+mn-ea"/>
              </a:rPr>
              <a:t>和</a:t>
            </a:r>
            <a:r>
              <a:rPr lang="en-US" altLang="zh-CN" sz="1800" b="0" dirty="0" smtClean="0">
                <a:latin typeface="+mn-ea"/>
                <a:ea typeface="+mn-ea"/>
              </a:rPr>
              <a:t>T2</a:t>
            </a:r>
            <a:r>
              <a:rPr lang="zh-CN" altLang="en-US" sz="1800" b="0" dirty="0" smtClean="0">
                <a:latin typeface="+mn-ea"/>
                <a:ea typeface="+mn-ea"/>
              </a:rPr>
              <a:t>这两个事务永远没有结束的希望，这就是死锁</a:t>
            </a:r>
            <a:r>
              <a:rPr lang="en-US" altLang="zh-CN" sz="1800" b="0" dirty="0" smtClean="0">
                <a:latin typeface="+mn-ea"/>
                <a:ea typeface="+mn-ea"/>
              </a:rPr>
              <a:t>(deadlock)</a:t>
            </a:r>
            <a:r>
              <a:rPr lang="zh-CN" altLang="en-US" sz="1800" b="0" dirty="0" smtClean="0">
                <a:latin typeface="+mn-ea"/>
                <a:ea typeface="+mn-ea"/>
              </a:rPr>
              <a:t>的情形，如图</a:t>
            </a:r>
            <a:r>
              <a:rPr lang="en-US" altLang="zh-CN" sz="1800" b="0" dirty="0" smtClean="0">
                <a:latin typeface="+mn-ea"/>
                <a:ea typeface="+mn-ea"/>
              </a:rPr>
              <a:t>9-7</a:t>
            </a:r>
            <a:r>
              <a:rPr lang="zh-CN" altLang="en-US" sz="1800" b="0" dirty="0" smtClean="0">
                <a:latin typeface="+mn-ea"/>
                <a:ea typeface="+mn-ea"/>
              </a:rPr>
              <a:t>所示。</a:t>
            </a:r>
          </a:p>
          <a:p>
            <a:pPr indent="432000" algn="just">
              <a:lnSpc>
                <a:spcPct val="150000"/>
              </a:lnSpc>
              <a:buNone/>
            </a:pPr>
            <a:r>
              <a:rPr lang="zh-CN" altLang="en-US" sz="1800" b="0" dirty="0" smtClean="0">
                <a:latin typeface="+mn-ea"/>
                <a:ea typeface="+mn-ea"/>
              </a:rPr>
              <a:t>在数据库中解决死锁的方法主要有两种。一种是采取一定措施来预防死锁的发生，另一种是允许死锁发生，但采用一定手段定期诊断系统中有无死锁，若有则解除之。</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1000108"/>
            <a:ext cx="8207375" cy="5715016"/>
          </a:xfrm>
        </p:spPr>
        <p:txBody>
          <a:bodyPr/>
          <a:lstStyle/>
          <a:p>
            <a:pPr indent="457200" algn="just">
              <a:lnSpc>
                <a:spcPct val="150000"/>
              </a:lnSpc>
              <a:buNone/>
            </a:pPr>
            <a:r>
              <a:rPr lang="en-US" altLang="zh-CN" sz="1800" b="0" dirty="0" smtClean="0">
                <a:latin typeface="+mn-ea"/>
              </a:rPr>
              <a:t>1. </a:t>
            </a:r>
            <a:r>
              <a:rPr lang="zh-CN" altLang="en-US" sz="1800" b="0" dirty="0" smtClean="0">
                <a:latin typeface="+mn-ea"/>
              </a:rPr>
              <a:t>死锁的预防</a:t>
            </a:r>
          </a:p>
          <a:p>
            <a:pPr indent="457200" algn="just">
              <a:lnSpc>
                <a:spcPct val="150000"/>
              </a:lnSpc>
              <a:buNone/>
            </a:pPr>
            <a:r>
              <a:rPr lang="zh-CN" altLang="en-US" sz="1800" b="0" dirty="0" smtClean="0">
                <a:latin typeface="+mn-ea"/>
              </a:rPr>
              <a:t>预防死锁的发生其实就是要破坏产生死锁的条件。预防死锁通常有两种方法：一次封锁法和顺序封锁法。</a:t>
            </a:r>
          </a:p>
          <a:p>
            <a:pPr indent="457200" algn="just">
              <a:lnSpc>
                <a:spcPct val="150000"/>
              </a:lnSpc>
              <a:buNone/>
            </a:pPr>
            <a:r>
              <a:rPr lang="en-US" altLang="zh-CN" sz="1800" b="0" dirty="0" smtClean="0">
                <a:latin typeface="+mn-ea"/>
              </a:rPr>
              <a:t>(1) </a:t>
            </a:r>
            <a:r>
              <a:rPr lang="zh-CN" altLang="en-US" sz="1800" b="0" dirty="0" smtClean="0">
                <a:latin typeface="+mn-ea"/>
              </a:rPr>
              <a:t>一次封锁法</a:t>
            </a:r>
          </a:p>
          <a:p>
            <a:pPr indent="457200" algn="just">
              <a:lnSpc>
                <a:spcPct val="150000"/>
              </a:lnSpc>
              <a:buNone/>
            </a:pPr>
            <a:r>
              <a:rPr lang="zh-CN" altLang="en-US" sz="1800" b="0" dirty="0" smtClean="0">
                <a:latin typeface="+mn-ea"/>
              </a:rPr>
              <a:t>该方法要求每个事务一次将要使用的数据库对象全部锁定，否则就不继续执行。在图</a:t>
            </a:r>
            <a:r>
              <a:rPr lang="en-US" altLang="zh-CN" sz="1800" b="0" dirty="0" smtClean="0">
                <a:latin typeface="+mn-ea"/>
              </a:rPr>
              <a:t>9.4</a:t>
            </a:r>
            <a:r>
              <a:rPr lang="zh-CN" altLang="en-US" sz="1800" b="0" dirty="0" smtClean="0">
                <a:latin typeface="+mn-ea"/>
              </a:rPr>
              <a:t>的例子中，如果事务</a:t>
            </a:r>
            <a:r>
              <a:rPr lang="en-US" altLang="zh-CN" sz="1800" b="0" dirty="0" smtClean="0">
                <a:latin typeface="+mn-ea"/>
              </a:rPr>
              <a:t>T1</a:t>
            </a:r>
            <a:r>
              <a:rPr lang="zh-CN" altLang="en-US" sz="1800" b="0" dirty="0" smtClean="0">
                <a:latin typeface="+mn-ea"/>
              </a:rPr>
              <a:t>将数据库对象</a:t>
            </a:r>
            <a:r>
              <a:rPr lang="en-US" altLang="zh-CN" sz="1800" b="0" dirty="0" smtClean="0">
                <a:latin typeface="+mn-ea"/>
              </a:rPr>
              <a:t>A1</a:t>
            </a:r>
            <a:r>
              <a:rPr lang="zh-CN" altLang="en-US" sz="1800" b="0" dirty="0" smtClean="0">
                <a:latin typeface="+mn-ea"/>
              </a:rPr>
              <a:t>和</a:t>
            </a:r>
            <a:r>
              <a:rPr lang="en-US" altLang="zh-CN" sz="1800" b="0" dirty="0" smtClean="0">
                <a:latin typeface="+mn-ea"/>
              </a:rPr>
              <a:t>A2</a:t>
            </a:r>
            <a:r>
              <a:rPr lang="zh-CN" altLang="en-US" sz="1800" b="0" dirty="0" smtClean="0">
                <a:latin typeface="+mn-ea"/>
              </a:rPr>
              <a:t>一次全部都锁定的话，</a:t>
            </a:r>
            <a:r>
              <a:rPr lang="en-US" altLang="zh-CN" sz="1800" b="0" dirty="0" smtClean="0">
                <a:latin typeface="+mn-ea"/>
              </a:rPr>
              <a:t>T1</a:t>
            </a:r>
            <a:r>
              <a:rPr lang="zh-CN" altLang="en-US" sz="1800" b="0" dirty="0" smtClean="0">
                <a:latin typeface="+mn-ea"/>
              </a:rPr>
              <a:t>就会执行下去。则</a:t>
            </a:r>
            <a:r>
              <a:rPr lang="en-US" altLang="zh-CN" sz="1800" b="0" dirty="0" smtClean="0">
                <a:latin typeface="+mn-ea"/>
              </a:rPr>
              <a:t>T2</a:t>
            </a:r>
            <a:r>
              <a:rPr lang="zh-CN" altLang="en-US" sz="1800" b="0" dirty="0" smtClean="0">
                <a:latin typeface="+mn-ea"/>
              </a:rPr>
              <a:t>在加锁时就只能等待，但在</a:t>
            </a:r>
            <a:r>
              <a:rPr lang="en-US" altLang="zh-CN" sz="1800" b="0" dirty="0" smtClean="0">
                <a:latin typeface="+mn-ea"/>
              </a:rPr>
              <a:t>T1</a:t>
            </a:r>
            <a:r>
              <a:rPr lang="zh-CN" altLang="en-US" sz="1800" b="0" dirty="0" smtClean="0">
                <a:latin typeface="+mn-ea"/>
              </a:rPr>
              <a:t>执行完毕释放锁之后，就可以锁定</a:t>
            </a:r>
            <a:r>
              <a:rPr lang="en-US" altLang="zh-CN" sz="1800" b="0" dirty="0" smtClean="0">
                <a:latin typeface="+mn-ea"/>
              </a:rPr>
              <a:t>A1</a:t>
            </a:r>
            <a:r>
              <a:rPr lang="zh-CN" altLang="en-US" sz="1800" b="0" dirty="0" smtClean="0">
                <a:latin typeface="+mn-ea"/>
              </a:rPr>
              <a:t>、</a:t>
            </a:r>
            <a:r>
              <a:rPr lang="en-US" altLang="zh-CN" sz="1800" b="0" dirty="0" smtClean="0">
                <a:latin typeface="+mn-ea"/>
              </a:rPr>
              <a:t>A2</a:t>
            </a:r>
            <a:r>
              <a:rPr lang="zh-CN" altLang="en-US" sz="1800" b="0" dirty="0" smtClean="0">
                <a:latin typeface="+mn-ea"/>
              </a:rPr>
              <a:t>，也可以执行下去，这样就不会发生死锁。</a:t>
            </a:r>
          </a:p>
          <a:p>
            <a:pPr indent="457200">
              <a:lnSpc>
                <a:spcPct val="150000"/>
              </a:lnSpc>
              <a:buNone/>
            </a:pPr>
            <a:r>
              <a:rPr lang="zh-CN" altLang="en-US" sz="1800" b="0" dirty="0" smtClean="0">
                <a:latin typeface="+mn-ea"/>
                <a:ea typeface="+mn-ea"/>
              </a:rPr>
              <a:t>缺点</a:t>
            </a:r>
            <a:r>
              <a:rPr lang="zh-CN" altLang="en-US" sz="1800" b="0" dirty="0" smtClean="0">
                <a:latin typeface="+mn-ea"/>
                <a:ea typeface="+mn-ea"/>
                <a:sym typeface="Wingdings" pitchFamily="2" charset="2"/>
              </a:rPr>
              <a:t>：其一，</a:t>
            </a:r>
            <a:r>
              <a:rPr lang="zh-CN" altLang="en-US" sz="1800" b="0" dirty="0" smtClean="0">
                <a:latin typeface="+mn-ea"/>
                <a:ea typeface="+mn-ea"/>
              </a:rPr>
              <a:t>一次就锁定以后才会用到的数据库对象，扩大了当前的锁定范围，从而降低了系统的并发性。其二，数据库中的对象是不断变化的，原来不需要锁定的对象，在执行的过程中很可能就需要加锁，所以很难事先精确估计出每个事务一次性需要锁定的对象，因此只能将事务在执行过程中可能要封锁的数据对象全部加锁，进一步降低了并发度。</a:t>
            </a:r>
          </a:p>
        </p:txBody>
      </p:sp>
      <p:sp>
        <p:nvSpPr>
          <p:cNvPr id="4" name="标题 1"/>
          <p:cNvSpPr>
            <a:spLocks noGrp="1"/>
          </p:cNvSpPr>
          <p:nvPr>
            <p:ph type="title"/>
          </p:nvPr>
        </p:nvSpPr>
        <p:spPr>
          <a:xfrm>
            <a:off x="468313" y="142875"/>
            <a:ext cx="8207375" cy="649288"/>
          </a:xfrm>
        </p:spPr>
        <p:txBody>
          <a:bodyPr/>
          <a:lstStyle/>
          <a:p>
            <a:r>
              <a:rPr lang="en-US" dirty="0" smtClean="0"/>
              <a:t>9.3.2 </a:t>
            </a:r>
            <a:r>
              <a:rPr lang="zh-CN" altLang="en-US" dirty="0" smtClean="0"/>
              <a:t>死锁</a:t>
            </a:r>
            <a:endParaRPr lang="zh-CN" altLang="en-US"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1000108"/>
            <a:ext cx="8207375" cy="5715016"/>
          </a:xfrm>
        </p:spPr>
        <p:txBody>
          <a:bodyPr/>
          <a:lstStyle/>
          <a:p>
            <a:pPr indent="432000" algn="just">
              <a:lnSpc>
                <a:spcPct val="150000"/>
              </a:lnSpc>
              <a:buNone/>
            </a:pPr>
            <a:r>
              <a:rPr lang="en-US" sz="1800" b="0" dirty="0" smtClean="0">
                <a:latin typeface="+mn-ea"/>
                <a:ea typeface="+mn-ea"/>
              </a:rPr>
              <a:t>(2) </a:t>
            </a:r>
            <a:r>
              <a:rPr lang="zh-CN" altLang="en-US" sz="1800" b="0" dirty="0" smtClean="0">
                <a:latin typeface="+mn-ea"/>
                <a:ea typeface="+mn-ea"/>
              </a:rPr>
              <a:t>顺序封锁法</a:t>
            </a:r>
          </a:p>
          <a:p>
            <a:pPr indent="432000" algn="just">
              <a:lnSpc>
                <a:spcPct val="150000"/>
              </a:lnSpc>
              <a:buNone/>
            </a:pPr>
            <a:r>
              <a:rPr lang="zh-CN" altLang="en-US" sz="1800" b="0" dirty="0" smtClean="0">
                <a:latin typeface="+mn-ea"/>
                <a:ea typeface="+mn-ea"/>
              </a:rPr>
              <a:t>该方法要求预先对数据库对象规定一个封锁顺序，所有事务都按这个顺序来实行封锁。在图</a:t>
            </a:r>
            <a:r>
              <a:rPr lang="en-US" sz="1800" b="0" dirty="0" smtClean="0">
                <a:latin typeface="+mn-ea"/>
                <a:ea typeface="+mn-ea"/>
              </a:rPr>
              <a:t>9.4</a:t>
            </a:r>
            <a:r>
              <a:rPr lang="zh-CN" altLang="en-US" sz="1800" b="0" dirty="0" smtClean="0">
                <a:latin typeface="+mn-ea"/>
                <a:ea typeface="+mn-ea"/>
              </a:rPr>
              <a:t>的例子中，如果确定封锁顺序为</a:t>
            </a:r>
            <a:r>
              <a:rPr lang="en-US" sz="1800" b="0" dirty="0" smtClean="0">
                <a:latin typeface="+mn-ea"/>
                <a:ea typeface="+mn-ea"/>
              </a:rPr>
              <a:t>A</a:t>
            </a:r>
            <a:r>
              <a:rPr lang="en-US" sz="1800" b="0" baseline="-25000" dirty="0" smtClean="0">
                <a:latin typeface="+mn-ea"/>
                <a:ea typeface="+mn-ea"/>
              </a:rPr>
              <a:t>1</a:t>
            </a:r>
            <a:r>
              <a:rPr lang="zh-CN" altLang="en-US" sz="1800" b="0" dirty="0" smtClean="0">
                <a:latin typeface="+mn-ea"/>
                <a:ea typeface="+mn-ea"/>
              </a:rPr>
              <a:t>，</a:t>
            </a:r>
            <a:r>
              <a:rPr lang="en-US" sz="1800" b="0" dirty="0" smtClean="0">
                <a:latin typeface="+mn-ea"/>
                <a:ea typeface="+mn-ea"/>
              </a:rPr>
              <a:t>A</a:t>
            </a:r>
            <a:r>
              <a:rPr lang="en-US" sz="1800" b="0" baseline="-25000" dirty="0" smtClean="0">
                <a:latin typeface="+mn-ea"/>
                <a:ea typeface="+mn-ea"/>
              </a:rPr>
              <a:t>2</a:t>
            </a:r>
            <a:r>
              <a:rPr lang="zh-CN" altLang="en-US" sz="1800" b="0" dirty="0" smtClean="0">
                <a:latin typeface="+mn-ea"/>
                <a:ea typeface="+mn-ea"/>
              </a:rPr>
              <a:t>，</a:t>
            </a:r>
            <a:r>
              <a:rPr lang="en-US" sz="1800" b="0" dirty="0" smtClean="0">
                <a:latin typeface="+mn-ea"/>
                <a:ea typeface="+mn-ea"/>
              </a:rPr>
              <a:t>T</a:t>
            </a:r>
            <a:r>
              <a:rPr lang="en-US" sz="1800" b="0" baseline="-25000" dirty="0" smtClean="0">
                <a:latin typeface="+mn-ea"/>
                <a:ea typeface="+mn-ea"/>
              </a:rPr>
              <a:t>1</a:t>
            </a:r>
            <a:r>
              <a:rPr lang="zh-CN" altLang="en-US" sz="1800" b="0" dirty="0" smtClean="0">
                <a:latin typeface="+mn-ea"/>
                <a:ea typeface="+mn-ea"/>
              </a:rPr>
              <a:t>和</a:t>
            </a:r>
            <a:r>
              <a:rPr lang="en-US" sz="1800" b="0" dirty="0" smtClean="0">
                <a:latin typeface="+mn-ea"/>
                <a:ea typeface="+mn-ea"/>
              </a:rPr>
              <a:t>T</a:t>
            </a:r>
            <a:r>
              <a:rPr lang="en-US" sz="1800" b="0" baseline="-25000" dirty="0" smtClean="0">
                <a:latin typeface="+mn-ea"/>
                <a:ea typeface="+mn-ea"/>
              </a:rPr>
              <a:t>2</a:t>
            </a:r>
            <a:r>
              <a:rPr lang="zh-CN" altLang="en-US" sz="1800" b="0" dirty="0" smtClean="0">
                <a:latin typeface="+mn-ea"/>
                <a:ea typeface="+mn-ea"/>
              </a:rPr>
              <a:t>都按此顺序封锁，即</a:t>
            </a:r>
            <a:r>
              <a:rPr lang="en-US" sz="1800" b="0" dirty="0" smtClean="0">
                <a:latin typeface="+mn-ea"/>
                <a:ea typeface="+mn-ea"/>
              </a:rPr>
              <a:t>T2</a:t>
            </a:r>
            <a:r>
              <a:rPr lang="zh-CN" altLang="en-US" sz="1800" b="0" dirty="0" smtClean="0">
                <a:latin typeface="+mn-ea"/>
                <a:ea typeface="+mn-ea"/>
              </a:rPr>
              <a:t>也必须先封锁</a:t>
            </a:r>
            <a:r>
              <a:rPr lang="en-US" sz="1800" b="0" dirty="0" smtClean="0">
                <a:latin typeface="+mn-ea"/>
                <a:ea typeface="+mn-ea"/>
              </a:rPr>
              <a:t>A</a:t>
            </a:r>
            <a:r>
              <a:rPr lang="en-US" sz="1800" b="0" baseline="-25000" dirty="0" smtClean="0">
                <a:latin typeface="+mn-ea"/>
                <a:ea typeface="+mn-ea"/>
              </a:rPr>
              <a:t>1</a:t>
            </a:r>
            <a:r>
              <a:rPr lang="zh-CN" altLang="en-US" sz="1800" b="0" dirty="0" smtClean="0">
                <a:latin typeface="+mn-ea"/>
                <a:ea typeface="+mn-ea"/>
              </a:rPr>
              <a:t>。当</a:t>
            </a:r>
            <a:r>
              <a:rPr lang="en-US" sz="1800" b="0" dirty="0" smtClean="0">
                <a:latin typeface="+mn-ea"/>
                <a:ea typeface="+mn-ea"/>
              </a:rPr>
              <a:t>T</a:t>
            </a:r>
            <a:r>
              <a:rPr lang="en-US" sz="1800" b="0" baseline="-25000" dirty="0" smtClean="0">
                <a:latin typeface="+mn-ea"/>
                <a:ea typeface="+mn-ea"/>
              </a:rPr>
              <a:t>2</a:t>
            </a:r>
            <a:r>
              <a:rPr lang="zh-CN" altLang="en-US" sz="1800" b="0" dirty="0" smtClean="0">
                <a:latin typeface="+mn-ea"/>
                <a:ea typeface="+mn-ea"/>
              </a:rPr>
              <a:t>请求</a:t>
            </a:r>
            <a:r>
              <a:rPr lang="en-US" sz="1800" b="0" dirty="0" smtClean="0">
                <a:latin typeface="+mn-ea"/>
                <a:ea typeface="+mn-ea"/>
              </a:rPr>
              <a:t>A</a:t>
            </a:r>
            <a:r>
              <a:rPr lang="en-US" sz="1800" b="0" baseline="-25000" dirty="0" smtClean="0">
                <a:latin typeface="+mn-ea"/>
                <a:ea typeface="+mn-ea"/>
              </a:rPr>
              <a:t>1</a:t>
            </a:r>
            <a:r>
              <a:rPr lang="zh-CN" altLang="en-US" sz="1800" b="0" dirty="0" smtClean="0">
                <a:latin typeface="+mn-ea"/>
                <a:ea typeface="+mn-ea"/>
              </a:rPr>
              <a:t>的封锁时，由于</a:t>
            </a:r>
            <a:r>
              <a:rPr lang="en-US" sz="1800" b="0" dirty="0" smtClean="0">
                <a:latin typeface="+mn-ea"/>
                <a:ea typeface="+mn-ea"/>
              </a:rPr>
              <a:t>T</a:t>
            </a:r>
            <a:r>
              <a:rPr lang="en-US" sz="1800" b="0" baseline="-25000" dirty="0" smtClean="0">
                <a:latin typeface="+mn-ea"/>
                <a:ea typeface="+mn-ea"/>
              </a:rPr>
              <a:t>1</a:t>
            </a:r>
            <a:r>
              <a:rPr lang="zh-CN" altLang="en-US" sz="1800" b="0" dirty="0" smtClean="0">
                <a:latin typeface="+mn-ea"/>
                <a:ea typeface="+mn-ea"/>
              </a:rPr>
              <a:t>已经封锁住</a:t>
            </a:r>
            <a:r>
              <a:rPr lang="en-US" sz="1800" b="0" dirty="0" smtClean="0">
                <a:latin typeface="+mn-ea"/>
                <a:ea typeface="+mn-ea"/>
              </a:rPr>
              <a:t>A</a:t>
            </a:r>
            <a:r>
              <a:rPr lang="en-US" sz="1800" b="0" baseline="-25000" dirty="0" smtClean="0">
                <a:latin typeface="+mn-ea"/>
                <a:ea typeface="+mn-ea"/>
              </a:rPr>
              <a:t>1</a:t>
            </a:r>
            <a:r>
              <a:rPr lang="zh-CN" altLang="en-US" sz="1800" b="0" dirty="0" smtClean="0">
                <a:latin typeface="+mn-ea"/>
                <a:ea typeface="+mn-ea"/>
              </a:rPr>
              <a:t>，</a:t>
            </a:r>
            <a:r>
              <a:rPr lang="en-US" sz="1800" b="0" dirty="0" smtClean="0">
                <a:latin typeface="+mn-ea"/>
                <a:ea typeface="+mn-ea"/>
              </a:rPr>
              <a:t>T</a:t>
            </a:r>
            <a:r>
              <a:rPr lang="en-US" sz="1800" b="0" baseline="-25000" dirty="0" smtClean="0">
                <a:latin typeface="+mn-ea"/>
                <a:ea typeface="+mn-ea"/>
              </a:rPr>
              <a:t>2</a:t>
            </a:r>
            <a:r>
              <a:rPr lang="zh-CN" altLang="en-US" sz="1800" b="0" dirty="0" smtClean="0">
                <a:latin typeface="+mn-ea"/>
                <a:ea typeface="+mn-ea"/>
              </a:rPr>
              <a:t>就只能等待。</a:t>
            </a:r>
            <a:r>
              <a:rPr lang="en-US" sz="1800" b="0" dirty="0" smtClean="0">
                <a:latin typeface="+mn-ea"/>
                <a:ea typeface="+mn-ea"/>
              </a:rPr>
              <a:t>T</a:t>
            </a:r>
            <a:r>
              <a:rPr lang="en-US" sz="1800" b="0" baseline="-25000" dirty="0" smtClean="0">
                <a:latin typeface="+mn-ea"/>
                <a:ea typeface="+mn-ea"/>
              </a:rPr>
              <a:t>1</a:t>
            </a:r>
            <a:r>
              <a:rPr lang="zh-CN" altLang="en-US" sz="1800" b="0" dirty="0" smtClean="0">
                <a:latin typeface="+mn-ea"/>
                <a:ea typeface="+mn-ea"/>
              </a:rPr>
              <a:t>释放</a:t>
            </a:r>
            <a:r>
              <a:rPr lang="en-US" sz="1800" b="0" dirty="0" smtClean="0">
                <a:latin typeface="+mn-ea"/>
                <a:ea typeface="+mn-ea"/>
              </a:rPr>
              <a:t>A</a:t>
            </a:r>
            <a:r>
              <a:rPr lang="en-US" sz="1800" b="0" baseline="-25000" dirty="0" smtClean="0">
                <a:latin typeface="+mn-ea"/>
                <a:ea typeface="+mn-ea"/>
              </a:rPr>
              <a:t>1</a:t>
            </a:r>
            <a:r>
              <a:rPr lang="zh-CN" altLang="en-US" sz="1800" b="0" dirty="0" smtClean="0">
                <a:latin typeface="+mn-ea"/>
                <a:ea typeface="+mn-ea"/>
              </a:rPr>
              <a:t>，</a:t>
            </a:r>
            <a:r>
              <a:rPr lang="en-US" sz="1800" b="0" dirty="0" smtClean="0">
                <a:latin typeface="+mn-ea"/>
                <a:ea typeface="+mn-ea"/>
              </a:rPr>
              <a:t>A</a:t>
            </a:r>
            <a:r>
              <a:rPr lang="en-US" sz="1800" b="0" baseline="-25000" dirty="0" smtClean="0">
                <a:latin typeface="+mn-ea"/>
                <a:ea typeface="+mn-ea"/>
              </a:rPr>
              <a:t>2</a:t>
            </a:r>
            <a:r>
              <a:rPr lang="zh-CN" altLang="en-US" sz="1800" b="0" dirty="0" smtClean="0">
                <a:latin typeface="+mn-ea"/>
                <a:ea typeface="+mn-ea"/>
              </a:rPr>
              <a:t>上的锁后，</a:t>
            </a:r>
            <a:r>
              <a:rPr lang="en-US" sz="1800" b="0" dirty="0" smtClean="0">
                <a:latin typeface="+mn-ea"/>
                <a:ea typeface="+mn-ea"/>
              </a:rPr>
              <a:t>T</a:t>
            </a:r>
            <a:r>
              <a:rPr lang="en-US" sz="1800" b="0" baseline="-25000" dirty="0" smtClean="0">
                <a:latin typeface="+mn-ea"/>
                <a:ea typeface="+mn-ea"/>
              </a:rPr>
              <a:t>2</a:t>
            </a:r>
            <a:r>
              <a:rPr lang="zh-CN" altLang="en-US" sz="1800" b="0" dirty="0" smtClean="0">
                <a:latin typeface="+mn-ea"/>
                <a:ea typeface="+mn-ea"/>
              </a:rPr>
              <a:t>才能开始加锁并开始运行，这样就不会发生死锁。</a:t>
            </a:r>
          </a:p>
          <a:p>
            <a:pPr indent="432000" algn="just">
              <a:lnSpc>
                <a:spcPct val="150000"/>
              </a:lnSpc>
              <a:buNone/>
            </a:pPr>
            <a:r>
              <a:rPr lang="zh-CN" altLang="en-US" sz="1800" b="0" dirty="0" smtClean="0">
                <a:latin typeface="+mn-ea"/>
                <a:ea typeface="+mn-ea"/>
              </a:rPr>
              <a:t>缺点：其一，要锁定的数据库对象可能比较多，并且随着创建、插入、删除等操作而不断变化，要维护一个严格的封锁顺序非常困难，算法复杂，成本很高。其二，事务的封锁请求可以随事务的执行而动态变化，很难事先确定每一个事务要封锁哪些对象，因此也就很难按规定的顺序去封锁对象。例如，若规定数据对象的封锁顺序为</a:t>
            </a:r>
            <a:r>
              <a:rPr lang="en-US" sz="1800" b="0" dirty="0" smtClean="0">
                <a:latin typeface="+mn-ea"/>
                <a:ea typeface="+mn-ea"/>
              </a:rPr>
              <a:t>A</a:t>
            </a:r>
            <a:r>
              <a:rPr lang="zh-CN" altLang="en-US" sz="1800" b="0" dirty="0" smtClean="0">
                <a:latin typeface="+mn-ea"/>
                <a:ea typeface="+mn-ea"/>
              </a:rPr>
              <a:t>、</a:t>
            </a:r>
            <a:r>
              <a:rPr lang="en-US" sz="1800" b="0" dirty="0" smtClean="0">
                <a:latin typeface="+mn-ea"/>
                <a:ea typeface="+mn-ea"/>
              </a:rPr>
              <a:t>B</a:t>
            </a:r>
            <a:r>
              <a:rPr lang="zh-CN" altLang="en-US" sz="1800" b="0" dirty="0" smtClean="0">
                <a:latin typeface="+mn-ea"/>
                <a:ea typeface="+mn-ea"/>
              </a:rPr>
              <a:t>、</a:t>
            </a:r>
            <a:r>
              <a:rPr lang="en-US" sz="1800" b="0" dirty="0" smtClean="0">
                <a:latin typeface="+mn-ea"/>
                <a:ea typeface="+mn-ea"/>
              </a:rPr>
              <a:t>C</a:t>
            </a:r>
            <a:r>
              <a:rPr lang="zh-CN" altLang="en-US" sz="1800" b="0" dirty="0" smtClean="0">
                <a:latin typeface="+mn-ea"/>
                <a:ea typeface="+mn-ea"/>
              </a:rPr>
              <a:t>、</a:t>
            </a:r>
            <a:r>
              <a:rPr lang="en-US" sz="1800" b="0" dirty="0" smtClean="0">
                <a:latin typeface="+mn-ea"/>
                <a:ea typeface="+mn-ea"/>
              </a:rPr>
              <a:t>D</a:t>
            </a:r>
            <a:r>
              <a:rPr lang="zh-CN" altLang="en-US" sz="1800" b="0" dirty="0" smtClean="0">
                <a:latin typeface="+mn-ea"/>
                <a:ea typeface="+mn-ea"/>
              </a:rPr>
              <a:t>、</a:t>
            </a:r>
            <a:r>
              <a:rPr lang="en-US" sz="1800" b="0" dirty="0" smtClean="0">
                <a:latin typeface="+mn-ea"/>
                <a:ea typeface="+mn-ea"/>
              </a:rPr>
              <a:t>E</a:t>
            </a:r>
            <a:r>
              <a:rPr lang="zh-CN" altLang="en-US" sz="1800" b="0" dirty="0" smtClean="0">
                <a:latin typeface="+mn-ea"/>
                <a:ea typeface="+mn-ea"/>
              </a:rPr>
              <a:t>。事务</a:t>
            </a:r>
            <a:r>
              <a:rPr lang="en-US" sz="1800" b="0" dirty="0" smtClean="0">
                <a:latin typeface="+mn-ea"/>
                <a:ea typeface="+mn-ea"/>
              </a:rPr>
              <a:t>T</a:t>
            </a:r>
            <a:r>
              <a:rPr lang="zh-CN" altLang="en-US" sz="1800" b="0" dirty="0" smtClean="0">
                <a:latin typeface="+mn-ea"/>
                <a:ea typeface="+mn-ea"/>
              </a:rPr>
              <a:t>起初要求封锁数据对象</a:t>
            </a:r>
            <a:r>
              <a:rPr lang="en-US" sz="1800" b="0" dirty="0" smtClean="0">
                <a:latin typeface="+mn-ea"/>
                <a:ea typeface="+mn-ea"/>
              </a:rPr>
              <a:t>B</a:t>
            </a:r>
            <a:r>
              <a:rPr lang="zh-CN" altLang="en-US" sz="1800" b="0" dirty="0" smtClean="0">
                <a:latin typeface="+mn-ea"/>
                <a:ea typeface="+mn-ea"/>
              </a:rPr>
              <a:t>、</a:t>
            </a:r>
            <a:r>
              <a:rPr lang="en-US" sz="1800" b="0" dirty="0" smtClean="0">
                <a:latin typeface="+mn-ea"/>
                <a:ea typeface="+mn-ea"/>
              </a:rPr>
              <a:t>C</a:t>
            </a:r>
            <a:r>
              <a:rPr lang="zh-CN" altLang="en-US" sz="1800" b="0" dirty="0" smtClean="0">
                <a:latin typeface="+mn-ea"/>
                <a:ea typeface="+mn-ea"/>
              </a:rPr>
              <a:t>、</a:t>
            </a:r>
            <a:r>
              <a:rPr lang="en-US" sz="1800" b="0" dirty="0" smtClean="0">
                <a:latin typeface="+mn-ea"/>
                <a:ea typeface="+mn-ea"/>
              </a:rPr>
              <a:t>E</a:t>
            </a:r>
            <a:r>
              <a:rPr lang="zh-CN" altLang="en-US" sz="1800" b="0" dirty="0" smtClean="0">
                <a:latin typeface="+mn-ea"/>
                <a:ea typeface="+mn-ea"/>
              </a:rPr>
              <a:t>，但当它封锁</a:t>
            </a:r>
            <a:r>
              <a:rPr lang="en-US" sz="1800" b="0" dirty="0" smtClean="0">
                <a:latin typeface="+mn-ea"/>
                <a:ea typeface="+mn-ea"/>
              </a:rPr>
              <a:t>B</a:t>
            </a:r>
            <a:r>
              <a:rPr lang="zh-CN" altLang="en-US" sz="1800" b="0" dirty="0" smtClean="0">
                <a:latin typeface="+mn-ea"/>
                <a:ea typeface="+mn-ea"/>
              </a:rPr>
              <a:t>，</a:t>
            </a:r>
            <a:r>
              <a:rPr lang="en-US" sz="1800" b="0" dirty="0" smtClean="0">
                <a:latin typeface="+mn-ea"/>
                <a:ea typeface="+mn-ea"/>
              </a:rPr>
              <a:t>C</a:t>
            </a:r>
            <a:r>
              <a:rPr lang="zh-CN" altLang="en-US" sz="1800" b="0" dirty="0" smtClean="0">
                <a:latin typeface="+mn-ea"/>
                <a:ea typeface="+mn-ea"/>
              </a:rPr>
              <a:t>后，才发现还需要封锁</a:t>
            </a:r>
            <a:r>
              <a:rPr lang="en-US" sz="1800" b="0" dirty="0" smtClean="0">
                <a:latin typeface="+mn-ea"/>
                <a:ea typeface="+mn-ea"/>
              </a:rPr>
              <a:t>A</a:t>
            </a:r>
            <a:r>
              <a:rPr lang="zh-CN" altLang="en-US" sz="1800" b="0" dirty="0" smtClean="0">
                <a:latin typeface="+mn-ea"/>
                <a:ea typeface="+mn-ea"/>
              </a:rPr>
              <a:t>，这样就破坏了封锁顺序。</a:t>
            </a:r>
          </a:p>
        </p:txBody>
      </p:sp>
      <p:sp>
        <p:nvSpPr>
          <p:cNvPr id="4" name="标题 1"/>
          <p:cNvSpPr>
            <a:spLocks noGrp="1"/>
          </p:cNvSpPr>
          <p:nvPr>
            <p:ph type="title"/>
          </p:nvPr>
        </p:nvSpPr>
        <p:spPr>
          <a:xfrm>
            <a:off x="468313" y="142875"/>
            <a:ext cx="8207375" cy="649288"/>
          </a:xfrm>
        </p:spPr>
        <p:txBody>
          <a:bodyPr/>
          <a:lstStyle/>
          <a:p>
            <a:r>
              <a:rPr lang="en-US" dirty="0" smtClean="0"/>
              <a:t>9.3.2 </a:t>
            </a:r>
            <a:r>
              <a:rPr lang="zh-CN" altLang="en-US" dirty="0" smtClean="0"/>
              <a:t>死锁</a:t>
            </a:r>
            <a:endParaRPr lang="zh-CN" altLang="en-US" dirty="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1000108"/>
            <a:ext cx="8207375" cy="5715016"/>
          </a:xfrm>
        </p:spPr>
        <p:txBody>
          <a:bodyPr/>
          <a:lstStyle/>
          <a:p>
            <a:pPr indent="432000" algn="just">
              <a:lnSpc>
                <a:spcPct val="150000"/>
              </a:lnSpc>
              <a:buNone/>
            </a:pPr>
            <a:r>
              <a:rPr lang="en-US" sz="1800" b="0" dirty="0" smtClean="0">
                <a:latin typeface="+mn-ea"/>
                <a:ea typeface="+mn-ea"/>
              </a:rPr>
              <a:t>2. </a:t>
            </a:r>
            <a:r>
              <a:rPr lang="zh-CN" altLang="en-US" sz="1800" b="0" dirty="0" smtClean="0">
                <a:latin typeface="+mn-ea"/>
                <a:ea typeface="+mn-ea"/>
              </a:rPr>
              <a:t>死锁的诊断和解除</a:t>
            </a:r>
          </a:p>
          <a:p>
            <a:pPr indent="432000" algn="just">
              <a:lnSpc>
                <a:spcPct val="150000"/>
              </a:lnSpc>
              <a:buNone/>
            </a:pPr>
            <a:r>
              <a:rPr lang="zh-CN" altLang="en-US" sz="1800" b="0" dirty="0" smtClean="0">
                <a:latin typeface="+mn-ea"/>
                <a:ea typeface="+mn-ea"/>
              </a:rPr>
              <a:t>与操作系统中诊断死锁的方法类似，数据库管理系统中一般使用超时法和事务等待图法。</a:t>
            </a:r>
          </a:p>
          <a:p>
            <a:pPr indent="432000" algn="just">
              <a:lnSpc>
                <a:spcPct val="150000"/>
              </a:lnSpc>
              <a:buNone/>
            </a:pPr>
            <a:r>
              <a:rPr lang="en-US" sz="1800" b="0" dirty="0" smtClean="0">
                <a:latin typeface="+mn-ea"/>
                <a:ea typeface="+mn-ea"/>
              </a:rPr>
              <a:t>(1) </a:t>
            </a:r>
            <a:r>
              <a:rPr lang="zh-CN" altLang="en-US" sz="1800" b="0" dirty="0" smtClean="0">
                <a:latin typeface="+mn-ea"/>
                <a:ea typeface="+mn-ea"/>
              </a:rPr>
              <a:t>超时法</a:t>
            </a:r>
          </a:p>
          <a:p>
            <a:pPr indent="432000" algn="just">
              <a:lnSpc>
                <a:spcPct val="150000"/>
              </a:lnSpc>
              <a:buNone/>
            </a:pPr>
            <a:r>
              <a:rPr lang="zh-CN" altLang="en-US" sz="1800" b="0" dirty="0" smtClean="0">
                <a:latin typeface="+mn-ea"/>
                <a:ea typeface="+mn-ea"/>
              </a:rPr>
              <a:t>该方法规定如果一个事务的等待时间超过了规定的时限，就认为发生了死锁。超时法实现简单，但其不足也很明显。一是有可能误判死锁，如果事务因为其他原因使等待时间超过时限，系统会误认为发生了死锁。二是时限若设置得太长，死锁发生后不能及时发现和处理。</a:t>
            </a:r>
          </a:p>
          <a:p>
            <a:pPr indent="432000" algn="just">
              <a:lnSpc>
                <a:spcPct val="150000"/>
              </a:lnSpc>
              <a:buNone/>
            </a:pPr>
            <a:r>
              <a:rPr lang="en-US" sz="1800" b="0" dirty="0" smtClean="0">
                <a:latin typeface="+mn-ea"/>
                <a:ea typeface="+mn-ea"/>
              </a:rPr>
              <a:t>(2) </a:t>
            </a:r>
            <a:r>
              <a:rPr lang="zh-CN" altLang="en-US" sz="1800" b="0" dirty="0" smtClean="0">
                <a:latin typeface="+mn-ea"/>
                <a:ea typeface="+mn-ea"/>
              </a:rPr>
              <a:t>事务等待图法</a:t>
            </a:r>
          </a:p>
          <a:p>
            <a:pPr indent="432000" algn="just">
              <a:lnSpc>
                <a:spcPct val="150000"/>
              </a:lnSpc>
              <a:buNone/>
            </a:pPr>
            <a:r>
              <a:rPr lang="zh-CN" altLang="en-US" sz="1800" b="0" dirty="0" smtClean="0">
                <a:latin typeface="+mn-ea"/>
                <a:ea typeface="+mn-ea"/>
              </a:rPr>
              <a:t>这是用离散数学的图论来诊断死锁的方法。事务的等待图是一个有向图</a:t>
            </a:r>
            <a:r>
              <a:rPr lang="en-US" sz="1800" b="0" dirty="0" smtClean="0">
                <a:latin typeface="+mn-ea"/>
                <a:ea typeface="+mn-ea"/>
              </a:rPr>
              <a:t>G</a:t>
            </a:r>
            <a:r>
              <a:rPr lang="zh-CN" altLang="en-US" sz="1800" b="0" dirty="0" smtClean="0">
                <a:latin typeface="+mn-ea"/>
                <a:ea typeface="+mn-ea"/>
              </a:rPr>
              <a:t>＝</a:t>
            </a:r>
            <a:r>
              <a:rPr lang="en-US" sz="1800" b="0" dirty="0" smtClean="0">
                <a:latin typeface="+mn-ea"/>
                <a:ea typeface="+mn-ea"/>
              </a:rPr>
              <a:t>(T</a:t>
            </a:r>
            <a:r>
              <a:rPr lang="zh-CN" altLang="en-US" sz="1800" b="0" dirty="0" smtClean="0">
                <a:latin typeface="+mn-ea"/>
                <a:ea typeface="+mn-ea"/>
              </a:rPr>
              <a:t>，</a:t>
            </a:r>
            <a:r>
              <a:rPr lang="en-US" sz="1800" b="0" dirty="0" smtClean="0">
                <a:latin typeface="+mn-ea"/>
                <a:ea typeface="+mn-ea"/>
              </a:rPr>
              <a:t>U)</a:t>
            </a:r>
            <a:r>
              <a:rPr lang="zh-CN" altLang="en-US" sz="1800" b="0" dirty="0" smtClean="0">
                <a:latin typeface="+mn-ea"/>
                <a:ea typeface="+mn-ea"/>
              </a:rPr>
              <a:t>。</a:t>
            </a:r>
            <a:r>
              <a:rPr lang="en-US" sz="1800" b="0" dirty="0" smtClean="0">
                <a:latin typeface="+mn-ea"/>
                <a:ea typeface="+mn-ea"/>
              </a:rPr>
              <a:t>T</a:t>
            </a:r>
            <a:r>
              <a:rPr lang="zh-CN" altLang="en-US" sz="1800" b="0" dirty="0" smtClean="0">
                <a:latin typeface="+mn-ea"/>
                <a:ea typeface="+mn-ea"/>
              </a:rPr>
              <a:t>为结点的集合，每个结点表示正在运行的事务，</a:t>
            </a:r>
            <a:r>
              <a:rPr lang="en-US" sz="1800" b="0" dirty="0" smtClean="0">
                <a:latin typeface="+mn-ea"/>
                <a:ea typeface="+mn-ea"/>
              </a:rPr>
              <a:t>U</a:t>
            </a:r>
            <a:r>
              <a:rPr lang="zh-CN" altLang="en-US" sz="1800" b="0" dirty="0" smtClean="0">
                <a:latin typeface="+mn-ea"/>
                <a:ea typeface="+mn-ea"/>
              </a:rPr>
              <a:t>为有向边的集合，每条边表示事务等待的情况。如果事务</a:t>
            </a:r>
            <a:r>
              <a:rPr lang="en-US" sz="1800" b="0" dirty="0" smtClean="0">
                <a:latin typeface="+mn-ea"/>
                <a:ea typeface="+mn-ea"/>
              </a:rPr>
              <a:t>T</a:t>
            </a:r>
            <a:r>
              <a:rPr lang="en-US" sz="1800" b="0" baseline="-25000" dirty="0" smtClean="0">
                <a:latin typeface="+mn-ea"/>
                <a:ea typeface="+mn-ea"/>
              </a:rPr>
              <a:t>1</a:t>
            </a:r>
            <a:r>
              <a:rPr lang="zh-CN" altLang="en-US" sz="1800" b="0" dirty="0" smtClean="0">
                <a:latin typeface="+mn-ea"/>
                <a:ea typeface="+mn-ea"/>
              </a:rPr>
              <a:t>等待事务</a:t>
            </a:r>
            <a:r>
              <a:rPr lang="en-US" sz="1800" b="0" dirty="0" smtClean="0">
                <a:latin typeface="+mn-ea"/>
                <a:ea typeface="+mn-ea"/>
              </a:rPr>
              <a:t>T</a:t>
            </a:r>
            <a:r>
              <a:rPr lang="en-US" sz="1800" b="0" baseline="-25000" dirty="0" smtClean="0">
                <a:latin typeface="+mn-ea"/>
                <a:ea typeface="+mn-ea"/>
              </a:rPr>
              <a:t>2</a:t>
            </a:r>
            <a:r>
              <a:rPr lang="zh-CN" altLang="en-US" sz="1800" b="0" dirty="0" smtClean="0">
                <a:latin typeface="+mn-ea"/>
                <a:ea typeface="+mn-ea"/>
              </a:rPr>
              <a:t>，则在</a:t>
            </a:r>
            <a:r>
              <a:rPr lang="en-US" sz="1800" b="0" dirty="0" smtClean="0">
                <a:latin typeface="+mn-ea"/>
                <a:ea typeface="+mn-ea"/>
              </a:rPr>
              <a:t>T</a:t>
            </a:r>
            <a:r>
              <a:rPr lang="en-US" sz="1800" b="0" baseline="-25000" dirty="0" smtClean="0">
                <a:latin typeface="+mn-ea"/>
                <a:ea typeface="+mn-ea"/>
              </a:rPr>
              <a:t>1</a:t>
            </a:r>
            <a:r>
              <a:rPr lang="zh-CN" altLang="en-US" sz="1800" b="0" dirty="0" smtClean="0">
                <a:latin typeface="+mn-ea"/>
                <a:ea typeface="+mn-ea"/>
              </a:rPr>
              <a:t>、</a:t>
            </a:r>
            <a:r>
              <a:rPr lang="en-US" sz="1800" b="0" dirty="0" smtClean="0">
                <a:latin typeface="+mn-ea"/>
                <a:ea typeface="+mn-ea"/>
              </a:rPr>
              <a:t>T</a:t>
            </a:r>
            <a:r>
              <a:rPr lang="en-US" sz="1800" b="0" baseline="-25000" dirty="0" smtClean="0">
                <a:latin typeface="+mn-ea"/>
                <a:ea typeface="+mn-ea"/>
              </a:rPr>
              <a:t>2</a:t>
            </a:r>
            <a:r>
              <a:rPr lang="zh-CN" altLang="en-US" sz="1800" b="0" dirty="0" smtClean="0">
                <a:latin typeface="+mn-ea"/>
                <a:ea typeface="+mn-ea"/>
              </a:rPr>
              <a:t>节点之间就有一条从</a:t>
            </a:r>
            <a:r>
              <a:rPr lang="en-US" sz="1800" b="0" dirty="0" smtClean="0">
                <a:latin typeface="+mn-ea"/>
                <a:ea typeface="+mn-ea"/>
              </a:rPr>
              <a:t>T</a:t>
            </a:r>
            <a:r>
              <a:rPr lang="en-US" sz="1800" b="0" baseline="-25000" dirty="0" smtClean="0">
                <a:latin typeface="+mn-ea"/>
                <a:ea typeface="+mn-ea"/>
              </a:rPr>
              <a:t>1</a:t>
            </a:r>
            <a:r>
              <a:rPr lang="zh-CN" altLang="en-US" sz="1800" b="0" dirty="0" smtClean="0">
                <a:latin typeface="+mn-ea"/>
                <a:ea typeface="+mn-ea"/>
              </a:rPr>
              <a:t>指向</a:t>
            </a:r>
            <a:r>
              <a:rPr lang="en-US" sz="1800" b="0" dirty="0" smtClean="0">
                <a:latin typeface="+mn-ea"/>
                <a:ea typeface="+mn-ea"/>
              </a:rPr>
              <a:t>T</a:t>
            </a:r>
            <a:r>
              <a:rPr lang="en-US" sz="1800" b="0" baseline="-25000" dirty="0" smtClean="0">
                <a:latin typeface="+mn-ea"/>
                <a:ea typeface="+mn-ea"/>
              </a:rPr>
              <a:t>2</a:t>
            </a:r>
            <a:r>
              <a:rPr lang="zh-CN" altLang="en-US" sz="1800" b="0" dirty="0" smtClean="0">
                <a:latin typeface="+mn-ea"/>
                <a:ea typeface="+mn-ea"/>
              </a:rPr>
              <a:t>的有向边。</a:t>
            </a:r>
          </a:p>
          <a:p>
            <a:pPr>
              <a:buNone/>
            </a:pPr>
            <a:endParaRPr lang="zh-CN" altLang="en-US" sz="1800" b="0" dirty="0" smtClean="0">
              <a:latin typeface="+mn-ea"/>
              <a:ea typeface="+mn-ea"/>
            </a:endParaRPr>
          </a:p>
          <a:p>
            <a:endParaRPr lang="zh-CN" altLang="en-US" dirty="0"/>
          </a:p>
        </p:txBody>
      </p:sp>
      <p:sp>
        <p:nvSpPr>
          <p:cNvPr id="4" name="标题 1"/>
          <p:cNvSpPr>
            <a:spLocks noGrp="1"/>
          </p:cNvSpPr>
          <p:nvPr>
            <p:ph type="title"/>
          </p:nvPr>
        </p:nvSpPr>
        <p:spPr>
          <a:xfrm>
            <a:off x="468313" y="142875"/>
            <a:ext cx="8207375" cy="649288"/>
          </a:xfrm>
        </p:spPr>
        <p:txBody>
          <a:bodyPr/>
          <a:lstStyle/>
          <a:p>
            <a:r>
              <a:rPr lang="en-US" dirty="0" smtClean="0"/>
              <a:t>9.3.2 </a:t>
            </a:r>
            <a:r>
              <a:rPr lang="zh-CN" altLang="en-US" dirty="0" smtClean="0"/>
              <a:t>死锁</a:t>
            </a:r>
            <a:endParaRPr lang="zh-CN" altLang="en-US" dirty="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1142984"/>
            <a:ext cx="8207375" cy="5715016"/>
          </a:xfrm>
        </p:spPr>
        <p:txBody>
          <a:bodyPr/>
          <a:lstStyle/>
          <a:p>
            <a:pPr indent="432000" algn="just">
              <a:lnSpc>
                <a:spcPct val="150000"/>
              </a:lnSpc>
              <a:buNone/>
            </a:pPr>
            <a:r>
              <a:rPr lang="zh-CN" altLang="en-US" sz="1800" b="0" dirty="0" smtClean="0">
                <a:latin typeface="+mn-ea"/>
                <a:ea typeface="+mn-ea"/>
              </a:rPr>
              <a:t>事务等待图动态地反映了当前各个事务之间的等待情况。</a:t>
            </a:r>
            <a:r>
              <a:rPr lang="en-US" sz="1800" b="0" dirty="0" smtClean="0">
                <a:latin typeface="+mn-ea"/>
                <a:ea typeface="+mn-ea"/>
              </a:rPr>
              <a:t>DBMS</a:t>
            </a:r>
            <a:r>
              <a:rPr lang="zh-CN" altLang="en-US" sz="1800" b="0" dirty="0" smtClean="0">
                <a:latin typeface="+mn-ea"/>
                <a:ea typeface="+mn-ea"/>
              </a:rPr>
              <a:t>的并发控制子系统周期性地</a:t>
            </a:r>
            <a:r>
              <a:rPr lang="en-US" sz="1800" b="0" dirty="0" smtClean="0">
                <a:latin typeface="+mn-ea"/>
                <a:ea typeface="+mn-ea"/>
              </a:rPr>
              <a:t>(</a:t>
            </a:r>
            <a:r>
              <a:rPr lang="zh-CN" altLang="en-US" sz="1800" b="0" dirty="0" smtClean="0">
                <a:latin typeface="+mn-ea"/>
                <a:ea typeface="+mn-ea"/>
              </a:rPr>
              <a:t>比如每隔数秒</a:t>
            </a:r>
            <a:r>
              <a:rPr lang="en-US" sz="1800" b="0" dirty="0" smtClean="0">
                <a:latin typeface="+mn-ea"/>
                <a:ea typeface="+mn-ea"/>
              </a:rPr>
              <a:t>)</a:t>
            </a:r>
            <a:r>
              <a:rPr lang="zh-CN" altLang="en-US" sz="1800" b="0" dirty="0" smtClean="0">
                <a:latin typeface="+mn-ea"/>
                <a:ea typeface="+mn-ea"/>
              </a:rPr>
              <a:t>生成事务等待图，并进行检测。如果发现图中存在回路，则表示系统中出现了死锁。</a:t>
            </a:r>
          </a:p>
          <a:p>
            <a:endParaRPr lang="zh-CN" altLang="en-US" dirty="0"/>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1201" name="Object 1"/>
          <p:cNvGraphicFramePr>
            <a:graphicFrameLocks noChangeAspect="1"/>
          </p:cNvGraphicFramePr>
          <p:nvPr/>
        </p:nvGraphicFramePr>
        <p:xfrm>
          <a:off x="1742653" y="2571744"/>
          <a:ext cx="5115363" cy="2214578"/>
        </p:xfrm>
        <a:graphic>
          <a:graphicData uri="http://schemas.openxmlformats.org/presentationml/2006/ole">
            <p:oleObj spid="_x0000_s51201" r:id="rId3" imgW="3118104" imgH="1351407" progId="Visio.Drawing.11">
              <p:embed/>
            </p:oleObj>
          </a:graphicData>
        </a:graphic>
      </p:graphicFrame>
      <p:sp>
        <p:nvSpPr>
          <p:cNvPr id="6" name="TextBox 5"/>
          <p:cNvSpPr txBox="1"/>
          <p:nvPr/>
        </p:nvSpPr>
        <p:spPr>
          <a:xfrm>
            <a:off x="2285984" y="5019272"/>
            <a:ext cx="3929090" cy="338554"/>
          </a:xfrm>
          <a:prstGeom prst="rect">
            <a:avLst/>
          </a:prstGeom>
          <a:noFill/>
        </p:spPr>
        <p:txBody>
          <a:bodyPr wrap="square" rtlCol="0">
            <a:spAutoFit/>
          </a:bodyPr>
          <a:lstStyle/>
          <a:p>
            <a:pPr algn="ctr"/>
            <a:r>
              <a:rPr lang="zh-CN" altLang="en-US" sz="1600" b="0" dirty="0" smtClean="0">
                <a:latin typeface="+mn-ea"/>
                <a:ea typeface="+mn-ea"/>
              </a:rPr>
              <a:t>图</a:t>
            </a:r>
            <a:r>
              <a:rPr lang="en-US" sz="1600" b="0" dirty="0" smtClean="0">
                <a:latin typeface="+mn-ea"/>
                <a:ea typeface="+mn-ea"/>
              </a:rPr>
              <a:t>9-8 </a:t>
            </a:r>
            <a:r>
              <a:rPr lang="zh-CN" altLang="en-US" sz="1600" b="0" dirty="0" smtClean="0">
                <a:latin typeface="+mn-ea"/>
                <a:ea typeface="+mn-ea"/>
              </a:rPr>
              <a:t>事务等待图</a:t>
            </a:r>
          </a:p>
        </p:txBody>
      </p:sp>
      <p:sp>
        <p:nvSpPr>
          <p:cNvPr id="7" name="标题 1"/>
          <p:cNvSpPr>
            <a:spLocks noGrp="1"/>
          </p:cNvSpPr>
          <p:nvPr>
            <p:ph type="title"/>
          </p:nvPr>
        </p:nvSpPr>
        <p:spPr>
          <a:xfrm>
            <a:off x="468313" y="142875"/>
            <a:ext cx="8207375" cy="649288"/>
          </a:xfrm>
        </p:spPr>
        <p:txBody>
          <a:bodyPr/>
          <a:lstStyle/>
          <a:p>
            <a:r>
              <a:rPr lang="en-US" dirty="0" smtClean="0"/>
              <a:t>9.3.2 </a:t>
            </a:r>
            <a:r>
              <a:rPr lang="zh-CN" altLang="en-US" dirty="0" smtClean="0"/>
              <a:t>死锁</a:t>
            </a:r>
            <a:endParaRPr lang="zh-CN" altLang="en-US" dirty="0"/>
          </a:p>
        </p:txBody>
      </p:sp>
      <p:sp>
        <p:nvSpPr>
          <p:cNvPr id="8" name="内容占位符 2"/>
          <p:cNvSpPr txBox="1">
            <a:spLocks/>
          </p:cNvSpPr>
          <p:nvPr/>
        </p:nvSpPr>
        <p:spPr bwMode="auto">
          <a:xfrm>
            <a:off x="500034" y="5286388"/>
            <a:ext cx="8207375" cy="8572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80975" marR="0" lvl="0" indent="432000" algn="just" defTabSz="914400" rtl="0" eaLnBrk="0" fontAlgn="ctr" latinLnBrk="0" hangingPunct="0">
              <a:lnSpc>
                <a:spcPct val="150000"/>
              </a:lnSpc>
              <a:spcBef>
                <a:spcPct val="20000"/>
              </a:spcBef>
              <a:spcAft>
                <a:spcPct val="0"/>
              </a:spcAft>
              <a:buClr>
                <a:srgbClr val="054FA9"/>
              </a:buClr>
              <a:buSzPct val="80000"/>
              <a:buFont typeface="Wingdings" pitchFamily="2" charset="2"/>
              <a:buNone/>
              <a:tabLst/>
              <a:defRPr/>
            </a:pPr>
            <a:r>
              <a:rPr kumimoji="0" lang="zh-CN" altLang="en-US" b="0" i="0" u="none" strike="noStrike" kern="0" cap="none" spc="0" normalizeH="0" baseline="0" noProof="0" dirty="0" smtClean="0">
                <a:ln>
                  <a:noFill/>
                </a:ln>
                <a:solidFill>
                  <a:schemeClr val="tx1"/>
                </a:solidFill>
                <a:effectLst/>
                <a:uLnTx/>
                <a:uFillTx/>
                <a:latin typeface="+mn-ea"/>
                <a:ea typeface="+mn-ea"/>
                <a:cs typeface="+mn-cs"/>
              </a:rPr>
              <a:t>如图</a:t>
            </a:r>
            <a:r>
              <a:rPr kumimoji="0" lang="en-US" b="0" i="0" u="none" strike="noStrike" kern="0" cap="none" spc="0" normalizeH="0" baseline="0" noProof="0" dirty="0" smtClean="0">
                <a:ln>
                  <a:noFill/>
                </a:ln>
                <a:solidFill>
                  <a:schemeClr val="tx1"/>
                </a:solidFill>
                <a:effectLst/>
                <a:uLnTx/>
                <a:uFillTx/>
                <a:latin typeface="+mn-ea"/>
                <a:ea typeface="+mn-ea"/>
                <a:cs typeface="+mn-cs"/>
              </a:rPr>
              <a:t>9-8(a)</a:t>
            </a:r>
            <a:r>
              <a:rPr kumimoji="0" lang="zh-CN" altLang="en-US" b="0" i="0" u="none" strike="noStrike" kern="0" cap="none" spc="0" normalizeH="0" baseline="0" noProof="0" dirty="0" smtClean="0">
                <a:ln>
                  <a:noFill/>
                </a:ln>
                <a:solidFill>
                  <a:schemeClr val="tx1"/>
                </a:solidFill>
                <a:effectLst/>
                <a:uLnTx/>
                <a:uFillTx/>
                <a:latin typeface="+mn-ea"/>
                <a:ea typeface="+mn-ea"/>
                <a:cs typeface="+mn-cs"/>
              </a:rPr>
              <a:t>所示事务</a:t>
            </a:r>
            <a:r>
              <a:rPr kumimoji="0" lang="en-US" b="0" i="0" u="none" strike="noStrike" kern="0" cap="none" spc="0" normalizeH="0" baseline="0" noProof="0" dirty="0" smtClean="0">
                <a:ln>
                  <a:noFill/>
                </a:ln>
                <a:solidFill>
                  <a:schemeClr val="tx1"/>
                </a:solidFill>
                <a:effectLst/>
                <a:uLnTx/>
                <a:uFillTx/>
                <a:latin typeface="+mn-ea"/>
                <a:ea typeface="+mn-ea"/>
                <a:cs typeface="+mn-cs"/>
              </a:rPr>
              <a:t>T</a:t>
            </a:r>
            <a:r>
              <a:rPr kumimoji="0" lang="en-US" b="0" i="0" u="none" strike="noStrike" kern="0" cap="none" spc="0" normalizeH="0" baseline="-25000" noProof="0" dirty="0" smtClean="0">
                <a:ln>
                  <a:noFill/>
                </a:ln>
                <a:solidFill>
                  <a:schemeClr val="tx1"/>
                </a:solidFill>
                <a:effectLst/>
                <a:uLnTx/>
                <a:uFillTx/>
                <a:latin typeface="+mn-ea"/>
                <a:ea typeface="+mn-ea"/>
                <a:cs typeface="+mn-cs"/>
              </a:rPr>
              <a:t>1</a:t>
            </a:r>
            <a:r>
              <a:rPr kumimoji="0" lang="zh-CN" altLang="en-US" b="0" i="0" u="none" strike="noStrike" kern="0" cap="none" spc="0" normalizeH="0" baseline="0" noProof="0" dirty="0" smtClean="0">
                <a:ln>
                  <a:noFill/>
                </a:ln>
                <a:solidFill>
                  <a:schemeClr val="tx1"/>
                </a:solidFill>
                <a:effectLst/>
                <a:uLnTx/>
                <a:uFillTx/>
                <a:latin typeface="+mn-ea"/>
                <a:ea typeface="+mn-ea"/>
                <a:cs typeface="+mn-cs"/>
              </a:rPr>
              <a:t>等待事务</a:t>
            </a:r>
            <a:r>
              <a:rPr kumimoji="0" lang="en-US" b="0" i="0" u="none" strike="noStrike" kern="0" cap="none" spc="0" normalizeH="0" baseline="0" noProof="0" dirty="0" smtClean="0">
                <a:ln>
                  <a:noFill/>
                </a:ln>
                <a:solidFill>
                  <a:schemeClr val="tx1"/>
                </a:solidFill>
                <a:effectLst/>
                <a:uLnTx/>
                <a:uFillTx/>
                <a:latin typeface="+mn-ea"/>
                <a:ea typeface="+mn-ea"/>
                <a:cs typeface="+mn-cs"/>
              </a:rPr>
              <a:t>T</a:t>
            </a:r>
            <a:r>
              <a:rPr kumimoji="0" lang="en-US" b="0" i="0" u="none" strike="noStrike" kern="0" cap="none" spc="0" normalizeH="0" baseline="-25000" noProof="0" dirty="0" smtClean="0">
                <a:ln>
                  <a:noFill/>
                </a:ln>
                <a:solidFill>
                  <a:schemeClr val="tx1"/>
                </a:solidFill>
                <a:effectLst/>
                <a:uLnTx/>
                <a:uFillTx/>
                <a:latin typeface="+mn-ea"/>
                <a:ea typeface="+mn-ea"/>
                <a:cs typeface="+mn-cs"/>
              </a:rPr>
              <a:t>2</a:t>
            </a:r>
            <a:r>
              <a:rPr kumimoji="0" lang="zh-CN" altLang="en-US" b="0" i="0" u="none" strike="noStrike" kern="0" cap="none" spc="0" normalizeH="0" baseline="0" noProof="0" dirty="0" smtClean="0">
                <a:ln>
                  <a:noFill/>
                </a:ln>
                <a:solidFill>
                  <a:schemeClr val="tx1"/>
                </a:solidFill>
                <a:effectLst/>
                <a:uLnTx/>
                <a:uFillTx/>
                <a:latin typeface="+mn-ea"/>
                <a:ea typeface="+mn-ea"/>
                <a:cs typeface="+mn-cs"/>
              </a:rPr>
              <a:t>，</a:t>
            </a:r>
            <a:r>
              <a:rPr kumimoji="0" lang="en-US" b="0" i="0" u="none" strike="noStrike" kern="0" cap="none" spc="0" normalizeH="0" baseline="0" noProof="0" dirty="0" smtClean="0">
                <a:ln>
                  <a:noFill/>
                </a:ln>
                <a:solidFill>
                  <a:schemeClr val="tx1"/>
                </a:solidFill>
                <a:effectLst/>
                <a:uLnTx/>
                <a:uFillTx/>
                <a:latin typeface="+mn-ea"/>
                <a:ea typeface="+mn-ea"/>
                <a:cs typeface="+mn-cs"/>
              </a:rPr>
              <a:t>T</a:t>
            </a:r>
            <a:r>
              <a:rPr kumimoji="0" lang="en-US" b="0" i="0" u="none" strike="noStrike" kern="0" cap="none" spc="0" normalizeH="0" baseline="-25000" noProof="0" dirty="0" smtClean="0">
                <a:ln>
                  <a:noFill/>
                </a:ln>
                <a:solidFill>
                  <a:schemeClr val="tx1"/>
                </a:solidFill>
                <a:effectLst/>
                <a:uLnTx/>
                <a:uFillTx/>
                <a:latin typeface="+mn-ea"/>
                <a:ea typeface="+mn-ea"/>
                <a:cs typeface="+mn-cs"/>
              </a:rPr>
              <a:t>2</a:t>
            </a:r>
            <a:r>
              <a:rPr kumimoji="0" lang="zh-CN" altLang="en-US" b="0" i="0" u="none" strike="noStrike" kern="0" cap="none" spc="0" normalizeH="0" baseline="0" noProof="0" dirty="0" smtClean="0">
                <a:ln>
                  <a:noFill/>
                </a:ln>
                <a:solidFill>
                  <a:schemeClr val="tx1"/>
                </a:solidFill>
                <a:effectLst/>
                <a:uLnTx/>
                <a:uFillTx/>
                <a:latin typeface="+mn-ea"/>
                <a:ea typeface="+mn-ea"/>
                <a:cs typeface="+mn-cs"/>
              </a:rPr>
              <a:t>等待</a:t>
            </a:r>
            <a:r>
              <a:rPr kumimoji="0" lang="en-US" b="0" i="0" u="none" strike="noStrike" kern="0" cap="none" spc="0" normalizeH="0" baseline="0" noProof="0" dirty="0" smtClean="0">
                <a:ln>
                  <a:noFill/>
                </a:ln>
                <a:solidFill>
                  <a:schemeClr val="tx1"/>
                </a:solidFill>
                <a:effectLst/>
                <a:uLnTx/>
                <a:uFillTx/>
                <a:latin typeface="+mn-ea"/>
                <a:ea typeface="+mn-ea"/>
                <a:cs typeface="+mn-cs"/>
              </a:rPr>
              <a:t>T</a:t>
            </a:r>
            <a:r>
              <a:rPr kumimoji="0" lang="en-US" b="0" i="0" u="none" strike="noStrike" kern="0" cap="none" spc="0" normalizeH="0" baseline="-25000" noProof="0" dirty="0" smtClean="0">
                <a:ln>
                  <a:noFill/>
                </a:ln>
                <a:solidFill>
                  <a:schemeClr val="tx1"/>
                </a:solidFill>
                <a:effectLst/>
                <a:uLnTx/>
                <a:uFillTx/>
                <a:latin typeface="+mn-ea"/>
                <a:ea typeface="+mn-ea"/>
                <a:cs typeface="+mn-cs"/>
              </a:rPr>
              <a:t>1</a:t>
            </a:r>
            <a:r>
              <a:rPr kumimoji="0" lang="zh-CN" altLang="en-US" b="0" i="0" u="none" strike="noStrike" kern="0" cap="none" spc="0" normalizeH="0" baseline="0" noProof="0" dirty="0" smtClean="0">
                <a:ln>
                  <a:noFill/>
                </a:ln>
                <a:solidFill>
                  <a:schemeClr val="tx1"/>
                </a:solidFill>
                <a:effectLst/>
                <a:uLnTx/>
                <a:uFillTx/>
                <a:latin typeface="+mn-ea"/>
                <a:ea typeface="+mn-ea"/>
                <a:cs typeface="+mn-cs"/>
              </a:rPr>
              <a:t>，因此产生了死锁。图</a:t>
            </a:r>
            <a:r>
              <a:rPr kumimoji="0" lang="en-US" b="0" i="0" u="none" strike="noStrike" kern="0" cap="none" spc="0" normalizeH="0" baseline="0" noProof="0" dirty="0" smtClean="0">
                <a:ln>
                  <a:noFill/>
                </a:ln>
                <a:solidFill>
                  <a:schemeClr val="tx1"/>
                </a:solidFill>
                <a:effectLst/>
                <a:uLnTx/>
                <a:uFillTx/>
                <a:latin typeface="+mn-ea"/>
                <a:ea typeface="+mn-ea"/>
                <a:cs typeface="+mn-cs"/>
              </a:rPr>
              <a:t>9-8(b)</a:t>
            </a:r>
            <a:r>
              <a:rPr kumimoji="0" lang="zh-CN" altLang="en-US" b="0" i="0" u="none" strike="noStrike" kern="0" cap="none" spc="0" normalizeH="0" baseline="0" noProof="0" dirty="0" smtClean="0">
                <a:ln>
                  <a:noFill/>
                </a:ln>
                <a:solidFill>
                  <a:schemeClr val="tx1"/>
                </a:solidFill>
                <a:effectLst/>
                <a:uLnTx/>
                <a:uFillTx/>
                <a:latin typeface="+mn-ea"/>
                <a:ea typeface="+mn-ea"/>
                <a:cs typeface="+mn-cs"/>
              </a:rPr>
              <a:t>中，</a:t>
            </a:r>
            <a:r>
              <a:rPr kumimoji="0" lang="en-US" b="0" i="0" u="none" strike="noStrike" kern="0" cap="none" spc="0" normalizeH="0" baseline="0" noProof="0" dirty="0" smtClean="0">
                <a:ln>
                  <a:noFill/>
                </a:ln>
                <a:solidFill>
                  <a:schemeClr val="tx1"/>
                </a:solidFill>
                <a:effectLst/>
                <a:uLnTx/>
                <a:uFillTx/>
                <a:latin typeface="+mn-ea"/>
                <a:ea typeface="+mn-ea"/>
                <a:cs typeface="+mn-cs"/>
              </a:rPr>
              <a:t>T</a:t>
            </a:r>
            <a:r>
              <a:rPr kumimoji="0" lang="en-US" b="0" i="0" u="none" strike="noStrike" kern="0" cap="none" spc="0" normalizeH="0" baseline="-25000" noProof="0" dirty="0" smtClean="0">
                <a:ln>
                  <a:noFill/>
                </a:ln>
                <a:solidFill>
                  <a:schemeClr val="tx1"/>
                </a:solidFill>
                <a:effectLst/>
                <a:uLnTx/>
                <a:uFillTx/>
                <a:latin typeface="+mn-ea"/>
                <a:ea typeface="+mn-ea"/>
                <a:cs typeface="+mn-cs"/>
              </a:rPr>
              <a:t>1</a:t>
            </a:r>
            <a:r>
              <a:rPr kumimoji="0" lang="zh-CN" altLang="en-US" b="0" i="0" u="none" strike="noStrike" kern="0" cap="none" spc="0" normalizeH="0" baseline="0" noProof="0" dirty="0" smtClean="0">
                <a:ln>
                  <a:noFill/>
                </a:ln>
                <a:solidFill>
                  <a:schemeClr val="tx1"/>
                </a:solidFill>
                <a:effectLst/>
                <a:uLnTx/>
                <a:uFillTx/>
                <a:latin typeface="+mn-ea"/>
                <a:ea typeface="+mn-ea"/>
                <a:cs typeface="+mn-cs"/>
              </a:rPr>
              <a:t>等待</a:t>
            </a:r>
            <a:r>
              <a:rPr kumimoji="0" lang="en-US" b="0" i="0" u="none" strike="noStrike" kern="0" cap="none" spc="0" normalizeH="0" baseline="0" noProof="0" dirty="0" smtClean="0">
                <a:ln>
                  <a:noFill/>
                </a:ln>
                <a:solidFill>
                  <a:schemeClr val="tx1"/>
                </a:solidFill>
                <a:effectLst/>
                <a:uLnTx/>
                <a:uFillTx/>
                <a:latin typeface="+mn-ea"/>
                <a:ea typeface="+mn-ea"/>
                <a:cs typeface="+mn-cs"/>
              </a:rPr>
              <a:t>T</a:t>
            </a:r>
            <a:r>
              <a:rPr kumimoji="0" lang="en-US" b="0" i="0" u="none" strike="noStrike" kern="0" cap="none" spc="0" normalizeH="0" baseline="-25000" noProof="0" dirty="0" smtClean="0">
                <a:ln>
                  <a:noFill/>
                </a:ln>
                <a:solidFill>
                  <a:schemeClr val="tx1"/>
                </a:solidFill>
                <a:effectLst/>
                <a:uLnTx/>
                <a:uFillTx/>
                <a:latin typeface="+mn-ea"/>
                <a:ea typeface="+mn-ea"/>
                <a:cs typeface="+mn-cs"/>
              </a:rPr>
              <a:t>2</a:t>
            </a:r>
            <a:r>
              <a:rPr kumimoji="0" lang="zh-CN" altLang="en-US" b="0" i="0" u="none" strike="noStrike" kern="0" cap="none" spc="0" normalizeH="0" baseline="0" noProof="0" dirty="0" smtClean="0">
                <a:ln>
                  <a:noFill/>
                </a:ln>
                <a:solidFill>
                  <a:schemeClr val="tx1"/>
                </a:solidFill>
                <a:effectLst/>
                <a:uLnTx/>
                <a:uFillTx/>
                <a:latin typeface="+mn-ea"/>
                <a:ea typeface="+mn-ea"/>
                <a:cs typeface="+mn-cs"/>
              </a:rPr>
              <a:t>，</a:t>
            </a:r>
            <a:r>
              <a:rPr kumimoji="0" lang="en-US" b="0" i="0" u="none" strike="noStrike" kern="0" cap="none" spc="0" normalizeH="0" baseline="0" noProof="0" dirty="0" smtClean="0">
                <a:ln>
                  <a:noFill/>
                </a:ln>
                <a:solidFill>
                  <a:schemeClr val="tx1"/>
                </a:solidFill>
                <a:effectLst/>
                <a:uLnTx/>
                <a:uFillTx/>
                <a:latin typeface="+mn-ea"/>
                <a:ea typeface="+mn-ea"/>
                <a:cs typeface="+mn-cs"/>
              </a:rPr>
              <a:t>T</a:t>
            </a:r>
            <a:r>
              <a:rPr kumimoji="0" lang="en-US" b="0" i="0" u="none" strike="noStrike" kern="0" cap="none" spc="0" normalizeH="0" baseline="-25000" noProof="0" dirty="0" smtClean="0">
                <a:ln>
                  <a:noFill/>
                </a:ln>
                <a:solidFill>
                  <a:schemeClr val="tx1"/>
                </a:solidFill>
                <a:effectLst/>
                <a:uLnTx/>
                <a:uFillTx/>
                <a:latin typeface="+mn-ea"/>
                <a:ea typeface="+mn-ea"/>
                <a:cs typeface="+mn-cs"/>
              </a:rPr>
              <a:t>2</a:t>
            </a:r>
            <a:r>
              <a:rPr kumimoji="0" lang="zh-CN" altLang="en-US" b="0" i="0" u="none" strike="noStrike" kern="0" cap="none" spc="0" normalizeH="0" baseline="0" noProof="0" dirty="0" smtClean="0">
                <a:ln>
                  <a:noFill/>
                </a:ln>
                <a:solidFill>
                  <a:schemeClr val="tx1"/>
                </a:solidFill>
                <a:effectLst/>
                <a:uLnTx/>
                <a:uFillTx/>
                <a:latin typeface="+mn-ea"/>
                <a:ea typeface="+mn-ea"/>
                <a:cs typeface="+mn-cs"/>
              </a:rPr>
              <a:t>等待</a:t>
            </a:r>
            <a:r>
              <a:rPr kumimoji="0" lang="en-US" b="0" i="0" u="none" strike="noStrike" kern="0" cap="none" spc="0" normalizeH="0" baseline="0" noProof="0" dirty="0" smtClean="0">
                <a:ln>
                  <a:noFill/>
                </a:ln>
                <a:solidFill>
                  <a:schemeClr val="tx1"/>
                </a:solidFill>
                <a:effectLst/>
                <a:uLnTx/>
                <a:uFillTx/>
                <a:latin typeface="+mn-ea"/>
                <a:ea typeface="+mn-ea"/>
                <a:cs typeface="+mn-cs"/>
              </a:rPr>
              <a:t>T</a:t>
            </a:r>
            <a:r>
              <a:rPr kumimoji="0" lang="en-US" b="0" i="0" u="none" strike="noStrike" kern="0" cap="none" spc="0" normalizeH="0" baseline="-25000" noProof="0" dirty="0" smtClean="0">
                <a:ln>
                  <a:noFill/>
                </a:ln>
                <a:solidFill>
                  <a:schemeClr val="tx1"/>
                </a:solidFill>
                <a:effectLst/>
                <a:uLnTx/>
                <a:uFillTx/>
                <a:latin typeface="+mn-ea"/>
                <a:ea typeface="+mn-ea"/>
                <a:cs typeface="+mn-cs"/>
              </a:rPr>
              <a:t>3</a:t>
            </a:r>
            <a:r>
              <a:rPr kumimoji="0" lang="zh-CN" altLang="en-US" b="0" i="0" u="none" strike="noStrike" kern="0" cap="none" spc="0" normalizeH="0" baseline="0" noProof="0" dirty="0" smtClean="0">
                <a:ln>
                  <a:noFill/>
                </a:ln>
                <a:solidFill>
                  <a:schemeClr val="tx1"/>
                </a:solidFill>
                <a:effectLst/>
                <a:uLnTx/>
                <a:uFillTx/>
                <a:latin typeface="+mn-ea"/>
                <a:ea typeface="+mn-ea"/>
                <a:cs typeface="+mn-cs"/>
              </a:rPr>
              <a:t>，</a:t>
            </a:r>
            <a:r>
              <a:rPr kumimoji="0" lang="en-US" b="0" i="0" u="none" strike="noStrike" kern="0" cap="none" spc="0" normalizeH="0" baseline="0" noProof="0" dirty="0" smtClean="0">
                <a:ln>
                  <a:noFill/>
                </a:ln>
                <a:solidFill>
                  <a:schemeClr val="tx1"/>
                </a:solidFill>
                <a:effectLst/>
                <a:uLnTx/>
                <a:uFillTx/>
                <a:latin typeface="+mn-ea"/>
                <a:ea typeface="+mn-ea"/>
                <a:cs typeface="+mn-cs"/>
              </a:rPr>
              <a:t>T</a:t>
            </a:r>
            <a:r>
              <a:rPr kumimoji="0" lang="en-US" b="0" i="0" u="none" strike="noStrike" kern="0" cap="none" spc="0" normalizeH="0" baseline="-25000" noProof="0" dirty="0" smtClean="0">
                <a:ln>
                  <a:noFill/>
                </a:ln>
                <a:solidFill>
                  <a:schemeClr val="tx1"/>
                </a:solidFill>
                <a:effectLst/>
                <a:uLnTx/>
                <a:uFillTx/>
                <a:latin typeface="+mn-ea"/>
                <a:ea typeface="+mn-ea"/>
                <a:cs typeface="+mn-cs"/>
              </a:rPr>
              <a:t>3</a:t>
            </a:r>
            <a:r>
              <a:rPr kumimoji="0" lang="zh-CN" altLang="en-US" b="0" i="0" u="none" strike="noStrike" kern="0" cap="none" spc="0" normalizeH="0" baseline="0" noProof="0" dirty="0" smtClean="0">
                <a:ln>
                  <a:noFill/>
                </a:ln>
                <a:solidFill>
                  <a:schemeClr val="tx1"/>
                </a:solidFill>
                <a:effectLst/>
                <a:uLnTx/>
                <a:uFillTx/>
                <a:latin typeface="+mn-ea"/>
                <a:ea typeface="+mn-ea"/>
                <a:cs typeface="+mn-cs"/>
              </a:rPr>
              <a:t>等待</a:t>
            </a:r>
            <a:r>
              <a:rPr kumimoji="0" lang="en-US" b="0" i="0" u="none" strike="noStrike" kern="0" cap="none" spc="0" normalizeH="0" baseline="0" noProof="0" dirty="0" smtClean="0">
                <a:ln>
                  <a:noFill/>
                </a:ln>
                <a:solidFill>
                  <a:schemeClr val="tx1"/>
                </a:solidFill>
                <a:effectLst/>
                <a:uLnTx/>
                <a:uFillTx/>
                <a:latin typeface="+mn-ea"/>
                <a:ea typeface="+mn-ea"/>
                <a:cs typeface="+mn-cs"/>
              </a:rPr>
              <a:t>T</a:t>
            </a:r>
            <a:r>
              <a:rPr kumimoji="0" lang="en-US" b="0" i="0" u="none" strike="noStrike" kern="0" cap="none" spc="0" normalizeH="0" baseline="-25000" noProof="0" dirty="0" smtClean="0">
                <a:ln>
                  <a:noFill/>
                </a:ln>
                <a:solidFill>
                  <a:schemeClr val="tx1"/>
                </a:solidFill>
                <a:effectLst/>
                <a:uLnTx/>
                <a:uFillTx/>
                <a:latin typeface="+mn-ea"/>
                <a:ea typeface="+mn-ea"/>
                <a:cs typeface="+mn-cs"/>
              </a:rPr>
              <a:t>4</a:t>
            </a:r>
            <a:r>
              <a:rPr kumimoji="0" lang="zh-CN" altLang="en-US" b="0" i="0" u="none" strike="noStrike" kern="0" cap="none" spc="0" normalizeH="0" baseline="0" noProof="0" dirty="0" smtClean="0">
                <a:ln>
                  <a:noFill/>
                </a:ln>
                <a:solidFill>
                  <a:schemeClr val="tx1"/>
                </a:solidFill>
                <a:effectLst/>
                <a:uLnTx/>
                <a:uFillTx/>
                <a:latin typeface="+mn-ea"/>
                <a:ea typeface="+mn-ea"/>
                <a:cs typeface="+mn-cs"/>
              </a:rPr>
              <a:t>，</a:t>
            </a:r>
            <a:r>
              <a:rPr kumimoji="0" lang="en-US" b="0" i="0" u="none" strike="noStrike" kern="0" cap="none" spc="0" normalizeH="0" baseline="0" noProof="0" dirty="0" smtClean="0">
                <a:ln>
                  <a:noFill/>
                </a:ln>
                <a:solidFill>
                  <a:schemeClr val="tx1"/>
                </a:solidFill>
                <a:effectLst/>
                <a:uLnTx/>
                <a:uFillTx/>
                <a:latin typeface="+mn-ea"/>
                <a:ea typeface="+mn-ea"/>
                <a:cs typeface="+mn-cs"/>
              </a:rPr>
              <a:t>T</a:t>
            </a:r>
            <a:r>
              <a:rPr kumimoji="0" lang="en-US" b="0" i="0" u="none" strike="noStrike" kern="0" cap="none" spc="0" normalizeH="0" baseline="-25000" noProof="0" dirty="0" smtClean="0">
                <a:ln>
                  <a:noFill/>
                </a:ln>
                <a:solidFill>
                  <a:schemeClr val="tx1"/>
                </a:solidFill>
                <a:effectLst/>
                <a:uLnTx/>
                <a:uFillTx/>
                <a:latin typeface="+mn-ea"/>
                <a:ea typeface="+mn-ea"/>
                <a:cs typeface="+mn-cs"/>
              </a:rPr>
              <a:t>3</a:t>
            </a:r>
            <a:r>
              <a:rPr kumimoji="0" lang="zh-CN" altLang="en-US" b="0" i="0" u="none" strike="noStrike" kern="0" cap="none" spc="0" normalizeH="0" baseline="0" noProof="0" dirty="0" smtClean="0">
                <a:ln>
                  <a:noFill/>
                </a:ln>
                <a:solidFill>
                  <a:schemeClr val="tx1"/>
                </a:solidFill>
                <a:effectLst/>
                <a:uLnTx/>
                <a:uFillTx/>
                <a:latin typeface="+mn-ea"/>
                <a:ea typeface="+mn-ea"/>
                <a:cs typeface="+mn-cs"/>
              </a:rPr>
              <a:t>等待</a:t>
            </a:r>
            <a:r>
              <a:rPr kumimoji="0" lang="en-US" b="0" i="0" u="none" strike="noStrike" kern="0" cap="none" spc="0" normalizeH="0" baseline="0" noProof="0" dirty="0" smtClean="0">
                <a:ln>
                  <a:noFill/>
                </a:ln>
                <a:solidFill>
                  <a:schemeClr val="tx1"/>
                </a:solidFill>
                <a:effectLst/>
                <a:uLnTx/>
                <a:uFillTx/>
                <a:latin typeface="+mn-ea"/>
                <a:ea typeface="+mn-ea"/>
                <a:cs typeface="+mn-cs"/>
              </a:rPr>
              <a:t>T</a:t>
            </a:r>
            <a:r>
              <a:rPr kumimoji="0" lang="en-US" b="0" i="0" u="none" strike="noStrike" kern="0" cap="none" spc="0" normalizeH="0" baseline="-25000" noProof="0" dirty="0" smtClean="0">
                <a:ln>
                  <a:noFill/>
                </a:ln>
                <a:solidFill>
                  <a:schemeClr val="tx1"/>
                </a:solidFill>
                <a:effectLst/>
                <a:uLnTx/>
                <a:uFillTx/>
                <a:latin typeface="+mn-ea"/>
                <a:ea typeface="+mn-ea"/>
                <a:cs typeface="+mn-cs"/>
              </a:rPr>
              <a:t>2</a:t>
            </a:r>
            <a:r>
              <a:rPr kumimoji="0" lang="zh-CN" altLang="en-US" b="0" i="0" u="none" strike="noStrike" kern="0" cap="none" spc="0" normalizeH="0" baseline="0" noProof="0" dirty="0" smtClean="0">
                <a:ln>
                  <a:noFill/>
                </a:ln>
                <a:solidFill>
                  <a:schemeClr val="tx1"/>
                </a:solidFill>
                <a:effectLst/>
                <a:uLnTx/>
                <a:uFillTx/>
                <a:latin typeface="+mn-ea"/>
                <a:ea typeface="+mn-ea"/>
                <a:cs typeface="+mn-cs"/>
              </a:rPr>
              <a:t>，</a:t>
            </a:r>
            <a:r>
              <a:rPr kumimoji="0" lang="en-US" b="0" i="0" u="none" strike="noStrike" kern="0" cap="none" spc="0" normalizeH="0" baseline="0" noProof="0" dirty="0" smtClean="0">
                <a:ln>
                  <a:noFill/>
                </a:ln>
                <a:solidFill>
                  <a:schemeClr val="tx1"/>
                </a:solidFill>
                <a:effectLst/>
                <a:uLnTx/>
                <a:uFillTx/>
                <a:latin typeface="+mn-ea"/>
                <a:ea typeface="+mn-ea"/>
                <a:cs typeface="+mn-cs"/>
              </a:rPr>
              <a:t>T</a:t>
            </a:r>
            <a:r>
              <a:rPr kumimoji="0" lang="en-US" b="0" i="0" u="none" strike="noStrike" kern="0" cap="none" spc="0" normalizeH="0" baseline="-25000" noProof="0" dirty="0" smtClean="0">
                <a:ln>
                  <a:noFill/>
                </a:ln>
                <a:solidFill>
                  <a:schemeClr val="tx1"/>
                </a:solidFill>
                <a:effectLst/>
                <a:uLnTx/>
                <a:uFillTx/>
                <a:latin typeface="+mn-ea"/>
                <a:ea typeface="+mn-ea"/>
                <a:cs typeface="+mn-cs"/>
              </a:rPr>
              <a:t>4</a:t>
            </a:r>
            <a:r>
              <a:rPr kumimoji="0" lang="zh-CN" altLang="en-US" b="0" i="0" u="none" strike="noStrike" kern="0" cap="none" spc="0" normalizeH="0" baseline="0" noProof="0" dirty="0" smtClean="0">
                <a:ln>
                  <a:noFill/>
                </a:ln>
                <a:solidFill>
                  <a:schemeClr val="tx1"/>
                </a:solidFill>
                <a:effectLst/>
                <a:uLnTx/>
                <a:uFillTx/>
                <a:latin typeface="+mn-ea"/>
                <a:ea typeface="+mn-ea"/>
                <a:cs typeface="+mn-cs"/>
              </a:rPr>
              <a:t>又等待</a:t>
            </a:r>
            <a:r>
              <a:rPr kumimoji="0" lang="en-US" b="0" i="0" u="none" strike="noStrike" kern="0" cap="none" spc="0" normalizeH="0" baseline="0" noProof="0" dirty="0" smtClean="0">
                <a:ln>
                  <a:noFill/>
                </a:ln>
                <a:solidFill>
                  <a:schemeClr val="tx1"/>
                </a:solidFill>
                <a:effectLst/>
                <a:uLnTx/>
                <a:uFillTx/>
                <a:latin typeface="+mn-ea"/>
                <a:ea typeface="+mn-ea"/>
                <a:cs typeface="+mn-cs"/>
              </a:rPr>
              <a:t>T</a:t>
            </a:r>
            <a:r>
              <a:rPr kumimoji="0" lang="en-US" b="0" i="0" u="none" strike="noStrike" kern="0" cap="none" spc="0" normalizeH="0" baseline="-25000" noProof="0" dirty="0" smtClean="0">
                <a:ln>
                  <a:noFill/>
                </a:ln>
                <a:solidFill>
                  <a:schemeClr val="tx1"/>
                </a:solidFill>
                <a:effectLst/>
                <a:uLnTx/>
                <a:uFillTx/>
                <a:latin typeface="+mn-ea"/>
                <a:ea typeface="+mn-ea"/>
                <a:cs typeface="+mn-cs"/>
              </a:rPr>
              <a:t>1</a:t>
            </a:r>
            <a:r>
              <a:rPr kumimoji="0" lang="zh-CN" altLang="en-US" b="0" i="0" u="none" strike="noStrike" kern="0" cap="none" spc="0" normalizeH="0" baseline="0" noProof="0" dirty="0" smtClean="0">
                <a:ln>
                  <a:noFill/>
                </a:ln>
                <a:solidFill>
                  <a:schemeClr val="tx1"/>
                </a:solidFill>
                <a:effectLst/>
                <a:uLnTx/>
                <a:uFillTx/>
                <a:latin typeface="+mn-ea"/>
                <a:ea typeface="+mn-ea"/>
                <a:cs typeface="+mn-cs"/>
              </a:rPr>
              <a:t>，因此也产生了死锁。</a:t>
            </a:r>
          </a:p>
          <a:p>
            <a:pPr marL="180975" marR="0" lvl="0" indent="-180975" algn="l" defTabSz="914400" rtl="0" eaLnBrk="0" fontAlgn="ctr" latinLnBrk="0" hangingPunct="0">
              <a:lnSpc>
                <a:spcPct val="120000"/>
              </a:lnSpc>
              <a:spcBef>
                <a:spcPct val="20000"/>
              </a:spcBef>
              <a:spcAft>
                <a:spcPct val="0"/>
              </a:spcAft>
              <a:buClr>
                <a:srgbClr val="054FA9"/>
              </a:buClr>
              <a:buSzPct val="80000"/>
              <a:buFont typeface="Wingdings" pitchFamily="2" charset="2"/>
              <a:buNone/>
              <a:tabLst/>
              <a:defRPr/>
            </a:pPr>
            <a:r>
              <a:rPr kumimoji="0" lang="zh-CN" altLang="en-US" sz="1600" b="0" i="0" u="none" strike="noStrike" kern="0" cap="none" spc="0" normalizeH="0" baseline="0" noProof="0" dirty="0" smtClean="0">
                <a:ln>
                  <a:noFill/>
                </a:ln>
                <a:solidFill>
                  <a:schemeClr val="tx1"/>
                </a:solidFill>
                <a:effectLst/>
                <a:uLnTx/>
                <a:uFillTx/>
                <a:latin typeface="+mn-ea"/>
                <a:ea typeface="+mn-ea"/>
                <a:cs typeface="+mn-cs"/>
              </a:rPr>
              <a:t>          </a:t>
            </a:r>
            <a:endParaRPr kumimoji="0" lang="zh-CN" altLang="en-US" sz="2000" b="1" i="0" u="none" strike="noStrike" kern="0" cap="none" spc="0" normalizeH="0" baseline="0" noProof="0" dirty="0">
              <a:ln>
                <a:noFill/>
              </a:ln>
              <a:solidFill>
                <a:schemeClr val="tx1"/>
              </a:solidFill>
              <a:effectLst/>
              <a:uLnTx/>
              <a:uFillTx/>
              <a:latin typeface="黑体" pitchFamily="49" charset="-122"/>
              <a:ea typeface="黑体" pitchFamily="49" charset="-122"/>
              <a:cs typeface="+mn-cs"/>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1142984"/>
            <a:ext cx="7929618" cy="5286412"/>
          </a:xfrm>
        </p:spPr>
        <p:txBody>
          <a:bodyPr/>
          <a:lstStyle/>
          <a:p>
            <a:pPr indent="457200" algn="just">
              <a:lnSpc>
                <a:spcPct val="150000"/>
              </a:lnSpc>
              <a:buNone/>
            </a:pPr>
            <a:r>
              <a:rPr lang="zh-CN" altLang="en-US" sz="1800" b="0" dirty="0" smtClean="0">
                <a:latin typeface="+mn-ea"/>
                <a:ea typeface="+mn-ea"/>
              </a:rPr>
              <a:t>数据库管理系统会周期性地检测死锁，发现死锁后，靠事务本身无法打破死锁，必须由数据库管理系统进行干预。数据库管理系统对死锁一般采用如下策略：</a:t>
            </a:r>
          </a:p>
          <a:p>
            <a:pPr indent="457200" algn="just">
              <a:lnSpc>
                <a:spcPct val="150000"/>
              </a:lnSpc>
              <a:buNone/>
            </a:pPr>
            <a:r>
              <a:rPr lang="en-US" sz="1800" b="0" dirty="0" smtClean="0">
                <a:latin typeface="+mn-ea"/>
                <a:ea typeface="+mn-ea"/>
              </a:rPr>
              <a:t>① </a:t>
            </a:r>
            <a:r>
              <a:rPr lang="zh-CN" altLang="en-US" sz="1800" b="0" dirty="0" smtClean="0">
                <a:latin typeface="+mn-ea"/>
                <a:ea typeface="+mn-ea"/>
              </a:rPr>
              <a:t>在循环等待的事务中，选择一个事务作为牺牲者，给其他事务</a:t>
            </a:r>
            <a:r>
              <a:rPr lang="en-US" sz="1800" b="0" dirty="0" smtClean="0">
                <a:latin typeface="+mn-ea"/>
                <a:ea typeface="+mn-ea"/>
              </a:rPr>
              <a:t>“</a:t>
            </a:r>
            <a:r>
              <a:rPr lang="zh-CN" altLang="en-US" sz="1800" b="0" dirty="0" smtClean="0">
                <a:latin typeface="+mn-ea"/>
                <a:ea typeface="+mn-ea"/>
              </a:rPr>
              <a:t>让路</a:t>
            </a:r>
            <a:r>
              <a:rPr lang="en-US" sz="1800" b="0" dirty="0" smtClean="0">
                <a:latin typeface="+mn-ea"/>
                <a:ea typeface="+mn-ea"/>
              </a:rPr>
              <a:t>”</a:t>
            </a:r>
            <a:r>
              <a:rPr lang="zh-CN" altLang="en-US" sz="1800" b="0" dirty="0" smtClean="0">
                <a:latin typeface="+mn-ea"/>
                <a:ea typeface="+mn-ea"/>
              </a:rPr>
              <a:t>。</a:t>
            </a:r>
          </a:p>
          <a:p>
            <a:pPr indent="457200" algn="just">
              <a:lnSpc>
                <a:spcPct val="150000"/>
              </a:lnSpc>
              <a:buNone/>
            </a:pPr>
            <a:r>
              <a:rPr lang="en-US" sz="1800" b="0" dirty="0" smtClean="0">
                <a:latin typeface="+mn-ea"/>
                <a:ea typeface="+mn-ea"/>
              </a:rPr>
              <a:t>② </a:t>
            </a:r>
            <a:r>
              <a:rPr lang="zh-CN" altLang="en-US" sz="1800" b="0" dirty="0" smtClean="0">
                <a:latin typeface="+mn-ea"/>
                <a:ea typeface="+mn-ea"/>
              </a:rPr>
              <a:t>回滚牺牲的事务，释放其获得的锁及其他资源。</a:t>
            </a:r>
          </a:p>
          <a:p>
            <a:pPr indent="457200" algn="just">
              <a:lnSpc>
                <a:spcPct val="150000"/>
              </a:lnSpc>
              <a:buNone/>
            </a:pPr>
            <a:r>
              <a:rPr lang="en-US" sz="1800" b="0" dirty="0" smtClean="0">
                <a:latin typeface="+mn-ea"/>
                <a:ea typeface="+mn-ea"/>
              </a:rPr>
              <a:t>③ </a:t>
            </a:r>
            <a:r>
              <a:rPr lang="zh-CN" altLang="en-US" sz="1800" b="0" dirty="0" smtClean="0">
                <a:latin typeface="+mn-ea"/>
                <a:ea typeface="+mn-ea"/>
              </a:rPr>
              <a:t>将释放的锁让给等待它的事务。</a:t>
            </a:r>
            <a:endParaRPr lang="en-US" altLang="zh-CN" sz="1800" b="0" dirty="0" smtClean="0">
              <a:latin typeface="+mn-ea"/>
              <a:ea typeface="+mn-ea"/>
            </a:endParaRPr>
          </a:p>
          <a:p>
            <a:pPr marL="342900" indent="457200" algn="just">
              <a:lnSpc>
                <a:spcPct val="150000"/>
              </a:lnSpc>
              <a:buNone/>
            </a:pPr>
            <a:r>
              <a:rPr lang="zh-CN" altLang="en-US" sz="1800" dirty="0" smtClean="0">
                <a:latin typeface="+mn-ea"/>
                <a:ea typeface="+mn-ea"/>
              </a:rPr>
              <a:t>选取牺牲事务的方法有以下几种：</a:t>
            </a:r>
          </a:p>
          <a:p>
            <a:pPr indent="457200" algn="just">
              <a:lnSpc>
                <a:spcPct val="150000"/>
              </a:lnSpc>
              <a:buNone/>
            </a:pPr>
            <a:r>
              <a:rPr lang="en-US" sz="1800" b="0" dirty="0" smtClean="0">
                <a:latin typeface="+mn-ea"/>
                <a:ea typeface="+mn-ea"/>
              </a:rPr>
              <a:t>① </a:t>
            </a:r>
            <a:r>
              <a:rPr lang="zh-CN" altLang="en-US" sz="1800" b="0" dirty="0" smtClean="0">
                <a:latin typeface="+mn-ea"/>
                <a:ea typeface="+mn-ea"/>
              </a:rPr>
              <a:t>选择最迟交付的事务作为牺牲者。</a:t>
            </a:r>
          </a:p>
          <a:p>
            <a:pPr indent="457200" algn="just">
              <a:lnSpc>
                <a:spcPct val="150000"/>
              </a:lnSpc>
              <a:buNone/>
            </a:pPr>
            <a:r>
              <a:rPr lang="en-US" sz="1800" b="0" dirty="0" smtClean="0">
                <a:latin typeface="+mn-ea"/>
                <a:ea typeface="+mn-ea"/>
              </a:rPr>
              <a:t>② </a:t>
            </a:r>
            <a:r>
              <a:rPr lang="zh-CN" altLang="en-US" sz="1800" b="0" dirty="0" smtClean="0">
                <a:latin typeface="+mn-ea"/>
                <a:ea typeface="+mn-ea"/>
              </a:rPr>
              <a:t>选择获得锁最少的事务作为牺牲者。</a:t>
            </a:r>
          </a:p>
          <a:p>
            <a:pPr indent="457200" algn="just">
              <a:lnSpc>
                <a:spcPct val="150000"/>
              </a:lnSpc>
              <a:buNone/>
            </a:pPr>
            <a:r>
              <a:rPr lang="en-US" sz="1800" b="0" dirty="0" smtClean="0">
                <a:latin typeface="+mn-ea"/>
                <a:ea typeface="+mn-ea"/>
              </a:rPr>
              <a:t>③ </a:t>
            </a:r>
            <a:r>
              <a:rPr lang="zh-CN" altLang="en-US" sz="1800" b="0" dirty="0" smtClean="0">
                <a:latin typeface="+mn-ea"/>
                <a:ea typeface="+mn-ea"/>
              </a:rPr>
              <a:t>选择回滚代价最小的事务作为牺牲者。</a:t>
            </a:r>
          </a:p>
          <a:p>
            <a:endParaRPr lang="zh-CN" altLang="en-US" dirty="0"/>
          </a:p>
        </p:txBody>
      </p:sp>
      <p:sp>
        <p:nvSpPr>
          <p:cNvPr id="4" name="标题 1"/>
          <p:cNvSpPr>
            <a:spLocks noGrp="1"/>
          </p:cNvSpPr>
          <p:nvPr>
            <p:ph type="title"/>
          </p:nvPr>
        </p:nvSpPr>
        <p:spPr>
          <a:xfrm>
            <a:off x="468313" y="142875"/>
            <a:ext cx="8207375" cy="649288"/>
          </a:xfrm>
        </p:spPr>
        <p:txBody>
          <a:bodyPr/>
          <a:lstStyle/>
          <a:p>
            <a:r>
              <a:rPr lang="en-US" dirty="0" smtClean="0"/>
              <a:t>9.3.2 </a:t>
            </a:r>
            <a:r>
              <a:rPr lang="zh-CN" altLang="en-US" dirty="0" smtClean="0"/>
              <a:t>死锁</a:t>
            </a:r>
            <a:endParaRPr lang="zh-CN" altLang="en-US"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0"/>
          <p:cNvSpPr>
            <a:spLocks noChangeArrowheads="1"/>
          </p:cNvSpPr>
          <p:nvPr/>
        </p:nvSpPr>
        <p:spPr bwMode="auto">
          <a:xfrm>
            <a:off x="1509713" y="4957775"/>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099" name="Rectangle 31"/>
          <p:cNvSpPr>
            <a:spLocks noChangeArrowheads="1"/>
          </p:cNvSpPr>
          <p:nvPr/>
        </p:nvSpPr>
        <p:spPr bwMode="auto">
          <a:xfrm>
            <a:off x="1509713" y="1787537"/>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1" name="Rectangle 33"/>
          <p:cNvSpPr>
            <a:spLocks noChangeArrowheads="1"/>
          </p:cNvSpPr>
          <p:nvPr/>
        </p:nvSpPr>
        <p:spPr bwMode="auto">
          <a:xfrm>
            <a:off x="1509713" y="3371862"/>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2" name="Rectangle 34"/>
          <p:cNvSpPr>
            <a:spLocks noChangeArrowheads="1"/>
          </p:cNvSpPr>
          <p:nvPr/>
        </p:nvSpPr>
        <p:spPr bwMode="auto">
          <a:xfrm>
            <a:off x="1509713" y="4164025"/>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p:cNvSpPr>
            <a:spLocks noChangeArrowheads="1"/>
          </p:cNvSpPr>
          <p:nvPr/>
        </p:nvSpPr>
        <p:spPr bwMode="auto">
          <a:xfrm>
            <a:off x="1571604" y="3714752"/>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06" name="AutoShape 12"/>
          <p:cNvSpPr>
            <a:spLocks noChangeArrowheads="1"/>
          </p:cNvSpPr>
          <p:nvPr/>
        </p:nvSpPr>
        <p:spPr bwMode="auto">
          <a:xfrm>
            <a:off x="1571604" y="2143116"/>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4107" name="AutoShape 15"/>
          <p:cNvSpPr>
            <a:spLocks noChangeArrowheads="1"/>
          </p:cNvSpPr>
          <p:nvPr/>
        </p:nvSpPr>
        <p:spPr bwMode="auto">
          <a:xfrm>
            <a:off x="1571604" y="2928934"/>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108" name="AutoShape 18"/>
          <p:cNvSpPr>
            <a:spLocks noChangeArrowheads="1"/>
          </p:cNvSpPr>
          <p:nvPr/>
        </p:nvSpPr>
        <p:spPr bwMode="auto">
          <a:xfrm>
            <a:off x="1547813" y="4535500"/>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113" name="WordArt 23"/>
          <p:cNvSpPr>
            <a:spLocks noChangeArrowheads="1" noChangeShapeType="1" noTextEdit="1"/>
          </p:cNvSpPr>
          <p:nvPr/>
        </p:nvSpPr>
        <p:spPr bwMode="auto">
          <a:xfrm>
            <a:off x="1755775" y="3884625"/>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25" name="AutoShape 6"/>
          <p:cNvSpPr>
            <a:spLocks noChangeArrowheads="1"/>
          </p:cNvSpPr>
          <p:nvPr/>
        </p:nvSpPr>
        <p:spPr bwMode="auto">
          <a:xfrm>
            <a:off x="1571604" y="1357298"/>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15" name="AutoShape 25"/>
          <p:cNvSpPr>
            <a:spLocks noChangeArrowheads="1"/>
          </p:cNvSpPr>
          <p:nvPr/>
        </p:nvSpPr>
        <p:spPr bwMode="auto">
          <a:xfrm>
            <a:off x="1620838" y="1366850"/>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9.1</a:t>
            </a:r>
            <a:r>
              <a:rPr lang="zh-CN" altLang="en-US" dirty="0" smtClean="0"/>
              <a:t>并发控制概述</a:t>
            </a:r>
            <a:endParaRPr lang="zh-CN" altLang="en-US" dirty="0" smtClean="0">
              <a:latin typeface="微软雅黑" pitchFamily="34" charset="-122"/>
            </a:endParaRPr>
          </a:p>
        </p:txBody>
      </p:sp>
      <p:sp>
        <p:nvSpPr>
          <p:cNvPr id="4117" name="AutoShape 27"/>
          <p:cNvSpPr>
            <a:spLocks noChangeArrowheads="1"/>
          </p:cNvSpPr>
          <p:nvPr/>
        </p:nvSpPr>
        <p:spPr bwMode="auto">
          <a:xfrm>
            <a:off x="1620838" y="2951175"/>
            <a:ext cx="5403850" cy="533400"/>
          </a:xfrm>
          <a:prstGeom prst="roundRect">
            <a:avLst>
              <a:gd name="adj" fmla="val 0"/>
            </a:avLst>
          </a:prstGeom>
          <a:noFill/>
          <a:ln w="9525">
            <a:noFill/>
            <a:round/>
            <a:headEnd/>
            <a:tailEnd/>
          </a:ln>
        </p:spPr>
        <p:txBody>
          <a:bodyPr wrap="none" anchor="ctr"/>
          <a:lstStyle/>
          <a:p>
            <a:pPr lvl="1"/>
            <a:r>
              <a:rPr lang="en-US" altLang="zh-CN" dirty="0" smtClean="0">
                <a:latin typeface="微软雅黑" pitchFamily="34" charset="-122"/>
              </a:rPr>
              <a:t>9.3</a:t>
            </a:r>
            <a:r>
              <a:rPr lang="zh-CN" altLang="en-US" dirty="0" smtClean="0">
                <a:latin typeface="微软雅黑" pitchFamily="34" charset="-122"/>
              </a:rPr>
              <a:t>活锁和死锁</a:t>
            </a:r>
          </a:p>
        </p:txBody>
      </p:sp>
      <p:sp>
        <p:nvSpPr>
          <p:cNvPr id="4118" name="AutoShape 28"/>
          <p:cNvSpPr>
            <a:spLocks noChangeArrowheads="1"/>
          </p:cNvSpPr>
          <p:nvPr/>
        </p:nvSpPr>
        <p:spPr bwMode="auto">
          <a:xfrm>
            <a:off x="1620838" y="3743337"/>
            <a:ext cx="5403850" cy="533400"/>
          </a:xfrm>
          <a:prstGeom prst="roundRect">
            <a:avLst>
              <a:gd name="adj" fmla="val 0"/>
            </a:avLst>
          </a:prstGeom>
          <a:noFill/>
          <a:ln w="9525">
            <a:noFill/>
            <a:round/>
            <a:headEnd/>
            <a:tailEnd/>
          </a:ln>
        </p:spPr>
        <p:txBody>
          <a:bodyPr wrap="none" lIns="144000" anchor="ctr"/>
          <a:lstStyle/>
          <a:p>
            <a:pPr lvl="1"/>
            <a:r>
              <a:rPr lang="en-US" altLang="zh-CN" dirty="0" smtClean="0">
                <a:solidFill>
                  <a:schemeClr val="bg1"/>
                </a:solidFill>
                <a:latin typeface="微软雅黑" pitchFamily="34" charset="-122"/>
              </a:rPr>
              <a:t>9.4</a:t>
            </a:r>
            <a:r>
              <a:rPr lang="zh-CN" altLang="en-US" dirty="0" smtClean="0">
                <a:solidFill>
                  <a:schemeClr val="bg1"/>
                </a:solidFill>
                <a:latin typeface="微软雅黑" pitchFamily="34" charset="-122"/>
              </a:rPr>
              <a:t>并发调度的可串行化</a:t>
            </a:r>
          </a:p>
        </p:txBody>
      </p:sp>
      <p:sp>
        <p:nvSpPr>
          <p:cNvPr id="4119" name="AutoShape 29"/>
          <p:cNvSpPr>
            <a:spLocks noChangeArrowheads="1"/>
          </p:cNvSpPr>
          <p:nvPr/>
        </p:nvSpPr>
        <p:spPr bwMode="auto">
          <a:xfrm>
            <a:off x="1620838" y="4533912"/>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9.5</a:t>
            </a:r>
            <a:r>
              <a:rPr lang="zh-CN" altLang="en-US" dirty="0" smtClean="0">
                <a:latin typeface="微软雅黑" pitchFamily="34" charset="-122"/>
              </a:rPr>
              <a:t>两段锁协议</a:t>
            </a:r>
          </a:p>
        </p:txBody>
      </p:sp>
      <p:sp>
        <p:nvSpPr>
          <p:cNvPr id="24" name="Rectangle 31"/>
          <p:cNvSpPr>
            <a:spLocks noChangeArrowheads="1"/>
          </p:cNvSpPr>
          <p:nvPr/>
        </p:nvSpPr>
        <p:spPr bwMode="auto">
          <a:xfrm>
            <a:off x="1500166" y="257105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6" name="AutoShape 25"/>
          <p:cNvSpPr>
            <a:spLocks noChangeArrowheads="1"/>
          </p:cNvSpPr>
          <p:nvPr/>
        </p:nvSpPr>
        <p:spPr bwMode="auto">
          <a:xfrm>
            <a:off x="1611291" y="2150363"/>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9.2 </a:t>
            </a:r>
            <a:r>
              <a:rPr lang="zh-CN" altLang="en-US" dirty="0" smtClean="0">
                <a:latin typeface="微软雅黑" pitchFamily="34" charset="-122"/>
              </a:rPr>
              <a:t>封锁</a:t>
            </a:r>
          </a:p>
        </p:txBody>
      </p:sp>
      <p:sp>
        <p:nvSpPr>
          <p:cNvPr id="27" name="Rectangle 30"/>
          <p:cNvSpPr>
            <a:spLocks noChangeArrowheads="1"/>
          </p:cNvSpPr>
          <p:nvPr/>
        </p:nvSpPr>
        <p:spPr bwMode="auto">
          <a:xfrm>
            <a:off x="1500166" y="5743593"/>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8" name="AutoShape 18"/>
          <p:cNvSpPr>
            <a:spLocks noChangeArrowheads="1"/>
          </p:cNvSpPr>
          <p:nvPr/>
        </p:nvSpPr>
        <p:spPr bwMode="auto">
          <a:xfrm>
            <a:off x="1538266" y="5321318"/>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29" name="AutoShape 29"/>
          <p:cNvSpPr>
            <a:spLocks noChangeArrowheads="1"/>
          </p:cNvSpPr>
          <p:nvPr/>
        </p:nvSpPr>
        <p:spPr bwMode="auto">
          <a:xfrm>
            <a:off x="1611291" y="5319730"/>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9.6</a:t>
            </a:r>
            <a:r>
              <a:rPr lang="zh-CN" altLang="en-US" dirty="0" smtClean="0">
                <a:latin typeface="微软雅黑" pitchFamily="34" charset="-122"/>
              </a:rPr>
              <a:t>封锁的粒度</a:t>
            </a:r>
            <a:endParaRPr lang="en-US" altLang="zh-CN" dirty="0" smtClean="0">
              <a:latin typeface="微软雅黑" pitchFamily="34" charset="-122"/>
            </a:endParaRPr>
          </a:p>
        </p:txBody>
      </p:sp>
      <p:sp>
        <p:nvSpPr>
          <p:cNvPr id="22" name="动作按钮: 第一张 21">
            <a:hlinkClick r:id="rId2" action="ppaction://hlinksldjump" highlightClick="1"/>
          </p:cNvPr>
          <p:cNvSpPr/>
          <p:nvPr/>
        </p:nvSpPr>
        <p:spPr bwMode="auto">
          <a:xfrm>
            <a:off x="8215338" y="6286520"/>
            <a:ext cx="428628"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9.4  </a:t>
            </a:r>
            <a:r>
              <a:rPr lang="zh-CN" altLang="en-US" dirty="0" smtClean="0"/>
              <a:t>并发调度的可串行化</a:t>
            </a:r>
            <a:endParaRPr lang="zh-CN" altLang="en-US" dirty="0"/>
          </a:p>
        </p:txBody>
      </p:sp>
      <p:sp>
        <p:nvSpPr>
          <p:cNvPr id="3" name="内容占位符 2"/>
          <p:cNvSpPr>
            <a:spLocks noGrp="1"/>
          </p:cNvSpPr>
          <p:nvPr>
            <p:ph idx="1"/>
          </p:nvPr>
        </p:nvSpPr>
        <p:spPr>
          <a:xfrm>
            <a:off x="468313" y="1142984"/>
            <a:ext cx="8207375" cy="5000660"/>
          </a:xfrm>
        </p:spPr>
        <p:txBody>
          <a:bodyPr/>
          <a:lstStyle/>
          <a:p>
            <a:pPr indent="432000" algn="just">
              <a:lnSpc>
                <a:spcPct val="150000"/>
              </a:lnSpc>
              <a:buNone/>
            </a:pPr>
            <a:r>
              <a:rPr lang="zh-CN" altLang="en-US" sz="2400" dirty="0" smtClean="0">
                <a:latin typeface="楷体" pitchFamily="49" charset="-122"/>
                <a:ea typeface="楷体" pitchFamily="49" charset="-122"/>
              </a:rPr>
              <a:t>在数据库管理系统中，调度是指多个并发事务的一种执行顺序，表示事务的语句在系统中执行的时间顺序。串行调度指事务按顺序执行，其中每个事务都是在上一个事务完全结束之后才开始执行，一个事务在执行过程中没有其他事务同时执行。</a:t>
            </a:r>
          </a:p>
          <a:p>
            <a:pPr indent="432000" algn="just">
              <a:lnSpc>
                <a:spcPct val="150000"/>
              </a:lnSpc>
              <a:buNone/>
            </a:pPr>
            <a:r>
              <a:rPr lang="en-US" sz="2400" dirty="0" smtClean="0">
                <a:latin typeface="+mn-lt"/>
                <a:ea typeface="楷体" pitchFamily="49" charset="-122"/>
              </a:rPr>
              <a:t>DBMS</a:t>
            </a:r>
            <a:r>
              <a:rPr lang="zh-CN" altLang="en-US" sz="2400" dirty="0" smtClean="0">
                <a:latin typeface="楷体" pitchFamily="49" charset="-122"/>
                <a:ea typeface="楷体" pitchFamily="49" charset="-122"/>
              </a:rPr>
              <a:t>对并发事务的调度是随机，因此不同的调度可能会产生不同的结果，如何判定哪个调度的结果是正确的呢？显然，</a:t>
            </a:r>
            <a:r>
              <a:rPr lang="zh-CN" altLang="en-US" sz="2400" dirty="0" smtClean="0">
                <a:solidFill>
                  <a:srgbClr val="FF0000"/>
                </a:solidFill>
                <a:latin typeface="楷体" pitchFamily="49" charset="-122"/>
                <a:ea typeface="楷体" pitchFamily="49" charset="-122"/>
              </a:rPr>
              <a:t>串行调度的结果是正确的</a:t>
            </a:r>
            <a:r>
              <a:rPr lang="zh-CN" altLang="en-US" sz="2400" dirty="0" smtClean="0">
                <a:latin typeface="楷体" pitchFamily="49" charset="-122"/>
                <a:ea typeface="楷体" pitchFamily="49" charset="-122"/>
              </a:rPr>
              <a:t>。</a:t>
            </a:r>
            <a:endParaRPr lang="zh-CN" altLang="en-US" sz="2400" dirty="0">
              <a:latin typeface="楷体" pitchFamily="49" charset="-122"/>
              <a:ea typeface="楷体" pitchFamily="49" charset="-122"/>
            </a:endParaRP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9.4.1  </a:t>
            </a:r>
            <a:r>
              <a:rPr lang="zh-CN" altLang="en-US" dirty="0" smtClean="0"/>
              <a:t>可串行化调度</a:t>
            </a:r>
            <a:endParaRPr lang="zh-CN" altLang="en-US" dirty="0"/>
          </a:p>
        </p:txBody>
      </p:sp>
      <p:sp>
        <p:nvSpPr>
          <p:cNvPr id="3" name="内容占位符 2"/>
          <p:cNvSpPr>
            <a:spLocks noGrp="1"/>
          </p:cNvSpPr>
          <p:nvPr>
            <p:ph idx="1"/>
          </p:nvPr>
        </p:nvSpPr>
        <p:spPr/>
        <p:txBody>
          <a:bodyPr/>
          <a:lstStyle/>
          <a:p>
            <a:pPr indent="360000" algn="just">
              <a:lnSpc>
                <a:spcPct val="150000"/>
              </a:lnSpc>
              <a:buNone/>
            </a:pPr>
            <a:r>
              <a:rPr lang="zh-CN" altLang="en-US" sz="1800" b="0" dirty="0" smtClean="0">
                <a:latin typeface="+mn-ea"/>
                <a:ea typeface="+mn-ea"/>
              </a:rPr>
              <a:t>数据库管理系统对事务进行合理的调度，使得事务可以并行地执行，相互之间没有干扰，以提高系统的并发性。多个事务并发执行是正确的，当且仅当其结果与某一次串行地执行这些事务的结果相同，则称这种调度策略是</a:t>
            </a:r>
            <a:r>
              <a:rPr lang="zh-CN" altLang="en-US" sz="1800" b="0" dirty="0" smtClean="0">
                <a:solidFill>
                  <a:srgbClr val="FF0000"/>
                </a:solidFill>
                <a:latin typeface="+mn-ea"/>
                <a:ea typeface="+mn-ea"/>
              </a:rPr>
              <a:t>可串行化</a:t>
            </a:r>
            <a:r>
              <a:rPr lang="en-US" altLang="zh-CN" sz="1800" b="0" dirty="0" smtClean="0">
                <a:solidFill>
                  <a:srgbClr val="FF0000"/>
                </a:solidFill>
                <a:latin typeface="+mn-ea"/>
                <a:ea typeface="+mn-ea"/>
              </a:rPr>
              <a:t>(</a:t>
            </a:r>
            <a:r>
              <a:rPr lang="en-US" altLang="zh-CN" sz="1800" b="0" dirty="0" err="1" smtClean="0">
                <a:solidFill>
                  <a:srgbClr val="FF0000"/>
                </a:solidFill>
                <a:latin typeface="+mn-ea"/>
                <a:ea typeface="+mn-ea"/>
              </a:rPr>
              <a:t>Serializable</a:t>
            </a:r>
            <a:r>
              <a:rPr lang="en-US" altLang="zh-CN" sz="1800" b="0" dirty="0" smtClean="0">
                <a:solidFill>
                  <a:srgbClr val="FF0000"/>
                </a:solidFill>
                <a:latin typeface="+mn-ea"/>
                <a:ea typeface="+mn-ea"/>
              </a:rPr>
              <a:t>)</a:t>
            </a:r>
            <a:r>
              <a:rPr lang="zh-CN" altLang="en-US" sz="1800" b="0" dirty="0" smtClean="0">
                <a:solidFill>
                  <a:srgbClr val="FF0000"/>
                </a:solidFill>
                <a:latin typeface="+mn-ea"/>
                <a:ea typeface="+mn-ea"/>
              </a:rPr>
              <a:t>的调度</a:t>
            </a:r>
            <a:r>
              <a:rPr lang="zh-CN" altLang="en-US" sz="1800" b="0" dirty="0" smtClean="0">
                <a:latin typeface="+mn-ea"/>
                <a:ea typeface="+mn-ea"/>
              </a:rPr>
              <a:t>。</a:t>
            </a:r>
          </a:p>
          <a:p>
            <a:pPr indent="360000" algn="just">
              <a:lnSpc>
                <a:spcPct val="150000"/>
              </a:lnSpc>
              <a:buNone/>
            </a:pPr>
            <a:r>
              <a:rPr lang="zh-CN" altLang="en-US" sz="1800" b="0" dirty="0" smtClean="0">
                <a:latin typeface="+mn-ea"/>
                <a:ea typeface="+mn-ea"/>
              </a:rPr>
              <a:t>可串行化是并发事务正确性的准则。一个给定的并发调度，当且仅当它是可串行化的，才认为是正确调度。</a:t>
            </a:r>
            <a:endParaRPr lang="en-US" altLang="zh-CN" sz="1800" b="0" dirty="0" smtClean="0">
              <a:latin typeface="+mn-ea"/>
              <a:ea typeface="+mn-ea"/>
            </a:endParaRPr>
          </a:p>
          <a:p>
            <a:pPr indent="360000" algn="just">
              <a:lnSpc>
                <a:spcPct val="150000"/>
              </a:lnSpc>
              <a:buNone/>
            </a:pPr>
            <a:r>
              <a:rPr lang="zh-CN" altLang="en-US" sz="1800" b="0" dirty="0" smtClean="0">
                <a:latin typeface="+mn-ea"/>
                <a:ea typeface="+mn-ea"/>
              </a:rPr>
              <a:t>例如有两个事务，分别包含以下操作：</a:t>
            </a:r>
          </a:p>
          <a:p>
            <a:pPr indent="360000">
              <a:lnSpc>
                <a:spcPct val="150000"/>
              </a:lnSpc>
              <a:buNone/>
            </a:pPr>
            <a:r>
              <a:rPr lang="zh-CN" altLang="en-US" sz="1800" b="0" dirty="0" smtClean="0">
                <a:latin typeface="+mn-ea"/>
                <a:ea typeface="+mn-ea"/>
              </a:rPr>
              <a:t>事务</a:t>
            </a:r>
            <a:r>
              <a:rPr lang="en-US" altLang="zh-CN" sz="1800" b="0" dirty="0" smtClean="0">
                <a:latin typeface="+mn-ea"/>
                <a:ea typeface="+mn-ea"/>
              </a:rPr>
              <a:t>T1</a:t>
            </a:r>
            <a:r>
              <a:rPr lang="zh-CN" altLang="en-US" sz="1800" b="0" dirty="0" smtClean="0">
                <a:latin typeface="+mn-ea"/>
                <a:ea typeface="+mn-ea"/>
              </a:rPr>
              <a:t>：读取</a:t>
            </a:r>
            <a:r>
              <a:rPr lang="en-US" altLang="zh-CN" sz="1800" b="0" dirty="0" smtClean="0">
                <a:latin typeface="+mn-ea"/>
                <a:ea typeface="+mn-ea"/>
              </a:rPr>
              <a:t>B</a:t>
            </a:r>
            <a:r>
              <a:rPr lang="zh-CN" altLang="en-US" sz="1800" b="0" dirty="0" smtClean="0">
                <a:latin typeface="+mn-ea"/>
                <a:ea typeface="+mn-ea"/>
              </a:rPr>
              <a:t>；</a:t>
            </a:r>
            <a:r>
              <a:rPr lang="en-US" altLang="zh-CN" sz="1800" b="0" dirty="0" smtClean="0">
                <a:latin typeface="+mn-ea"/>
                <a:ea typeface="+mn-ea"/>
              </a:rPr>
              <a:t>A=B+1</a:t>
            </a:r>
            <a:r>
              <a:rPr lang="zh-CN" altLang="en-US" sz="1800" b="0" dirty="0" smtClean="0">
                <a:latin typeface="+mn-ea"/>
                <a:ea typeface="+mn-ea"/>
              </a:rPr>
              <a:t>；写回</a:t>
            </a:r>
            <a:r>
              <a:rPr lang="en-US" altLang="zh-CN" sz="1800" b="0" dirty="0" smtClean="0">
                <a:latin typeface="+mn-ea"/>
                <a:ea typeface="+mn-ea"/>
              </a:rPr>
              <a:t>A</a:t>
            </a:r>
            <a:r>
              <a:rPr lang="zh-CN" altLang="en-US" sz="1800" b="0" dirty="0" smtClean="0">
                <a:latin typeface="+mn-ea"/>
                <a:ea typeface="+mn-ea"/>
              </a:rPr>
              <a:t>；</a:t>
            </a:r>
          </a:p>
          <a:p>
            <a:pPr indent="360000">
              <a:lnSpc>
                <a:spcPct val="150000"/>
              </a:lnSpc>
              <a:buNone/>
            </a:pPr>
            <a:r>
              <a:rPr lang="zh-CN" altLang="en-US" sz="1800" b="0" dirty="0" smtClean="0">
                <a:latin typeface="+mn-ea"/>
                <a:ea typeface="+mn-ea"/>
              </a:rPr>
              <a:t>事务</a:t>
            </a:r>
            <a:r>
              <a:rPr lang="en-US" altLang="zh-CN" sz="1800" b="0" dirty="0" smtClean="0">
                <a:latin typeface="+mn-ea"/>
                <a:ea typeface="+mn-ea"/>
              </a:rPr>
              <a:t>T2</a:t>
            </a:r>
            <a:r>
              <a:rPr lang="zh-CN" altLang="en-US" sz="1800" b="0" dirty="0" smtClean="0">
                <a:latin typeface="+mn-ea"/>
                <a:ea typeface="+mn-ea"/>
              </a:rPr>
              <a:t>：读取</a:t>
            </a:r>
            <a:r>
              <a:rPr lang="en-US" altLang="zh-CN" sz="1800" b="0" dirty="0" smtClean="0">
                <a:latin typeface="+mn-ea"/>
                <a:ea typeface="+mn-ea"/>
              </a:rPr>
              <a:t>A</a:t>
            </a:r>
            <a:r>
              <a:rPr lang="zh-CN" altLang="en-US" sz="1800" b="0" dirty="0" smtClean="0">
                <a:latin typeface="+mn-ea"/>
                <a:ea typeface="+mn-ea"/>
              </a:rPr>
              <a:t>；</a:t>
            </a:r>
            <a:r>
              <a:rPr lang="en-US" altLang="zh-CN" sz="1800" b="0" dirty="0" smtClean="0">
                <a:latin typeface="+mn-ea"/>
                <a:ea typeface="+mn-ea"/>
              </a:rPr>
              <a:t>B=A+1</a:t>
            </a:r>
            <a:r>
              <a:rPr lang="zh-CN" altLang="en-US" sz="1800" b="0" dirty="0" smtClean="0">
                <a:latin typeface="+mn-ea"/>
                <a:ea typeface="+mn-ea"/>
              </a:rPr>
              <a:t>；写回</a:t>
            </a:r>
            <a:r>
              <a:rPr lang="en-US" altLang="zh-CN" sz="1800" b="0" dirty="0" smtClean="0">
                <a:latin typeface="+mn-ea"/>
                <a:ea typeface="+mn-ea"/>
              </a:rPr>
              <a:t>B</a:t>
            </a:r>
            <a:r>
              <a:rPr lang="zh-CN" altLang="en-US" sz="1800" b="0" dirty="0" smtClean="0">
                <a:latin typeface="+mn-ea"/>
                <a:ea typeface="+mn-ea"/>
              </a:rPr>
              <a:t>；</a:t>
            </a:r>
          </a:p>
          <a:p>
            <a:pPr indent="360000">
              <a:lnSpc>
                <a:spcPct val="150000"/>
              </a:lnSpc>
              <a:buNone/>
            </a:pPr>
            <a:r>
              <a:rPr lang="zh-CN" altLang="en-US" sz="1800" b="0" dirty="0" smtClean="0">
                <a:latin typeface="+mn-ea"/>
                <a:ea typeface="+mn-ea"/>
              </a:rPr>
              <a:t>图</a:t>
            </a:r>
            <a:r>
              <a:rPr lang="en-US" altLang="zh-CN" sz="1800" b="0" dirty="0" smtClean="0">
                <a:latin typeface="+mn-ea"/>
                <a:ea typeface="+mn-ea"/>
              </a:rPr>
              <a:t>9-9</a:t>
            </a:r>
            <a:r>
              <a:rPr lang="zh-CN" altLang="en-US" sz="1800" b="0" dirty="0" smtClean="0">
                <a:latin typeface="+mn-ea"/>
                <a:ea typeface="+mn-ea"/>
              </a:rPr>
              <a:t>给出对这两个事务的不同调度策略。设</a:t>
            </a:r>
            <a:r>
              <a:rPr lang="en-US" altLang="zh-CN" sz="1800" b="0" dirty="0" smtClean="0">
                <a:latin typeface="+mn-ea"/>
                <a:ea typeface="+mn-ea"/>
              </a:rPr>
              <a:t>A</a:t>
            </a:r>
            <a:r>
              <a:rPr lang="zh-CN" altLang="en-US" sz="1800" b="0" dirty="0" smtClean="0">
                <a:latin typeface="+mn-ea"/>
                <a:ea typeface="+mn-ea"/>
              </a:rPr>
              <a:t>、</a:t>
            </a:r>
            <a:r>
              <a:rPr lang="en-US" altLang="zh-CN" sz="1800" b="0" dirty="0" smtClean="0">
                <a:latin typeface="+mn-ea"/>
                <a:ea typeface="+mn-ea"/>
              </a:rPr>
              <a:t>B</a:t>
            </a:r>
            <a:r>
              <a:rPr lang="zh-CN" altLang="en-US" sz="1800" b="0" dirty="0" smtClean="0">
                <a:latin typeface="+mn-ea"/>
                <a:ea typeface="+mn-ea"/>
              </a:rPr>
              <a:t>初值都为</a:t>
            </a:r>
            <a:r>
              <a:rPr lang="en-US" altLang="zh-CN" sz="1800" b="0" dirty="0" smtClean="0">
                <a:latin typeface="+mn-ea"/>
                <a:ea typeface="+mn-ea"/>
              </a:rPr>
              <a:t>2</a:t>
            </a:r>
            <a:r>
              <a:rPr lang="zh-CN" altLang="en-US" sz="1800" b="0" dirty="0" smtClean="0">
                <a:latin typeface="+mn-ea"/>
                <a:ea typeface="+mn-ea"/>
              </a:rPr>
              <a:t>。</a:t>
            </a:r>
          </a:p>
          <a:p>
            <a:endParaRPr lang="zh-CN" alt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本章概述</a:t>
            </a:r>
            <a:endParaRPr lang="zh-CN" altLang="en-US" dirty="0"/>
          </a:p>
        </p:txBody>
      </p:sp>
      <p:sp>
        <p:nvSpPr>
          <p:cNvPr id="3" name="内容占位符 2"/>
          <p:cNvSpPr>
            <a:spLocks noGrp="1"/>
          </p:cNvSpPr>
          <p:nvPr>
            <p:ph idx="1"/>
          </p:nvPr>
        </p:nvSpPr>
        <p:spPr>
          <a:xfrm>
            <a:off x="357158" y="1357298"/>
            <a:ext cx="8247091" cy="4940300"/>
          </a:xfrm>
        </p:spPr>
        <p:txBody>
          <a:bodyPr/>
          <a:lstStyle/>
          <a:p>
            <a:pPr indent="360000" algn="just">
              <a:lnSpc>
                <a:spcPct val="150000"/>
              </a:lnSpc>
              <a:buNone/>
            </a:pPr>
            <a:r>
              <a:rPr lang="zh-CN" altLang="en-US" dirty="0" smtClean="0">
                <a:latin typeface="宋体" pitchFamily="2" charset="-122"/>
                <a:ea typeface="宋体" pitchFamily="2" charset="-122"/>
              </a:rPr>
              <a:t> </a:t>
            </a:r>
            <a:r>
              <a:rPr lang="zh-CN" altLang="en-US" dirty="0" smtClean="0">
                <a:latin typeface="+mn-ea"/>
                <a:ea typeface="+mn-ea"/>
              </a:rPr>
              <a:t>数据库系统一般可分为单用户系统和多用户系统两种。在任何一个时刻只允许一个用户使用的数据库系统称为单用户数据库系统，允许多个用户同时使用的数据库系统称为多用户数据库系统。数据库的一个重要特征是它能为多个用户提供数据共享。数据库管理系统允许共享的用户数目是数据库管理系统的重要性能指标之一。因而多数数据库系统都是多用户系统，这样就会发生多个用户并发存取同一数据块的情况，如果对并发操作不加控制就可能产生不正确的数据，破坏数据库的完整性。数据库管理系统必须提供并发控制机制来协调并发用户的并发操作以保证并发事务的隔离性，保证数据库的一致性。</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6321" name="Object 1"/>
          <p:cNvGraphicFramePr>
            <a:graphicFrameLocks noChangeAspect="1"/>
          </p:cNvGraphicFramePr>
          <p:nvPr/>
        </p:nvGraphicFramePr>
        <p:xfrm>
          <a:off x="500034" y="2643182"/>
          <a:ext cx="8195341" cy="3571900"/>
        </p:xfrm>
        <a:graphic>
          <a:graphicData uri="http://schemas.openxmlformats.org/presentationml/2006/ole">
            <p:oleObj spid="_x0000_s56321" r:id="rId3" imgW="4648581" imgH="2044827" progId="Visio.Drawing.11">
              <p:embed/>
            </p:oleObj>
          </a:graphicData>
        </a:graphic>
      </p:graphicFrame>
      <p:sp>
        <p:nvSpPr>
          <p:cNvPr id="6" name="TextBox 5"/>
          <p:cNvSpPr txBox="1"/>
          <p:nvPr/>
        </p:nvSpPr>
        <p:spPr>
          <a:xfrm>
            <a:off x="1785918" y="6215082"/>
            <a:ext cx="5643602" cy="338554"/>
          </a:xfrm>
          <a:prstGeom prst="rect">
            <a:avLst/>
          </a:prstGeom>
          <a:noFill/>
        </p:spPr>
        <p:txBody>
          <a:bodyPr wrap="square" rtlCol="0">
            <a:spAutoFit/>
          </a:bodyPr>
          <a:lstStyle/>
          <a:p>
            <a:pPr algn="ctr"/>
            <a:r>
              <a:rPr lang="zh-CN" altLang="en-US" sz="1600" b="0" dirty="0" smtClean="0">
                <a:latin typeface="+mn-ea"/>
                <a:ea typeface="+mn-ea"/>
              </a:rPr>
              <a:t>图</a:t>
            </a:r>
            <a:r>
              <a:rPr lang="en-US" sz="1600" b="0" dirty="0" smtClean="0">
                <a:latin typeface="+mn-ea"/>
                <a:ea typeface="+mn-ea"/>
              </a:rPr>
              <a:t>9-9 </a:t>
            </a:r>
            <a:r>
              <a:rPr lang="zh-CN" altLang="en-US" sz="1600" b="0" dirty="0" smtClean="0">
                <a:latin typeface="+mn-ea"/>
                <a:ea typeface="+mn-ea"/>
              </a:rPr>
              <a:t>并发事务的不同调度</a:t>
            </a:r>
          </a:p>
        </p:txBody>
      </p:sp>
      <p:sp>
        <p:nvSpPr>
          <p:cNvPr id="5" name="矩形 4"/>
          <p:cNvSpPr/>
          <p:nvPr/>
        </p:nvSpPr>
        <p:spPr>
          <a:xfrm>
            <a:off x="142844" y="928670"/>
            <a:ext cx="7215238" cy="1754326"/>
          </a:xfrm>
          <a:prstGeom prst="rect">
            <a:avLst/>
          </a:prstGeom>
        </p:spPr>
        <p:txBody>
          <a:bodyPr wrap="square">
            <a:spAutoFit/>
          </a:bodyPr>
          <a:lstStyle/>
          <a:p>
            <a:pPr indent="360000" algn="just">
              <a:lnSpc>
                <a:spcPct val="150000"/>
              </a:lnSpc>
              <a:buNone/>
            </a:pPr>
            <a:r>
              <a:rPr lang="zh-CN" altLang="en-US" b="0" dirty="0" smtClean="0">
                <a:latin typeface="+mn-ea"/>
                <a:ea typeface="+mn-ea"/>
              </a:rPr>
              <a:t>例如有两个事务，分别包含以下操作：</a:t>
            </a:r>
          </a:p>
          <a:p>
            <a:pPr indent="360000" algn="just">
              <a:lnSpc>
                <a:spcPct val="150000"/>
              </a:lnSpc>
              <a:buNone/>
            </a:pPr>
            <a:r>
              <a:rPr lang="zh-CN" altLang="en-US" b="0" dirty="0" smtClean="0">
                <a:latin typeface="+mn-ea"/>
                <a:ea typeface="+mn-ea"/>
              </a:rPr>
              <a:t>事务</a:t>
            </a:r>
            <a:r>
              <a:rPr lang="en-US" altLang="zh-CN" b="0" dirty="0" smtClean="0">
                <a:latin typeface="+mn-ea"/>
                <a:ea typeface="+mn-ea"/>
              </a:rPr>
              <a:t>T1</a:t>
            </a:r>
            <a:r>
              <a:rPr lang="zh-CN" altLang="en-US" b="0" dirty="0" smtClean="0">
                <a:latin typeface="+mn-ea"/>
                <a:ea typeface="+mn-ea"/>
              </a:rPr>
              <a:t>：读取</a:t>
            </a:r>
            <a:r>
              <a:rPr lang="en-US" altLang="zh-CN" b="0" dirty="0" smtClean="0">
                <a:latin typeface="+mn-ea"/>
                <a:ea typeface="+mn-ea"/>
              </a:rPr>
              <a:t>B</a:t>
            </a:r>
            <a:r>
              <a:rPr lang="zh-CN" altLang="en-US" b="0" dirty="0" smtClean="0">
                <a:latin typeface="+mn-ea"/>
                <a:ea typeface="+mn-ea"/>
              </a:rPr>
              <a:t>；</a:t>
            </a:r>
            <a:r>
              <a:rPr lang="en-US" altLang="zh-CN" b="0" dirty="0" smtClean="0">
                <a:latin typeface="+mn-ea"/>
                <a:ea typeface="+mn-ea"/>
              </a:rPr>
              <a:t>A=B+1</a:t>
            </a:r>
            <a:r>
              <a:rPr lang="zh-CN" altLang="en-US" b="0" dirty="0" smtClean="0">
                <a:latin typeface="+mn-ea"/>
                <a:ea typeface="+mn-ea"/>
              </a:rPr>
              <a:t>；写回</a:t>
            </a:r>
            <a:r>
              <a:rPr lang="en-US" altLang="zh-CN" b="0" dirty="0" smtClean="0">
                <a:latin typeface="+mn-ea"/>
                <a:ea typeface="+mn-ea"/>
              </a:rPr>
              <a:t>A</a:t>
            </a:r>
            <a:r>
              <a:rPr lang="zh-CN" altLang="en-US" b="0" dirty="0" smtClean="0">
                <a:latin typeface="+mn-ea"/>
                <a:ea typeface="+mn-ea"/>
              </a:rPr>
              <a:t>；</a:t>
            </a:r>
          </a:p>
          <a:p>
            <a:pPr indent="360000" algn="just">
              <a:lnSpc>
                <a:spcPct val="150000"/>
              </a:lnSpc>
              <a:buNone/>
            </a:pPr>
            <a:r>
              <a:rPr lang="zh-CN" altLang="en-US" b="0" dirty="0" smtClean="0">
                <a:latin typeface="+mn-ea"/>
                <a:ea typeface="+mn-ea"/>
              </a:rPr>
              <a:t>事务</a:t>
            </a:r>
            <a:r>
              <a:rPr lang="en-US" altLang="zh-CN" b="0" dirty="0" smtClean="0">
                <a:latin typeface="+mn-ea"/>
                <a:ea typeface="+mn-ea"/>
              </a:rPr>
              <a:t>T2</a:t>
            </a:r>
            <a:r>
              <a:rPr lang="zh-CN" altLang="en-US" b="0" dirty="0" smtClean="0">
                <a:latin typeface="+mn-ea"/>
                <a:ea typeface="+mn-ea"/>
              </a:rPr>
              <a:t>：读取</a:t>
            </a:r>
            <a:r>
              <a:rPr lang="en-US" altLang="zh-CN" b="0" dirty="0" smtClean="0">
                <a:latin typeface="+mn-ea"/>
                <a:ea typeface="+mn-ea"/>
              </a:rPr>
              <a:t>A</a:t>
            </a:r>
            <a:r>
              <a:rPr lang="zh-CN" altLang="en-US" b="0" dirty="0" smtClean="0">
                <a:latin typeface="+mn-ea"/>
                <a:ea typeface="+mn-ea"/>
              </a:rPr>
              <a:t>；</a:t>
            </a:r>
            <a:r>
              <a:rPr lang="en-US" altLang="zh-CN" b="0" dirty="0" smtClean="0">
                <a:latin typeface="+mn-ea"/>
                <a:ea typeface="+mn-ea"/>
              </a:rPr>
              <a:t>B=A+1</a:t>
            </a:r>
            <a:r>
              <a:rPr lang="zh-CN" altLang="en-US" b="0" dirty="0" smtClean="0">
                <a:latin typeface="+mn-ea"/>
                <a:ea typeface="+mn-ea"/>
              </a:rPr>
              <a:t>；写回</a:t>
            </a:r>
            <a:r>
              <a:rPr lang="en-US" altLang="zh-CN" b="0" dirty="0" smtClean="0">
                <a:latin typeface="+mn-ea"/>
                <a:ea typeface="+mn-ea"/>
              </a:rPr>
              <a:t>B</a:t>
            </a:r>
            <a:r>
              <a:rPr lang="zh-CN" altLang="en-US" b="0" dirty="0" smtClean="0">
                <a:latin typeface="+mn-ea"/>
                <a:ea typeface="+mn-ea"/>
              </a:rPr>
              <a:t>；</a:t>
            </a:r>
          </a:p>
          <a:p>
            <a:pPr indent="360000" algn="just">
              <a:lnSpc>
                <a:spcPct val="150000"/>
              </a:lnSpc>
              <a:buNone/>
            </a:pPr>
            <a:r>
              <a:rPr lang="zh-CN" altLang="en-US" b="0" dirty="0" smtClean="0">
                <a:latin typeface="+mn-ea"/>
                <a:ea typeface="+mn-ea"/>
              </a:rPr>
              <a:t>图</a:t>
            </a:r>
            <a:r>
              <a:rPr lang="en-US" altLang="zh-CN" b="0" dirty="0" smtClean="0">
                <a:latin typeface="+mn-ea"/>
                <a:ea typeface="+mn-ea"/>
              </a:rPr>
              <a:t>9-9</a:t>
            </a:r>
            <a:r>
              <a:rPr lang="zh-CN" altLang="en-US" b="0" dirty="0" smtClean="0">
                <a:latin typeface="+mn-ea"/>
                <a:ea typeface="+mn-ea"/>
              </a:rPr>
              <a:t>给出对这两个事务的不同调度策略。设</a:t>
            </a:r>
            <a:r>
              <a:rPr lang="en-US" altLang="zh-CN" b="0" dirty="0" smtClean="0">
                <a:latin typeface="+mn-ea"/>
                <a:ea typeface="+mn-ea"/>
              </a:rPr>
              <a:t>A</a:t>
            </a:r>
            <a:r>
              <a:rPr lang="zh-CN" altLang="en-US" b="0" dirty="0" smtClean="0">
                <a:latin typeface="+mn-ea"/>
                <a:ea typeface="+mn-ea"/>
              </a:rPr>
              <a:t>、</a:t>
            </a:r>
            <a:r>
              <a:rPr lang="en-US" altLang="zh-CN" b="0" dirty="0" smtClean="0">
                <a:latin typeface="+mn-ea"/>
                <a:ea typeface="+mn-ea"/>
              </a:rPr>
              <a:t>B</a:t>
            </a:r>
            <a:r>
              <a:rPr lang="zh-CN" altLang="en-US" b="0" dirty="0" smtClean="0">
                <a:latin typeface="+mn-ea"/>
                <a:ea typeface="+mn-ea"/>
              </a:rPr>
              <a:t>初值都为</a:t>
            </a:r>
            <a:r>
              <a:rPr lang="en-US" altLang="zh-CN" b="0" dirty="0" smtClean="0">
                <a:latin typeface="+mn-ea"/>
                <a:ea typeface="+mn-ea"/>
              </a:rPr>
              <a:t>2</a:t>
            </a:r>
            <a:r>
              <a:rPr lang="zh-CN" altLang="en-US" b="0" dirty="0" smtClean="0">
                <a:latin typeface="+mn-ea"/>
                <a:ea typeface="+mn-ea"/>
              </a:rPr>
              <a:t>。</a:t>
            </a:r>
          </a:p>
        </p:txBody>
      </p:sp>
      <p:sp>
        <p:nvSpPr>
          <p:cNvPr id="7" name="标题 1"/>
          <p:cNvSpPr>
            <a:spLocks noGrp="1"/>
          </p:cNvSpPr>
          <p:nvPr>
            <p:ph type="title"/>
          </p:nvPr>
        </p:nvSpPr>
        <p:spPr>
          <a:xfrm>
            <a:off x="468313" y="142875"/>
            <a:ext cx="8207375" cy="649288"/>
          </a:xfrm>
        </p:spPr>
        <p:txBody>
          <a:bodyPr/>
          <a:lstStyle/>
          <a:p>
            <a:r>
              <a:rPr lang="en-US" dirty="0" smtClean="0"/>
              <a:t>9.4.1  </a:t>
            </a:r>
            <a:r>
              <a:rPr lang="zh-CN" altLang="en-US" dirty="0" smtClean="0"/>
              <a:t>可串行化调度</a:t>
            </a:r>
            <a:endParaRPr lang="zh-CN" altLang="en-US" dirty="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9.4.2  </a:t>
            </a:r>
            <a:r>
              <a:rPr lang="zh-CN" altLang="en-US" dirty="0" smtClean="0"/>
              <a:t>冲突可串行化调度</a:t>
            </a:r>
            <a:endParaRPr lang="zh-CN" altLang="en-US" dirty="0"/>
          </a:p>
        </p:txBody>
      </p:sp>
      <p:sp>
        <p:nvSpPr>
          <p:cNvPr id="3" name="内容占位符 2"/>
          <p:cNvSpPr>
            <a:spLocks noGrp="1"/>
          </p:cNvSpPr>
          <p:nvPr>
            <p:ph idx="1"/>
          </p:nvPr>
        </p:nvSpPr>
        <p:spPr>
          <a:xfrm>
            <a:off x="857224" y="1071546"/>
            <a:ext cx="7286676" cy="5000660"/>
          </a:xfrm>
        </p:spPr>
        <p:txBody>
          <a:bodyPr/>
          <a:lstStyle/>
          <a:p>
            <a:pPr indent="360000" algn="just">
              <a:lnSpc>
                <a:spcPct val="150000"/>
              </a:lnSpc>
              <a:buNone/>
            </a:pPr>
            <a:r>
              <a:rPr lang="zh-CN" altLang="en-US" b="0" dirty="0" smtClean="0">
                <a:latin typeface="+mn-ea"/>
                <a:ea typeface="+mn-ea"/>
              </a:rPr>
              <a:t>并发事务影响数据一致性的操作只有读和写操作。不同的事务对同一数据的读写操作和写写操作属于冲突操作，其他不是冲突操作。不同事务的冲突操作和同一事务的两个操作是不能交换的。</a:t>
            </a:r>
          </a:p>
          <a:p>
            <a:pPr indent="360000" algn="just">
              <a:lnSpc>
                <a:spcPct val="150000"/>
              </a:lnSpc>
              <a:buNone/>
            </a:pPr>
            <a:r>
              <a:rPr lang="zh-CN" altLang="en-US" b="0" dirty="0" smtClean="0">
                <a:latin typeface="+mn-ea"/>
                <a:ea typeface="+mn-ea"/>
              </a:rPr>
              <a:t>一个调度</a:t>
            </a:r>
            <a:r>
              <a:rPr lang="en-US" b="0" dirty="0" smtClean="0">
                <a:latin typeface="+mn-ea"/>
                <a:ea typeface="+mn-ea"/>
              </a:rPr>
              <a:t>SC</a:t>
            </a:r>
            <a:r>
              <a:rPr lang="en-US" b="0" baseline="-25000" dirty="0" smtClean="0">
                <a:latin typeface="+mn-ea"/>
                <a:ea typeface="+mn-ea"/>
              </a:rPr>
              <a:t>1</a:t>
            </a:r>
            <a:r>
              <a:rPr lang="zh-CN" altLang="en-US" b="0" dirty="0" smtClean="0">
                <a:latin typeface="+mn-ea"/>
                <a:ea typeface="+mn-ea"/>
              </a:rPr>
              <a:t>在保证冲突操作的次序不变的情况下，通过交换两个事务不冲突操作的次序得到另一个调度</a:t>
            </a:r>
            <a:r>
              <a:rPr lang="en-US" b="0" dirty="0" smtClean="0">
                <a:latin typeface="+mn-ea"/>
                <a:ea typeface="+mn-ea"/>
              </a:rPr>
              <a:t>SC</a:t>
            </a:r>
            <a:r>
              <a:rPr lang="en-US" b="0" baseline="-25000" dirty="0" smtClean="0">
                <a:latin typeface="+mn-ea"/>
                <a:ea typeface="+mn-ea"/>
              </a:rPr>
              <a:t>2</a:t>
            </a:r>
            <a:r>
              <a:rPr lang="zh-CN" altLang="en-US" b="0" dirty="0" smtClean="0">
                <a:latin typeface="+mn-ea"/>
                <a:ea typeface="+mn-ea"/>
              </a:rPr>
              <a:t>，如果</a:t>
            </a:r>
            <a:r>
              <a:rPr lang="en-US" b="0" dirty="0" smtClean="0">
                <a:latin typeface="+mn-ea"/>
                <a:ea typeface="+mn-ea"/>
              </a:rPr>
              <a:t>SC</a:t>
            </a:r>
            <a:r>
              <a:rPr lang="en-US" b="0" baseline="-25000" dirty="0" smtClean="0">
                <a:latin typeface="+mn-ea"/>
                <a:ea typeface="+mn-ea"/>
              </a:rPr>
              <a:t>2</a:t>
            </a:r>
            <a:r>
              <a:rPr lang="zh-CN" altLang="en-US" b="0" dirty="0" smtClean="0">
                <a:latin typeface="+mn-ea"/>
                <a:ea typeface="+mn-ea"/>
              </a:rPr>
              <a:t>是串行的，则称调度</a:t>
            </a:r>
            <a:r>
              <a:rPr lang="en-US" b="0" dirty="0" smtClean="0">
                <a:latin typeface="+mn-ea"/>
                <a:ea typeface="+mn-ea"/>
              </a:rPr>
              <a:t>SC</a:t>
            </a:r>
            <a:r>
              <a:rPr lang="en-US" b="0" baseline="-25000" dirty="0" smtClean="0">
                <a:latin typeface="+mn-ea"/>
                <a:ea typeface="+mn-ea"/>
              </a:rPr>
              <a:t>1</a:t>
            </a:r>
            <a:r>
              <a:rPr lang="zh-CN" altLang="en-US" b="0" dirty="0" smtClean="0">
                <a:latin typeface="+mn-ea"/>
                <a:ea typeface="+mn-ea"/>
              </a:rPr>
              <a:t>为</a:t>
            </a:r>
            <a:r>
              <a:rPr lang="zh-CN" altLang="en-US" b="0" dirty="0" smtClean="0">
                <a:solidFill>
                  <a:srgbClr val="FF0000"/>
                </a:solidFill>
                <a:latin typeface="+mn-ea"/>
                <a:ea typeface="+mn-ea"/>
              </a:rPr>
              <a:t>冲突可串行化的调度</a:t>
            </a:r>
            <a:r>
              <a:rPr lang="zh-CN" altLang="en-US" b="0" dirty="0" smtClean="0">
                <a:latin typeface="+mn-ea"/>
                <a:ea typeface="+mn-ea"/>
              </a:rPr>
              <a:t>。一个调度是冲突可串行化的，一定是可串行化调度。</a:t>
            </a:r>
          </a:p>
          <a:p>
            <a:pPr indent="360000" algn="just">
              <a:lnSpc>
                <a:spcPct val="150000"/>
              </a:lnSpc>
              <a:buNone/>
            </a:pPr>
            <a:r>
              <a:rPr lang="zh-CN" altLang="en-US" b="0" dirty="0" smtClean="0">
                <a:latin typeface="+mn-ea"/>
                <a:ea typeface="+mn-ea"/>
              </a:rPr>
              <a:t>冲突可串行化是可串行化调度的充分条件，但不是必要条件。</a:t>
            </a:r>
          </a:p>
          <a:p>
            <a:endParaRPr lang="zh-CN" altLang="en-US" dirty="0"/>
          </a:p>
        </p:txBody>
      </p:sp>
      <p:sp>
        <p:nvSpPr>
          <p:cNvPr id="604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0"/>
          <p:cNvSpPr>
            <a:spLocks noChangeArrowheads="1"/>
          </p:cNvSpPr>
          <p:nvPr/>
        </p:nvSpPr>
        <p:spPr bwMode="auto">
          <a:xfrm>
            <a:off x="1509713" y="4957775"/>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099" name="Rectangle 31"/>
          <p:cNvSpPr>
            <a:spLocks noChangeArrowheads="1"/>
          </p:cNvSpPr>
          <p:nvPr/>
        </p:nvSpPr>
        <p:spPr bwMode="auto">
          <a:xfrm>
            <a:off x="1509713" y="1787537"/>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1" name="Rectangle 33"/>
          <p:cNvSpPr>
            <a:spLocks noChangeArrowheads="1"/>
          </p:cNvSpPr>
          <p:nvPr/>
        </p:nvSpPr>
        <p:spPr bwMode="auto">
          <a:xfrm>
            <a:off x="1509713" y="3371862"/>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2" name="Rectangle 34"/>
          <p:cNvSpPr>
            <a:spLocks noChangeArrowheads="1"/>
          </p:cNvSpPr>
          <p:nvPr/>
        </p:nvSpPr>
        <p:spPr bwMode="auto">
          <a:xfrm>
            <a:off x="1509713" y="4164025"/>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p:cNvSpPr>
            <a:spLocks noChangeArrowheads="1"/>
          </p:cNvSpPr>
          <p:nvPr/>
        </p:nvSpPr>
        <p:spPr bwMode="auto">
          <a:xfrm>
            <a:off x="1595459" y="4538674"/>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06" name="AutoShape 12"/>
          <p:cNvSpPr>
            <a:spLocks noChangeArrowheads="1"/>
          </p:cNvSpPr>
          <p:nvPr/>
        </p:nvSpPr>
        <p:spPr bwMode="auto">
          <a:xfrm>
            <a:off x="1571604" y="2143116"/>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4107" name="AutoShape 15"/>
          <p:cNvSpPr>
            <a:spLocks noChangeArrowheads="1"/>
          </p:cNvSpPr>
          <p:nvPr/>
        </p:nvSpPr>
        <p:spPr bwMode="auto">
          <a:xfrm>
            <a:off x="1595459" y="371475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108" name="AutoShape 18"/>
          <p:cNvSpPr>
            <a:spLocks noChangeArrowheads="1"/>
          </p:cNvSpPr>
          <p:nvPr/>
        </p:nvSpPr>
        <p:spPr bwMode="auto">
          <a:xfrm>
            <a:off x="1571604" y="2928934"/>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113" name="WordArt 23"/>
          <p:cNvSpPr>
            <a:spLocks noChangeArrowheads="1" noChangeShapeType="1" noTextEdit="1"/>
          </p:cNvSpPr>
          <p:nvPr/>
        </p:nvSpPr>
        <p:spPr bwMode="auto">
          <a:xfrm>
            <a:off x="1755775" y="3884625"/>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25" name="AutoShape 6"/>
          <p:cNvSpPr>
            <a:spLocks noChangeArrowheads="1"/>
          </p:cNvSpPr>
          <p:nvPr/>
        </p:nvSpPr>
        <p:spPr bwMode="auto">
          <a:xfrm>
            <a:off x="1571604" y="1357298"/>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15" name="AutoShape 25"/>
          <p:cNvSpPr>
            <a:spLocks noChangeArrowheads="1"/>
          </p:cNvSpPr>
          <p:nvPr/>
        </p:nvSpPr>
        <p:spPr bwMode="auto">
          <a:xfrm>
            <a:off x="1620838" y="1366850"/>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9.1</a:t>
            </a:r>
            <a:r>
              <a:rPr lang="zh-CN" altLang="en-US" dirty="0" smtClean="0"/>
              <a:t>并发控制概述</a:t>
            </a:r>
            <a:endParaRPr lang="zh-CN" altLang="en-US" dirty="0" smtClean="0">
              <a:latin typeface="微软雅黑" pitchFamily="34" charset="-122"/>
            </a:endParaRPr>
          </a:p>
        </p:txBody>
      </p:sp>
      <p:sp>
        <p:nvSpPr>
          <p:cNvPr id="4117" name="AutoShape 27"/>
          <p:cNvSpPr>
            <a:spLocks noChangeArrowheads="1"/>
          </p:cNvSpPr>
          <p:nvPr/>
        </p:nvSpPr>
        <p:spPr bwMode="auto">
          <a:xfrm>
            <a:off x="1620838" y="2951175"/>
            <a:ext cx="5403850" cy="533400"/>
          </a:xfrm>
          <a:prstGeom prst="roundRect">
            <a:avLst>
              <a:gd name="adj" fmla="val 0"/>
            </a:avLst>
          </a:prstGeom>
          <a:noFill/>
          <a:ln w="9525">
            <a:noFill/>
            <a:round/>
            <a:headEnd/>
            <a:tailEnd/>
          </a:ln>
        </p:spPr>
        <p:txBody>
          <a:bodyPr wrap="none" anchor="ctr"/>
          <a:lstStyle/>
          <a:p>
            <a:pPr lvl="1"/>
            <a:r>
              <a:rPr lang="en-US" altLang="zh-CN" dirty="0" smtClean="0">
                <a:latin typeface="微软雅黑" pitchFamily="34" charset="-122"/>
              </a:rPr>
              <a:t>9.3</a:t>
            </a:r>
            <a:r>
              <a:rPr lang="zh-CN" altLang="en-US" dirty="0" smtClean="0">
                <a:latin typeface="微软雅黑" pitchFamily="34" charset="-122"/>
              </a:rPr>
              <a:t>活锁和死锁</a:t>
            </a:r>
          </a:p>
        </p:txBody>
      </p:sp>
      <p:sp>
        <p:nvSpPr>
          <p:cNvPr id="4118" name="AutoShape 28"/>
          <p:cNvSpPr>
            <a:spLocks noChangeArrowheads="1"/>
          </p:cNvSpPr>
          <p:nvPr/>
        </p:nvSpPr>
        <p:spPr bwMode="auto">
          <a:xfrm>
            <a:off x="1620838" y="3743337"/>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9.4</a:t>
            </a:r>
            <a:r>
              <a:rPr lang="zh-CN" altLang="en-US" dirty="0" smtClean="0">
                <a:latin typeface="微软雅黑" pitchFamily="34" charset="-122"/>
              </a:rPr>
              <a:t>并发调度的可串行化</a:t>
            </a:r>
          </a:p>
        </p:txBody>
      </p:sp>
      <p:sp>
        <p:nvSpPr>
          <p:cNvPr id="4119" name="AutoShape 29"/>
          <p:cNvSpPr>
            <a:spLocks noChangeArrowheads="1"/>
          </p:cNvSpPr>
          <p:nvPr/>
        </p:nvSpPr>
        <p:spPr bwMode="auto">
          <a:xfrm>
            <a:off x="1620838" y="4533912"/>
            <a:ext cx="5403850" cy="533400"/>
          </a:xfrm>
          <a:prstGeom prst="roundRect">
            <a:avLst>
              <a:gd name="adj" fmla="val 0"/>
            </a:avLst>
          </a:prstGeom>
          <a:noFill/>
          <a:ln w="9525">
            <a:noFill/>
            <a:round/>
            <a:headEnd/>
            <a:tailEnd/>
          </a:ln>
        </p:spPr>
        <p:txBody>
          <a:bodyPr wrap="none" lIns="144000" anchor="ctr"/>
          <a:lstStyle/>
          <a:p>
            <a:pPr lvl="1"/>
            <a:r>
              <a:rPr lang="en-US" altLang="zh-CN" dirty="0" smtClean="0">
                <a:solidFill>
                  <a:schemeClr val="bg1"/>
                </a:solidFill>
                <a:latin typeface="微软雅黑" pitchFamily="34" charset="-122"/>
              </a:rPr>
              <a:t>9.5</a:t>
            </a:r>
            <a:r>
              <a:rPr lang="zh-CN" altLang="en-US" dirty="0" smtClean="0">
                <a:solidFill>
                  <a:schemeClr val="bg1"/>
                </a:solidFill>
                <a:latin typeface="微软雅黑" pitchFamily="34" charset="-122"/>
              </a:rPr>
              <a:t>两段锁协议</a:t>
            </a:r>
          </a:p>
        </p:txBody>
      </p:sp>
      <p:sp>
        <p:nvSpPr>
          <p:cNvPr id="24" name="Rectangle 31"/>
          <p:cNvSpPr>
            <a:spLocks noChangeArrowheads="1"/>
          </p:cNvSpPr>
          <p:nvPr/>
        </p:nvSpPr>
        <p:spPr bwMode="auto">
          <a:xfrm>
            <a:off x="1500166" y="257105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6" name="AutoShape 25"/>
          <p:cNvSpPr>
            <a:spLocks noChangeArrowheads="1"/>
          </p:cNvSpPr>
          <p:nvPr/>
        </p:nvSpPr>
        <p:spPr bwMode="auto">
          <a:xfrm>
            <a:off x="1611291" y="2150363"/>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9.2 </a:t>
            </a:r>
            <a:r>
              <a:rPr lang="zh-CN" altLang="en-US" dirty="0" smtClean="0">
                <a:latin typeface="微软雅黑" pitchFamily="34" charset="-122"/>
              </a:rPr>
              <a:t>封锁</a:t>
            </a:r>
          </a:p>
        </p:txBody>
      </p:sp>
      <p:sp>
        <p:nvSpPr>
          <p:cNvPr id="27" name="Rectangle 30"/>
          <p:cNvSpPr>
            <a:spLocks noChangeArrowheads="1"/>
          </p:cNvSpPr>
          <p:nvPr/>
        </p:nvSpPr>
        <p:spPr bwMode="auto">
          <a:xfrm>
            <a:off x="1500166" y="5743593"/>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8" name="AutoShape 18"/>
          <p:cNvSpPr>
            <a:spLocks noChangeArrowheads="1"/>
          </p:cNvSpPr>
          <p:nvPr/>
        </p:nvSpPr>
        <p:spPr bwMode="auto">
          <a:xfrm>
            <a:off x="1595459" y="5321318"/>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29" name="AutoShape 29"/>
          <p:cNvSpPr>
            <a:spLocks noChangeArrowheads="1"/>
          </p:cNvSpPr>
          <p:nvPr/>
        </p:nvSpPr>
        <p:spPr bwMode="auto">
          <a:xfrm>
            <a:off x="1611291" y="5319730"/>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9.6</a:t>
            </a:r>
            <a:r>
              <a:rPr lang="zh-CN" altLang="en-US" dirty="0" smtClean="0">
                <a:latin typeface="微软雅黑" pitchFamily="34" charset="-122"/>
              </a:rPr>
              <a:t>封锁的粒度</a:t>
            </a:r>
            <a:endParaRPr lang="en-US" altLang="zh-CN" dirty="0" smtClean="0">
              <a:latin typeface="微软雅黑" pitchFamily="34" charset="-122"/>
            </a:endParaRPr>
          </a:p>
        </p:txBody>
      </p:sp>
      <p:sp>
        <p:nvSpPr>
          <p:cNvPr id="22" name="动作按钮: 第一张 21">
            <a:hlinkClick r:id="rId2" action="ppaction://hlinksldjump" highlightClick="1"/>
          </p:cNvPr>
          <p:cNvSpPr/>
          <p:nvPr/>
        </p:nvSpPr>
        <p:spPr bwMode="auto">
          <a:xfrm>
            <a:off x="8215338" y="6286520"/>
            <a:ext cx="428628"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9.5  </a:t>
            </a:r>
            <a:r>
              <a:rPr lang="zh-CN" altLang="en-US" dirty="0" smtClean="0"/>
              <a:t>两段锁协议</a:t>
            </a:r>
            <a:endParaRPr lang="zh-CN" altLang="en-US" dirty="0"/>
          </a:p>
        </p:txBody>
      </p:sp>
      <p:sp>
        <p:nvSpPr>
          <p:cNvPr id="3" name="内容占位符 2"/>
          <p:cNvSpPr>
            <a:spLocks noGrp="1"/>
          </p:cNvSpPr>
          <p:nvPr>
            <p:ph idx="1"/>
          </p:nvPr>
        </p:nvSpPr>
        <p:spPr>
          <a:xfrm>
            <a:off x="357158" y="1000108"/>
            <a:ext cx="8207375" cy="5429288"/>
          </a:xfrm>
        </p:spPr>
        <p:txBody>
          <a:bodyPr/>
          <a:lstStyle/>
          <a:p>
            <a:pPr indent="360000" algn="just">
              <a:lnSpc>
                <a:spcPct val="150000"/>
              </a:lnSpc>
              <a:buNone/>
            </a:pPr>
            <a:r>
              <a:rPr lang="zh-CN" altLang="en-US" sz="1800" b="0" dirty="0" smtClean="0">
                <a:latin typeface="+mn-ea"/>
                <a:ea typeface="+mn-ea"/>
              </a:rPr>
              <a:t>为了保证调度一定等价于一个串行调度，采用两段锁</a:t>
            </a:r>
            <a:r>
              <a:rPr lang="en-US" sz="1800" b="0" dirty="0" smtClean="0">
                <a:latin typeface="+mn-ea"/>
                <a:ea typeface="+mn-ea"/>
              </a:rPr>
              <a:t>(Two-Phase Locking</a:t>
            </a:r>
            <a:r>
              <a:rPr lang="zh-CN" altLang="en-US" sz="1800" b="0" dirty="0" smtClean="0">
                <a:latin typeface="+mn-ea"/>
                <a:ea typeface="+mn-ea"/>
              </a:rPr>
              <a:t>，简称</a:t>
            </a:r>
            <a:r>
              <a:rPr lang="en-US" sz="1800" b="0" dirty="0" smtClean="0">
                <a:latin typeface="+mn-ea"/>
                <a:ea typeface="+mn-ea"/>
              </a:rPr>
              <a:t>2PL)</a:t>
            </a:r>
            <a:r>
              <a:rPr lang="zh-CN" altLang="en-US" sz="1800" b="0" dirty="0" smtClean="0">
                <a:latin typeface="+mn-ea"/>
                <a:ea typeface="+mn-ea"/>
              </a:rPr>
              <a:t>协议来限制封锁的操作时机。</a:t>
            </a:r>
          </a:p>
          <a:p>
            <a:pPr indent="360000" algn="just">
              <a:lnSpc>
                <a:spcPct val="150000"/>
              </a:lnSpc>
            </a:pPr>
            <a:r>
              <a:rPr lang="zh-CN" altLang="en-US" sz="1800" b="0" dirty="0" smtClean="0">
                <a:latin typeface="+mn-ea"/>
                <a:ea typeface="+mn-ea"/>
              </a:rPr>
              <a:t>两段锁协议规则：</a:t>
            </a:r>
          </a:p>
          <a:p>
            <a:pPr indent="360000" algn="just">
              <a:lnSpc>
                <a:spcPct val="150000"/>
              </a:lnSpc>
              <a:buNone/>
            </a:pPr>
            <a:r>
              <a:rPr lang="en-US" sz="1800" b="0" dirty="0" smtClean="0">
                <a:latin typeface="+mn-ea"/>
                <a:ea typeface="+mn-ea"/>
              </a:rPr>
              <a:t>(1) </a:t>
            </a:r>
            <a:r>
              <a:rPr lang="zh-CN" altLang="en-US" sz="1800" b="0" dirty="0" smtClean="0">
                <a:latin typeface="+mn-ea"/>
                <a:ea typeface="+mn-ea"/>
              </a:rPr>
              <a:t>事务在进行读写数据操作之前，首先要申请并获得对该数据的封锁。</a:t>
            </a:r>
          </a:p>
          <a:p>
            <a:pPr indent="360000" algn="just">
              <a:lnSpc>
                <a:spcPct val="150000"/>
              </a:lnSpc>
              <a:buNone/>
            </a:pPr>
            <a:r>
              <a:rPr lang="en-US" sz="1800" b="0" dirty="0" smtClean="0">
                <a:latin typeface="+mn-ea"/>
                <a:ea typeface="+mn-ea"/>
              </a:rPr>
              <a:t>(2) </a:t>
            </a:r>
            <a:r>
              <a:rPr lang="zh-CN" altLang="en-US" sz="1800" b="0" dirty="0" smtClean="0">
                <a:latin typeface="+mn-ea"/>
                <a:ea typeface="+mn-ea"/>
              </a:rPr>
              <a:t>在释放一个封锁之后，事务不再申请和获得任何其他封锁。</a:t>
            </a:r>
            <a:endParaRPr lang="en-US" altLang="zh-CN" sz="1800" b="0" dirty="0" smtClean="0">
              <a:latin typeface="+mn-ea"/>
              <a:ea typeface="+mn-ea"/>
            </a:endParaRPr>
          </a:p>
          <a:p>
            <a:pPr indent="360000" algn="just">
              <a:lnSpc>
                <a:spcPct val="150000"/>
              </a:lnSpc>
            </a:pPr>
            <a:r>
              <a:rPr lang="zh-CN" altLang="en-US" sz="1800" b="0" dirty="0" smtClean="0">
                <a:latin typeface="+mn-ea"/>
                <a:ea typeface="+mn-ea"/>
              </a:rPr>
              <a:t>两段锁包含</a:t>
            </a:r>
            <a:r>
              <a:rPr lang="en-US" sz="1800" b="0" dirty="0" smtClean="0">
                <a:latin typeface="+mn-ea"/>
                <a:ea typeface="+mn-ea"/>
              </a:rPr>
              <a:t>3</a:t>
            </a:r>
            <a:r>
              <a:rPr lang="zh-CN" altLang="en-US" sz="1800" b="0" dirty="0" smtClean="0">
                <a:latin typeface="+mn-ea"/>
                <a:ea typeface="+mn-ea"/>
              </a:rPr>
              <a:t>个阶段。</a:t>
            </a:r>
          </a:p>
          <a:p>
            <a:pPr indent="360000" algn="just">
              <a:lnSpc>
                <a:spcPct val="150000"/>
              </a:lnSpc>
              <a:buNone/>
            </a:pPr>
            <a:r>
              <a:rPr lang="en-US" sz="1800" b="0" dirty="0" smtClean="0">
                <a:latin typeface="+mn-ea"/>
                <a:ea typeface="+mn-ea"/>
              </a:rPr>
              <a:t>(1) </a:t>
            </a:r>
            <a:r>
              <a:rPr lang="zh-CN" altLang="en-US" sz="1800" b="0" dirty="0" smtClean="0">
                <a:latin typeface="+mn-ea"/>
                <a:ea typeface="+mn-ea"/>
              </a:rPr>
              <a:t>封锁阶段。处于该阶段的事务可以申请获得任何数据项上的任何类型的锁，但不能释放任何锁。</a:t>
            </a:r>
          </a:p>
          <a:p>
            <a:pPr indent="360000" algn="just">
              <a:lnSpc>
                <a:spcPct val="150000"/>
              </a:lnSpc>
              <a:buNone/>
            </a:pPr>
            <a:r>
              <a:rPr lang="en-US" sz="1800" b="0" dirty="0" smtClean="0">
                <a:latin typeface="+mn-ea"/>
                <a:ea typeface="+mn-ea"/>
              </a:rPr>
              <a:t>(2) </a:t>
            </a:r>
            <a:r>
              <a:rPr lang="zh-CN" altLang="en-US" sz="1800" b="0" dirty="0" smtClean="0">
                <a:latin typeface="+mn-ea"/>
                <a:ea typeface="+mn-ea"/>
              </a:rPr>
              <a:t>持锁阶段。在这个阶段，事务不加锁也不释放任何锁。</a:t>
            </a:r>
          </a:p>
          <a:p>
            <a:pPr indent="360000" algn="just">
              <a:lnSpc>
                <a:spcPct val="150000"/>
              </a:lnSpc>
              <a:buNone/>
            </a:pPr>
            <a:r>
              <a:rPr lang="en-US" sz="1800" b="0" dirty="0" smtClean="0">
                <a:latin typeface="+mn-ea"/>
                <a:ea typeface="+mn-ea"/>
              </a:rPr>
              <a:t>(3) </a:t>
            </a:r>
            <a:r>
              <a:rPr lang="zh-CN" altLang="en-US" sz="1800" b="0" dirty="0" smtClean="0">
                <a:latin typeface="+mn-ea"/>
                <a:ea typeface="+mn-ea"/>
              </a:rPr>
              <a:t>释锁阶段。处于该阶段的事务可以释放任何数据项上任何类型的锁，但不能再申请任何锁。</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00562" y="6357958"/>
            <a:ext cx="4071966" cy="338554"/>
          </a:xfrm>
          <a:prstGeom prst="rect">
            <a:avLst/>
          </a:prstGeom>
          <a:noFill/>
        </p:spPr>
        <p:txBody>
          <a:bodyPr wrap="square" rtlCol="0">
            <a:spAutoFit/>
          </a:bodyPr>
          <a:lstStyle/>
          <a:p>
            <a:pPr algn="ctr"/>
            <a:r>
              <a:rPr lang="en-US" sz="1600" b="0" dirty="0" smtClean="0">
                <a:latin typeface="+mn-ea"/>
                <a:ea typeface="+mn-ea"/>
              </a:rPr>
              <a:t>9-10 </a:t>
            </a:r>
            <a:r>
              <a:rPr lang="zh-CN" altLang="en-US" sz="1600" b="0" dirty="0" smtClean="0">
                <a:latin typeface="+mn-ea"/>
                <a:ea typeface="+mn-ea"/>
              </a:rPr>
              <a:t>可串行化调度</a:t>
            </a:r>
          </a:p>
        </p:txBody>
      </p:sp>
      <p:graphicFrame>
        <p:nvGraphicFramePr>
          <p:cNvPr id="61443" name="Object 3"/>
          <p:cNvGraphicFramePr>
            <a:graphicFrameLocks noChangeAspect="1"/>
          </p:cNvGraphicFramePr>
          <p:nvPr/>
        </p:nvGraphicFramePr>
        <p:xfrm>
          <a:off x="3786182" y="1142984"/>
          <a:ext cx="5072098" cy="5143536"/>
        </p:xfrm>
        <a:graphic>
          <a:graphicData uri="http://schemas.openxmlformats.org/presentationml/2006/ole">
            <p:oleObj spid="_x0000_s61443" r:id="rId3" imgW="3718980" imgH="3362954" progId="Visio.Drawing.11">
              <p:embed/>
            </p:oleObj>
          </a:graphicData>
        </a:graphic>
      </p:graphicFrame>
      <p:sp>
        <p:nvSpPr>
          <p:cNvPr id="6" name="矩形 5"/>
          <p:cNvSpPr/>
          <p:nvPr/>
        </p:nvSpPr>
        <p:spPr>
          <a:xfrm>
            <a:off x="428596" y="948690"/>
            <a:ext cx="3214678" cy="5909310"/>
          </a:xfrm>
          <a:prstGeom prst="rect">
            <a:avLst/>
          </a:prstGeom>
        </p:spPr>
        <p:txBody>
          <a:bodyPr wrap="square">
            <a:spAutoFit/>
          </a:bodyPr>
          <a:lstStyle/>
          <a:p>
            <a:pPr indent="360000" algn="just">
              <a:lnSpc>
                <a:spcPct val="150000"/>
              </a:lnSpc>
              <a:buNone/>
            </a:pPr>
            <a:r>
              <a:rPr lang="zh-CN" altLang="en-US" b="0" dirty="0" smtClean="0">
                <a:latin typeface="+mn-ea"/>
              </a:rPr>
              <a:t>若并发事务都遵守两段锁协议，则对这些事务的任何并发调度都是可串行化的。但是，不遵守两段锁协议的事务的某些并发调度也可能是可串行化的，也就是说事务遵守两段锁协议是可串行化调度的充分条件，但不是必要条件，如图</a:t>
            </a:r>
            <a:r>
              <a:rPr lang="en-US" b="0" dirty="0" smtClean="0">
                <a:latin typeface="+mn-ea"/>
              </a:rPr>
              <a:t>9-10</a:t>
            </a:r>
            <a:r>
              <a:rPr lang="zh-CN" altLang="en-US" b="0" dirty="0" smtClean="0">
                <a:latin typeface="+mn-ea"/>
              </a:rPr>
              <a:t>所示。遵守两段锁协议的事务仍然可能产生死锁，因为与防止死锁的一次封锁法不同，两段锁协议并不要求事务一次将所有要使用的数据对象全部加锁。</a:t>
            </a:r>
          </a:p>
        </p:txBody>
      </p:sp>
      <p:sp>
        <p:nvSpPr>
          <p:cNvPr id="7" name="标题 1"/>
          <p:cNvSpPr>
            <a:spLocks noGrp="1"/>
          </p:cNvSpPr>
          <p:nvPr>
            <p:ph type="title"/>
          </p:nvPr>
        </p:nvSpPr>
        <p:spPr>
          <a:xfrm>
            <a:off x="468313" y="142875"/>
            <a:ext cx="8207375" cy="649288"/>
          </a:xfrm>
        </p:spPr>
        <p:txBody>
          <a:bodyPr/>
          <a:lstStyle/>
          <a:p>
            <a:r>
              <a:rPr lang="en-US" dirty="0" smtClean="0"/>
              <a:t>9.5  </a:t>
            </a:r>
            <a:r>
              <a:rPr lang="zh-CN" altLang="en-US" dirty="0" smtClean="0"/>
              <a:t>两段锁协议</a:t>
            </a:r>
            <a:endParaRPr lang="zh-CN" altLang="en-US"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4" name="Rectangle 30"/>
          <p:cNvSpPr>
            <a:spLocks noChangeArrowheads="1"/>
          </p:cNvSpPr>
          <p:nvPr/>
        </p:nvSpPr>
        <p:spPr bwMode="auto">
          <a:xfrm>
            <a:off x="1509713" y="5710251"/>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5" name="Rectangle 31"/>
          <p:cNvSpPr>
            <a:spLocks noChangeArrowheads="1"/>
          </p:cNvSpPr>
          <p:nvPr/>
        </p:nvSpPr>
        <p:spPr bwMode="auto">
          <a:xfrm>
            <a:off x="1509713" y="1787537"/>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6" name="Rectangle 33"/>
          <p:cNvSpPr>
            <a:spLocks noChangeArrowheads="1"/>
          </p:cNvSpPr>
          <p:nvPr/>
        </p:nvSpPr>
        <p:spPr bwMode="auto">
          <a:xfrm>
            <a:off x="1509713" y="3371862"/>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7" name="Rectangle 34"/>
          <p:cNvSpPr>
            <a:spLocks noChangeArrowheads="1"/>
          </p:cNvSpPr>
          <p:nvPr/>
        </p:nvSpPr>
        <p:spPr bwMode="auto">
          <a:xfrm>
            <a:off x="1509713" y="4164025"/>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8" name="AutoShape 6"/>
          <p:cNvSpPr>
            <a:spLocks noChangeArrowheads="1"/>
          </p:cNvSpPr>
          <p:nvPr/>
        </p:nvSpPr>
        <p:spPr bwMode="auto">
          <a:xfrm>
            <a:off x="1595459" y="5291150"/>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9" name="AutoShape 12"/>
          <p:cNvSpPr>
            <a:spLocks noChangeArrowheads="1"/>
          </p:cNvSpPr>
          <p:nvPr/>
        </p:nvSpPr>
        <p:spPr bwMode="auto">
          <a:xfrm>
            <a:off x="1571604" y="2143116"/>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10" name="AutoShape 15"/>
          <p:cNvSpPr>
            <a:spLocks noChangeArrowheads="1"/>
          </p:cNvSpPr>
          <p:nvPr/>
        </p:nvSpPr>
        <p:spPr bwMode="auto">
          <a:xfrm>
            <a:off x="1595459" y="371475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11" name="AutoShape 18"/>
          <p:cNvSpPr>
            <a:spLocks noChangeArrowheads="1"/>
          </p:cNvSpPr>
          <p:nvPr/>
        </p:nvSpPr>
        <p:spPr bwMode="auto">
          <a:xfrm>
            <a:off x="1571604" y="2928934"/>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12" name="WordArt 23"/>
          <p:cNvSpPr>
            <a:spLocks noChangeArrowheads="1" noChangeShapeType="1" noTextEdit="1"/>
          </p:cNvSpPr>
          <p:nvPr/>
        </p:nvSpPr>
        <p:spPr bwMode="auto">
          <a:xfrm>
            <a:off x="1755775" y="3884625"/>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13" name="AutoShape 6"/>
          <p:cNvSpPr>
            <a:spLocks noChangeArrowheads="1"/>
          </p:cNvSpPr>
          <p:nvPr/>
        </p:nvSpPr>
        <p:spPr bwMode="auto">
          <a:xfrm>
            <a:off x="1571604" y="1357298"/>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14" name="AutoShape 25"/>
          <p:cNvSpPr>
            <a:spLocks noChangeArrowheads="1"/>
          </p:cNvSpPr>
          <p:nvPr/>
        </p:nvSpPr>
        <p:spPr bwMode="auto">
          <a:xfrm>
            <a:off x="1620838" y="1366850"/>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9.1</a:t>
            </a:r>
            <a:r>
              <a:rPr lang="zh-CN" altLang="en-US" dirty="0" smtClean="0"/>
              <a:t>并发控制概述</a:t>
            </a:r>
            <a:endParaRPr lang="zh-CN" altLang="en-US" dirty="0" smtClean="0">
              <a:latin typeface="微软雅黑" pitchFamily="34" charset="-122"/>
            </a:endParaRPr>
          </a:p>
        </p:txBody>
      </p:sp>
      <p:sp>
        <p:nvSpPr>
          <p:cNvPr id="15" name="AutoShape 27"/>
          <p:cNvSpPr>
            <a:spLocks noChangeArrowheads="1"/>
          </p:cNvSpPr>
          <p:nvPr/>
        </p:nvSpPr>
        <p:spPr bwMode="auto">
          <a:xfrm>
            <a:off x="1620838" y="2951175"/>
            <a:ext cx="5403850" cy="533400"/>
          </a:xfrm>
          <a:prstGeom prst="roundRect">
            <a:avLst>
              <a:gd name="adj" fmla="val 0"/>
            </a:avLst>
          </a:prstGeom>
          <a:noFill/>
          <a:ln w="9525">
            <a:noFill/>
            <a:round/>
            <a:headEnd/>
            <a:tailEnd/>
          </a:ln>
        </p:spPr>
        <p:txBody>
          <a:bodyPr wrap="none" anchor="ctr"/>
          <a:lstStyle/>
          <a:p>
            <a:pPr lvl="1"/>
            <a:r>
              <a:rPr lang="en-US" altLang="zh-CN" dirty="0" smtClean="0">
                <a:latin typeface="微软雅黑" pitchFamily="34" charset="-122"/>
              </a:rPr>
              <a:t>9.3</a:t>
            </a:r>
            <a:r>
              <a:rPr lang="zh-CN" altLang="en-US" dirty="0" smtClean="0">
                <a:latin typeface="微软雅黑" pitchFamily="34" charset="-122"/>
              </a:rPr>
              <a:t>活锁和死锁</a:t>
            </a:r>
          </a:p>
        </p:txBody>
      </p:sp>
      <p:sp>
        <p:nvSpPr>
          <p:cNvPr id="16" name="AutoShape 28"/>
          <p:cNvSpPr>
            <a:spLocks noChangeArrowheads="1"/>
          </p:cNvSpPr>
          <p:nvPr/>
        </p:nvSpPr>
        <p:spPr bwMode="auto">
          <a:xfrm>
            <a:off x="1620838" y="3743337"/>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9.4</a:t>
            </a:r>
            <a:r>
              <a:rPr lang="zh-CN" altLang="en-US" dirty="0" smtClean="0">
                <a:latin typeface="微软雅黑" pitchFamily="34" charset="-122"/>
              </a:rPr>
              <a:t>并发调度的可串行化</a:t>
            </a:r>
          </a:p>
        </p:txBody>
      </p:sp>
      <p:sp>
        <p:nvSpPr>
          <p:cNvPr id="17" name="AutoShape 29"/>
          <p:cNvSpPr>
            <a:spLocks noChangeArrowheads="1"/>
          </p:cNvSpPr>
          <p:nvPr/>
        </p:nvSpPr>
        <p:spPr bwMode="auto">
          <a:xfrm>
            <a:off x="1620838" y="5286388"/>
            <a:ext cx="5403850" cy="533400"/>
          </a:xfrm>
          <a:prstGeom prst="roundRect">
            <a:avLst>
              <a:gd name="adj" fmla="val 0"/>
            </a:avLst>
          </a:prstGeom>
          <a:noFill/>
          <a:ln w="9525">
            <a:noFill/>
            <a:round/>
            <a:headEnd/>
            <a:tailEnd/>
          </a:ln>
        </p:spPr>
        <p:txBody>
          <a:bodyPr wrap="none" lIns="144000" anchor="ctr"/>
          <a:lstStyle/>
          <a:p>
            <a:pPr lvl="1"/>
            <a:r>
              <a:rPr lang="en-US" altLang="zh-CN" dirty="0" smtClean="0">
                <a:solidFill>
                  <a:schemeClr val="bg1"/>
                </a:solidFill>
                <a:latin typeface="微软雅黑" pitchFamily="34" charset="-122"/>
              </a:rPr>
              <a:t>9.6</a:t>
            </a:r>
            <a:r>
              <a:rPr lang="zh-CN" altLang="en-US" dirty="0" smtClean="0">
                <a:solidFill>
                  <a:schemeClr val="bg1"/>
                </a:solidFill>
                <a:latin typeface="微软雅黑" pitchFamily="34" charset="-122"/>
              </a:rPr>
              <a:t>封锁的粒度</a:t>
            </a:r>
            <a:endParaRPr lang="zh-CN" altLang="en-US" dirty="0" smtClean="0">
              <a:solidFill>
                <a:schemeClr val="bg1"/>
              </a:solidFill>
              <a:latin typeface="微软雅黑" pitchFamily="34" charset="-122"/>
            </a:endParaRPr>
          </a:p>
        </p:txBody>
      </p:sp>
      <p:sp>
        <p:nvSpPr>
          <p:cNvPr id="18" name="Rectangle 31"/>
          <p:cNvSpPr>
            <a:spLocks noChangeArrowheads="1"/>
          </p:cNvSpPr>
          <p:nvPr/>
        </p:nvSpPr>
        <p:spPr bwMode="auto">
          <a:xfrm>
            <a:off x="1500166" y="257105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19" name="AutoShape 25"/>
          <p:cNvSpPr>
            <a:spLocks noChangeArrowheads="1"/>
          </p:cNvSpPr>
          <p:nvPr/>
        </p:nvSpPr>
        <p:spPr bwMode="auto">
          <a:xfrm>
            <a:off x="1611291" y="2150363"/>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9.2 </a:t>
            </a:r>
            <a:r>
              <a:rPr lang="zh-CN" altLang="en-US" dirty="0" smtClean="0">
                <a:latin typeface="微软雅黑" pitchFamily="34" charset="-122"/>
              </a:rPr>
              <a:t>封锁</a:t>
            </a:r>
          </a:p>
        </p:txBody>
      </p:sp>
      <p:sp>
        <p:nvSpPr>
          <p:cNvPr id="20" name="Rectangle 30"/>
          <p:cNvSpPr>
            <a:spLocks noChangeArrowheads="1"/>
          </p:cNvSpPr>
          <p:nvPr/>
        </p:nvSpPr>
        <p:spPr bwMode="auto">
          <a:xfrm>
            <a:off x="1500166" y="4924433"/>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1" name="AutoShape 18"/>
          <p:cNvSpPr>
            <a:spLocks noChangeArrowheads="1"/>
          </p:cNvSpPr>
          <p:nvPr/>
        </p:nvSpPr>
        <p:spPr bwMode="auto">
          <a:xfrm>
            <a:off x="1595459" y="4502158"/>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22" name="AutoShape 29"/>
          <p:cNvSpPr>
            <a:spLocks noChangeArrowheads="1"/>
          </p:cNvSpPr>
          <p:nvPr/>
        </p:nvSpPr>
        <p:spPr bwMode="auto">
          <a:xfrm>
            <a:off x="1611291" y="4500570"/>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9.5</a:t>
            </a:r>
            <a:r>
              <a:rPr lang="zh-CN" altLang="en-US" dirty="0" smtClean="0">
                <a:latin typeface="微软雅黑" pitchFamily="34" charset="-122"/>
              </a:rPr>
              <a:t>两段锁协议</a:t>
            </a:r>
            <a:endParaRPr lang="en-US" altLang="zh-CN" dirty="0" smtClean="0">
              <a:latin typeface="微软雅黑" pitchFamily="34" charset="-122"/>
            </a:endParaRPr>
          </a:p>
        </p:txBody>
      </p:sp>
      <p:sp>
        <p:nvSpPr>
          <p:cNvPr id="23" name="动作按钮: 第一张 22">
            <a:hlinkClick r:id="rId2" action="ppaction://hlinksldjump" highlightClick="1"/>
          </p:cNvPr>
          <p:cNvSpPr/>
          <p:nvPr/>
        </p:nvSpPr>
        <p:spPr bwMode="auto">
          <a:xfrm>
            <a:off x="8215338" y="6286520"/>
            <a:ext cx="428628"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9.6  </a:t>
            </a:r>
            <a:r>
              <a:rPr lang="zh-CN" altLang="en-US" dirty="0" smtClean="0"/>
              <a:t>封锁的粒度</a:t>
            </a:r>
            <a:endParaRPr lang="zh-CN" altLang="en-US" dirty="0"/>
          </a:p>
        </p:txBody>
      </p:sp>
      <p:sp>
        <p:nvSpPr>
          <p:cNvPr id="3" name="内容占位符 2"/>
          <p:cNvSpPr>
            <a:spLocks noGrp="1"/>
          </p:cNvSpPr>
          <p:nvPr>
            <p:ph idx="1"/>
          </p:nvPr>
        </p:nvSpPr>
        <p:spPr>
          <a:xfrm>
            <a:off x="468313" y="1142984"/>
            <a:ext cx="8207375" cy="3286148"/>
          </a:xfrm>
        </p:spPr>
        <p:txBody>
          <a:bodyPr/>
          <a:lstStyle/>
          <a:p>
            <a:pPr indent="432000" algn="just">
              <a:lnSpc>
                <a:spcPct val="150000"/>
              </a:lnSpc>
              <a:buNone/>
            </a:pPr>
            <a:r>
              <a:rPr lang="zh-CN" altLang="en-US" sz="2400" dirty="0" smtClean="0">
                <a:latin typeface="楷体" pitchFamily="49" charset="-122"/>
                <a:ea typeface="楷体" pitchFamily="49" charset="-122"/>
              </a:rPr>
              <a:t>封锁对象的大小称为</a:t>
            </a:r>
            <a:r>
              <a:rPr lang="zh-CN" altLang="en-US" sz="2400" dirty="0" smtClean="0">
                <a:solidFill>
                  <a:srgbClr val="FF0000"/>
                </a:solidFill>
                <a:latin typeface="楷体" pitchFamily="49" charset="-122"/>
                <a:ea typeface="楷体" pitchFamily="49" charset="-122"/>
              </a:rPr>
              <a:t>封锁粒度</a:t>
            </a:r>
            <a:r>
              <a:rPr lang="en-US" sz="2400" dirty="0" smtClean="0">
                <a:latin typeface="楷体" pitchFamily="49" charset="-122"/>
                <a:ea typeface="楷体" pitchFamily="49" charset="-122"/>
              </a:rPr>
              <a:t>(Granularity)</a:t>
            </a:r>
            <a:r>
              <a:rPr lang="zh-CN" altLang="en-US" sz="2400" dirty="0" smtClean="0">
                <a:latin typeface="楷体" pitchFamily="49" charset="-122"/>
                <a:ea typeface="楷体" pitchFamily="49" charset="-122"/>
              </a:rPr>
              <a:t>。封锁的对象可以是逻辑单元，也可以是物理单元。以关系数据库为例，封锁对象可以是逻辑单元</a:t>
            </a:r>
            <a:r>
              <a:rPr lang="en-US"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如数据库、表、记录、列、索引等</a:t>
            </a:r>
            <a:r>
              <a:rPr lang="en-US"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，也可以是物理单元 </a:t>
            </a:r>
            <a:r>
              <a:rPr lang="en-US"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如数据页或索引页、块等</a:t>
            </a:r>
            <a:r>
              <a:rPr lang="en-US"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a:t>
            </a:r>
          </a:p>
          <a:p>
            <a:endParaRPr lang="zh-CN" altLang="en-US"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9.6.1 </a:t>
            </a:r>
            <a:r>
              <a:rPr lang="zh-CN" altLang="en-US" dirty="0" smtClean="0"/>
              <a:t>锁的粒度</a:t>
            </a:r>
            <a:endParaRPr lang="zh-CN" altLang="en-US" dirty="0"/>
          </a:p>
        </p:txBody>
      </p:sp>
      <p:sp>
        <p:nvSpPr>
          <p:cNvPr id="3" name="内容占位符 2"/>
          <p:cNvSpPr>
            <a:spLocks noGrp="1"/>
          </p:cNvSpPr>
          <p:nvPr>
            <p:ph idx="1"/>
          </p:nvPr>
        </p:nvSpPr>
        <p:spPr/>
        <p:txBody>
          <a:bodyPr/>
          <a:lstStyle/>
          <a:p>
            <a:pPr indent="360000" algn="just">
              <a:lnSpc>
                <a:spcPct val="150000"/>
              </a:lnSpc>
              <a:buNone/>
            </a:pPr>
            <a:r>
              <a:rPr lang="zh-CN" altLang="en-US" sz="1800" b="0" dirty="0" smtClean="0">
                <a:latin typeface="+mn-ea"/>
                <a:ea typeface="+mn-ea"/>
              </a:rPr>
              <a:t>封锁的粒度与系统的并发度和并发控制的开销密切相关。一般地，锁定的粒度越大，需要锁定的对象就越少，可选择性就越小，并发度就越小，开销就越小；反之，锁定的粒度越小，需要锁定的对象就越多，可选择性就越大，并发度就越大，开销就越大。</a:t>
            </a:r>
          </a:p>
          <a:p>
            <a:pPr indent="360000" algn="just">
              <a:lnSpc>
                <a:spcPct val="150000"/>
              </a:lnSpc>
              <a:buNone/>
            </a:pPr>
            <a:r>
              <a:rPr lang="zh-CN" altLang="en-US" sz="1800" b="0" dirty="0" smtClean="0">
                <a:latin typeface="+mn-ea"/>
                <a:ea typeface="+mn-ea"/>
              </a:rPr>
              <a:t>例如：如果锁定的粒度是表，事务</a:t>
            </a:r>
            <a:r>
              <a:rPr lang="en-US" sz="1800" b="0" dirty="0" smtClean="0">
                <a:latin typeface="+mn-ea"/>
                <a:ea typeface="+mn-ea"/>
              </a:rPr>
              <a:t>T</a:t>
            </a:r>
            <a:r>
              <a:rPr lang="en-US" sz="1800" b="0" baseline="-25000" dirty="0" smtClean="0">
                <a:latin typeface="+mn-ea"/>
                <a:ea typeface="+mn-ea"/>
              </a:rPr>
              <a:t>1</a:t>
            </a:r>
            <a:r>
              <a:rPr lang="zh-CN" altLang="en-US" sz="1800" b="0" dirty="0" smtClean="0">
                <a:latin typeface="+mn-ea"/>
                <a:ea typeface="+mn-ea"/>
              </a:rPr>
              <a:t>需要操作表</a:t>
            </a:r>
            <a:r>
              <a:rPr lang="en-US" sz="1800" b="0" dirty="0" smtClean="0">
                <a:latin typeface="+mn-ea"/>
                <a:ea typeface="+mn-ea"/>
              </a:rPr>
              <a:t>A</a:t>
            </a:r>
            <a:r>
              <a:rPr lang="zh-CN" altLang="en-US" sz="1800" b="0" dirty="0" smtClean="0">
                <a:latin typeface="+mn-ea"/>
                <a:ea typeface="+mn-ea"/>
              </a:rPr>
              <a:t>中的记录</a:t>
            </a:r>
            <a:r>
              <a:rPr lang="en-US" sz="1800" b="0" dirty="0" smtClean="0">
                <a:latin typeface="+mn-ea"/>
                <a:ea typeface="+mn-ea"/>
              </a:rPr>
              <a:t>r1</a:t>
            </a:r>
            <a:r>
              <a:rPr lang="zh-CN" altLang="en-US" sz="1800" b="0" dirty="0" smtClean="0">
                <a:latin typeface="+mn-ea"/>
                <a:ea typeface="+mn-ea"/>
              </a:rPr>
              <a:t>，则</a:t>
            </a:r>
            <a:r>
              <a:rPr lang="en-US" sz="1800" b="0" dirty="0" smtClean="0">
                <a:latin typeface="+mn-ea"/>
                <a:ea typeface="+mn-ea"/>
              </a:rPr>
              <a:t>T</a:t>
            </a:r>
            <a:r>
              <a:rPr lang="en-US" sz="1800" b="0" baseline="-25000" dirty="0" smtClean="0">
                <a:latin typeface="+mn-ea"/>
                <a:ea typeface="+mn-ea"/>
              </a:rPr>
              <a:t>1</a:t>
            </a:r>
            <a:r>
              <a:rPr lang="zh-CN" altLang="en-US" sz="1800" b="0" dirty="0" smtClean="0">
                <a:latin typeface="+mn-ea"/>
                <a:ea typeface="+mn-ea"/>
              </a:rPr>
              <a:t>必须对包含记录</a:t>
            </a:r>
            <a:r>
              <a:rPr lang="en-US" sz="1800" b="0" dirty="0" smtClean="0">
                <a:latin typeface="+mn-ea"/>
                <a:ea typeface="+mn-ea"/>
              </a:rPr>
              <a:t>r1</a:t>
            </a:r>
            <a:r>
              <a:rPr lang="zh-CN" altLang="en-US" sz="1800" b="0" dirty="0" smtClean="0">
                <a:latin typeface="+mn-ea"/>
                <a:ea typeface="+mn-ea"/>
              </a:rPr>
              <a:t>的表</a:t>
            </a:r>
            <a:r>
              <a:rPr lang="en-US" sz="1800" b="0" dirty="0" smtClean="0">
                <a:latin typeface="+mn-ea"/>
                <a:ea typeface="+mn-ea"/>
              </a:rPr>
              <a:t>A</a:t>
            </a:r>
            <a:r>
              <a:rPr lang="zh-CN" altLang="en-US" sz="1800" b="0" dirty="0" smtClean="0">
                <a:latin typeface="+mn-ea"/>
                <a:ea typeface="+mn-ea"/>
              </a:rPr>
              <a:t>加锁。在</a:t>
            </a:r>
            <a:r>
              <a:rPr lang="en-US" sz="1800" b="0" dirty="0" smtClean="0">
                <a:latin typeface="+mn-ea"/>
                <a:ea typeface="+mn-ea"/>
              </a:rPr>
              <a:t>T</a:t>
            </a:r>
            <a:r>
              <a:rPr lang="en-US" sz="1800" b="0" baseline="-25000" dirty="0" smtClean="0">
                <a:latin typeface="+mn-ea"/>
                <a:ea typeface="+mn-ea"/>
              </a:rPr>
              <a:t>1</a:t>
            </a:r>
            <a:r>
              <a:rPr lang="zh-CN" altLang="en-US" sz="1800" b="0" dirty="0" smtClean="0">
                <a:latin typeface="+mn-ea"/>
                <a:ea typeface="+mn-ea"/>
              </a:rPr>
              <a:t>对</a:t>
            </a:r>
            <a:r>
              <a:rPr lang="en-US" sz="1800" b="0" dirty="0" smtClean="0">
                <a:latin typeface="+mn-ea"/>
                <a:ea typeface="+mn-ea"/>
              </a:rPr>
              <a:t>A</a:t>
            </a:r>
            <a:r>
              <a:rPr lang="zh-CN" altLang="en-US" sz="1800" b="0" dirty="0" smtClean="0">
                <a:latin typeface="+mn-ea"/>
                <a:ea typeface="+mn-ea"/>
              </a:rPr>
              <a:t>加锁之后，事务</a:t>
            </a:r>
            <a:r>
              <a:rPr lang="en-US" sz="1800" b="0" dirty="0" smtClean="0">
                <a:latin typeface="+mn-ea"/>
                <a:ea typeface="+mn-ea"/>
              </a:rPr>
              <a:t>T</a:t>
            </a:r>
            <a:r>
              <a:rPr lang="en-US" sz="1800" b="0" baseline="-25000" dirty="0" smtClean="0">
                <a:latin typeface="+mn-ea"/>
                <a:ea typeface="+mn-ea"/>
              </a:rPr>
              <a:t>2</a:t>
            </a:r>
            <a:r>
              <a:rPr lang="zh-CN" altLang="en-US" sz="1800" b="0" dirty="0" smtClean="0">
                <a:latin typeface="+mn-ea"/>
                <a:ea typeface="+mn-ea"/>
              </a:rPr>
              <a:t>需要操作表</a:t>
            </a:r>
            <a:r>
              <a:rPr lang="en-US" sz="1800" b="0" dirty="0" smtClean="0">
                <a:latin typeface="+mn-ea"/>
                <a:ea typeface="+mn-ea"/>
              </a:rPr>
              <a:t>A</a:t>
            </a:r>
            <a:r>
              <a:rPr lang="zh-CN" altLang="en-US" sz="1800" b="0" dirty="0" smtClean="0">
                <a:latin typeface="+mn-ea"/>
                <a:ea typeface="+mn-ea"/>
              </a:rPr>
              <a:t>中的记录</a:t>
            </a:r>
            <a:r>
              <a:rPr lang="en-US" sz="1800" b="0" dirty="0" smtClean="0">
                <a:latin typeface="+mn-ea"/>
                <a:ea typeface="+mn-ea"/>
              </a:rPr>
              <a:t>r2</a:t>
            </a:r>
            <a:r>
              <a:rPr lang="zh-CN" altLang="en-US" sz="1800" b="0" dirty="0" smtClean="0">
                <a:latin typeface="+mn-ea"/>
                <a:ea typeface="+mn-ea"/>
              </a:rPr>
              <a:t>，因此就需要对表</a:t>
            </a:r>
            <a:r>
              <a:rPr lang="en-US" sz="1800" b="0" dirty="0" smtClean="0">
                <a:latin typeface="+mn-ea"/>
                <a:ea typeface="+mn-ea"/>
              </a:rPr>
              <a:t>A</a:t>
            </a:r>
            <a:r>
              <a:rPr lang="zh-CN" altLang="en-US" sz="1800" b="0" dirty="0" smtClean="0">
                <a:latin typeface="+mn-ea"/>
                <a:ea typeface="+mn-ea"/>
              </a:rPr>
              <a:t>加锁，但此时因为</a:t>
            </a:r>
            <a:r>
              <a:rPr lang="en-US" sz="1800" b="0" dirty="0" smtClean="0">
                <a:latin typeface="+mn-ea"/>
                <a:ea typeface="+mn-ea"/>
              </a:rPr>
              <a:t>T</a:t>
            </a:r>
            <a:r>
              <a:rPr lang="en-US" sz="1800" b="0" baseline="-25000" dirty="0" smtClean="0">
                <a:latin typeface="+mn-ea"/>
                <a:ea typeface="+mn-ea"/>
              </a:rPr>
              <a:t>1</a:t>
            </a:r>
            <a:r>
              <a:rPr lang="zh-CN" altLang="en-US" sz="1800" b="0" dirty="0" smtClean="0">
                <a:latin typeface="+mn-ea"/>
                <a:ea typeface="+mn-ea"/>
              </a:rPr>
              <a:t>已经在表</a:t>
            </a:r>
            <a:r>
              <a:rPr lang="en-US" sz="1800" b="0" dirty="0" smtClean="0">
                <a:latin typeface="+mn-ea"/>
                <a:ea typeface="+mn-ea"/>
              </a:rPr>
              <a:t>A</a:t>
            </a:r>
            <a:r>
              <a:rPr lang="zh-CN" altLang="en-US" sz="1800" b="0" dirty="0" smtClean="0">
                <a:latin typeface="+mn-ea"/>
                <a:ea typeface="+mn-ea"/>
              </a:rPr>
              <a:t>上加了锁，所以</a:t>
            </a:r>
            <a:r>
              <a:rPr lang="en-US" sz="1800" b="0" dirty="0" smtClean="0">
                <a:latin typeface="+mn-ea"/>
                <a:ea typeface="+mn-ea"/>
              </a:rPr>
              <a:t>T</a:t>
            </a:r>
            <a:r>
              <a:rPr lang="en-US" sz="1800" b="0" baseline="-25000" dirty="0" smtClean="0">
                <a:latin typeface="+mn-ea"/>
                <a:ea typeface="+mn-ea"/>
              </a:rPr>
              <a:t>2</a:t>
            </a:r>
            <a:r>
              <a:rPr lang="zh-CN" altLang="en-US" sz="1800" b="0" dirty="0" smtClean="0">
                <a:latin typeface="+mn-ea"/>
                <a:ea typeface="+mn-ea"/>
              </a:rPr>
              <a:t>的加锁就会失败，就被迫等待，直到</a:t>
            </a:r>
            <a:r>
              <a:rPr lang="en-US" sz="1800" b="0" dirty="0" smtClean="0">
                <a:latin typeface="+mn-ea"/>
                <a:ea typeface="+mn-ea"/>
              </a:rPr>
              <a:t>T</a:t>
            </a:r>
            <a:r>
              <a:rPr lang="en-US" sz="1800" b="0" baseline="-25000" dirty="0" smtClean="0">
                <a:latin typeface="+mn-ea"/>
                <a:ea typeface="+mn-ea"/>
              </a:rPr>
              <a:t>1</a:t>
            </a:r>
            <a:r>
              <a:rPr lang="zh-CN" altLang="en-US" sz="1800" b="0" dirty="0" smtClean="0">
                <a:latin typeface="+mn-ea"/>
                <a:ea typeface="+mn-ea"/>
              </a:rPr>
              <a:t>释放锁为止，事务</a:t>
            </a:r>
            <a:r>
              <a:rPr lang="en-US" sz="1800" b="0" dirty="0" smtClean="0">
                <a:latin typeface="+mn-ea"/>
                <a:ea typeface="+mn-ea"/>
              </a:rPr>
              <a:t>T</a:t>
            </a:r>
            <a:r>
              <a:rPr lang="en-US" sz="1800" b="0" baseline="-25000" dirty="0" smtClean="0">
                <a:latin typeface="+mn-ea"/>
                <a:ea typeface="+mn-ea"/>
              </a:rPr>
              <a:t>1</a:t>
            </a:r>
            <a:r>
              <a:rPr lang="zh-CN" altLang="en-US" sz="1800" b="0" dirty="0" smtClean="0">
                <a:latin typeface="+mn-ea"/>
                <a:ea typeface="+mn-ea"/>
              </a:rPr>
              <a:t>和</a:t>
            </a:r>
            <a:r>
              <a:rPr lang="en-US" sz="1800" b="0" dirty="0" smtClean="0">
                <a:latin typeface="+mn-ea"/>
                <a:ea typeface="+mn-ea"/>
              </a:rPr>
              <a:t>T</a:t>
            </a:r>
            <a:r>
              <a:rPr lang="en-US" sz="1800" b="0" baseline="-25000" dirty="0" smtClean="0">
                <a:latin typeface="+mn-ea"/>
                <a:ea typeface="+mn-ea"/>
              </a:rPr>
              <a:t>2</a:t>
            </a:r>
            <a:r>
              <a:rPr lang="zh-CN" altLang="en-US" sz="1800" b="0" dirty="0" smtClean="0">
                <a:latin typeface="+mn-ea"/>
                <a:ea typeface="+mn-ea"/>
              </a:rPr>
              <a:t>就不能并发执行。如果锁定的粒度是记录，则事务</a:t>
            </a:r>
            <a:r>
              <a:rPr lang="en-US" sz="1800" b="0" dirty="0" smtClean="0">
                <a:latin typeface="+mn-ea"/>
                <a:ea typeface="+mn-ea"/>
              </a:rPr>
              <a:t>T</a:t>
            </a:r>
            <a:r>
              <a:rPr lang="en-US" sz="1800" b="0" baseline="-25000" dirty="0" smtClean="0">
                <a:latin typeface="+mn-ea"/>
                <a:ea typeface="+mn-ea"/>
              </a:rPr>
              <a:t>1</a:t>
            </a:r>
            <a:r>
              <a:rPr lang="zh-CN" altLang="en-US" sz="1800" b="0" dirty="0" smtClean="0">
                <a:latin typeface="+mn-ea"/>
                <a:ea typeface="+mn-ea"/>
              </a:rPr>
              <a:t>可以对表</a:t>
            </a:r>
            <a:r>
              <a:rPr lang="en-US" sz="1800" b="0" dirty="0" smtClean="0">
                <a:latin typeface="+mn-ea"/>
                <a:ea typeface="+mn-ea"/>
              </a:rPr>
              <a:t>A </a:t>
            </a:r>
            <a:r>
              <a:rPr lang="zh-CN" altLang="en-US" sz="1800" b="0" dirty="0" smtClean="0">
                <a:latin typeface="+mn-ea"/>
                <a:ea typeface="+mn-ea"/>
              </a:rPr>
              <a:t>中的记录</a:t>
            </a:r>
            <a:r>
              <a:rPr lang="en-US" sz="1800" b="0" dirty="0" smtClean="0">
                <a:latin typeface="+mn-ea"/>
                <a:ea typeface="+mn-ea"/>
              </a:rPr>
              <a:t>r1</a:t>
            </a:r>
            <a:r>
              <a:rPr lang="zh-CN" altLang="en-US" sz="1800" b="0" dirty="0" smtClean="0">
                <a:latin typeface="+mn-ea"/>
                <a:ea typeface="+mn-ea"/>
              </a:rPr>
              <a:t>加锁，同时事务</a:t>
            </a:r>
            <a:r>
              <a:rPr lang="en-US" sz="1800" b="0" dirty="0" smtClean="0">
                <a:latin typeface="+mn-ea"/>
                <a:ea typeface="+mn-ea"/>
              </a:rPr>
              <a:t>T</a:t>
            </a:r>
            <a:r>
              <a:rPr lang="en-US" sz="1800" b="0" baseline="-25000" dirty="0" smtClean="0">
                <a:latin typeface="+mn-ea"/>
                <a:ea typeface="+mn-ea"/>
              </a:rPr>
              <a:t>2</a:t>
            </a:r>
            <a:r>
              <a:rPr lang="zh-CN" altLang="en-US" sz="1800" b="0" dirty="0" smtClean="0">
                <a:latin typeface="+mn-ea"/>
                <a:ea typeface="+mn-ea"/>
              </a:rPr>
              <a:t>也可以对表</a:t>
            </a:r>
            <a:r>
              <a:rPr lang="en-US" sz="1800" b="0" dirty="0" smtClean="0">
                <a:latin typeface="+mn-ea"/>
                <a:ea typeface="+mn-ea"/>
              </a:rPr>
              <a:t>A</a:t>
            </a:r>
            <a:r>
              <a:rPr lang="zh-CN" altLang="en-US" sz="1800" b="0" dirty="0" smtClean="0">
                <a:latin typeface="+mn-ea"/>
                <a:ea typeface="+mn-ea"/>
              </a:rPr>
              <a:t>中的记录</a:t>
            </a:r>
            <a:r>
              <a:rPr lang="en-US" sz="1800" b="0" dirty="0" smtClean="0">
                <a:latin typeface="+mn-ea"/>
                <a:ea typeface="+mn-ea"/>
              </a:rPr>
              <a:t>r2</a:t>
            </a:r>
            <a:r>
              <a:rPr lang="zh-CN" altLang="en-US" sz="1800" b="0" dirty="0" smtClean="0">
                <a:latin typeface="+mn-ea"/>
                <a:ea typeface="+mn-ea"/>
              </a:rPr>
              <a:t>加锁，所以事务</a:t>
            </a:r>
            <a:r>
              <a:rPr lang="en-US" sz="1800" b="0" dirty="0" smtClean="0">
                <a:latin typeface="+mn-ea"/>
                <a:ea typeface="+mn-ea"/>
              </a:rPr>
              <a:t>T</a:t>
            </a:r>
            <a:r>
              <a:rPr lang="en-US" sz="1800" b="0" baseline="-25000" dirty="0" smtClean="0">
                <a:latin typeface="+mn-ea"/>
                <a:ea typeface="+mn-ea"/>
              </a:rPr>
              <a:t>1</a:t>
            </a:r>
            <a:r>
              <a:rPr lang="zh-CN" altLang="en-US" sz="1800" b="0" dirty="0" smtClean="0">
                <a:latin typeface="+mn-ea"/>
                <a:ea typeface="+mn-ea"/>
              </a:rPr>
              <a:t>和</a:t>
            </a:r>
            <a:r>
              <a:rPr lang="en-US" sz="1800" b="0" dirty="0" smtClean="0">
                <a:latin typeface="+mn-ea"/>
                <a:ea typeface="+mn-ea"/>
              </a:rPr>
              <a:t>T</a:t>
            </a:r>
            <a:r>
              <a:rPr lang="en-US" sz="1800" b="0" baseline="-25000" dirty="0" smtClean="0">
                <a:latin typeface="+mn-ea"/>
                <a:ea typeface="+mn-ea"/>
              </a:rPr>
              <a:t>2</a:t>
            </a:r>
            <a:r>
              <a:rPr lang="zh-CN" altLang="en-US" sz="1800" b="0" dirty="0" smtClean="0">
                <a:latin typeface="+mn-ea"/>
                <a:ea typeface="+mn-ea"/>
              </a:rPr>
              <a:t>就可以并发执行，并发度就增大了，但维护这个并发度就需要更多的开销。</a:t>
            </a: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1142984"/>
            <a:ext cx="8207375" cy="5429288"/>
          </a:xfrm>
        </p:spPr>
        <p:txBody>
          <a:bodyPr/>
          <a:lstStyle/>
          <a:p>
            <a:pPr indent="360000" algn="just">
              <a:lnSpc>
                <a:spcPct val="150000"/>
              </a:lnSpc>
              <a:buNone/>
            </a:pPr>
            <a:r>
              <a:rPr lang="zh-CN" altLang="en-US" sz="1800" b="0" dirty="0" smtClean="0">
                <a:latin typeface="+mn-ea"/>
                <a:ea typeface="+mn-ea"/>
              </a:rPr>
              <a:t>现有的商业数据库管理系统都提供如下不同的封锁粒度。</a:t>
            </a:r>
          </a:p>
          <a:p>
            <a:pPr lvl="0" indent="360000" algn="just">
              <a:lnSpc>
                <a:spcPct val="150000"/>
              </a:lnSpc>
              <a:buFont typeface="Wingdings" pitchFamily="2" charset="2"/>
              <a:buChar char="Ø"/>
            </a:pPr>
            <a:r>
              <a:rPr lang="zh-CN" altLang="en-US" sz="1800" dirty="0" smtClean="0">
                <a:latin typeface="+mn-ea"/>
                <a:ea typeface="+mn-ea"/>
              </a:rPr>
              <a:t>数据库级</a:t>
            </a:r>
          </a:p>
          <a:p>
            <a:pPr indent="360000" algn="just">
              <a:lnSpc>
                <a:spcPct val="150000"/>
              </a:lnSpc>
              <a:buNone/>
            </a:pPr>
            <a:r>
              <a:rPr lang="zh-CN" altLang="en-US" sz="1800" b="0" dirty="0" smtClean="0">
                <a:latin typeface="+mn-ea"/>
                <a:ea typeface="+mn-ea"/>
              </a:rPr>
              <a:t>数据库级锁对整个数据库进行加锁，因此，在某个事务执行期间可防止其他事务使用该数据库。</a:t>
            </a:r>
          </a:p>
          <a:p>
            <a:pPr indent="360000" algn="just">
              <a:lnSpc>
                <a:spcPct val="150000"/>
              </a:lnSpc>
              <a:buFont typeface="Wingdings" pitchFamily="2" charset="2"/>
              <a:buChar char="Ø"/>
            </a:pPr>
            <a:r>
              <a:rPr lang="zh-CN" altLang="en-US" sz="1800" dirty="0" smtClean="0">
                <a:latin typeface="+mn-ea"/>
                <a:ea typeface="+mn-ea"/>
              </a:rPr>
              <a:t>表级</a:t>
            </a:r>
          </a:p>
          <a:p>
            <a:pPr indent="360000" algn="just">
              <a:lnSpc>
                <a:spcPct val="150000"/>
              </a:lnSpc>
              <a:buNone/>
            </a:pPr>
            <a:r>
              <a:rPr lang="zh-CN" altLang="en-US" sz="1800" b="0" dirty="0" smtClean="0">
                <a:latin typeface="+mn-ea"/>
                <a:ea typeface="+mn-ea"/>
              </a:rPr>
              <a:t>表级锁对整个表进行加锁，因此，在某个事务执行期间可防止其他事务使用该表。如果某个事务要访问一些表，必须对每个表加锁，但两个事务可以访问相同的数据库，只要不访问相同的表即可。</a:t>
            </a:r>
          </a:p>
          <a:p>
            <a:pPr lvl="0" indent="360000" algn="just">
              <a:lnSpc>
                <a:spcPct val="150000"/>
              </a:lnSpc>
              <a:buFont typeface="Wingdings" pitchFamily="2" charset="2"/>
              <a:buChar char="Ø"/>
            </a:pPr>
            <a:r>
              <a:rPr lang="zh-CN" altLang="en-US" sz="1800" dirty="0" smtClean="0">
                <a:latin typeface="+mn-ea"/>
                <a:ea typeface="+mn-ea"/>
              </a:rPr>
              <a:t>页级</a:t>
            </a:r>
          </a:p>
          <a:p>
            <a:pPr indent="360000" algn="just">
              <a:lnSpc>
                <a:spcPct val="150000"/>
              </a:lnSpc>
              <a:buNone/>
            </a:pPr>
            <a:r>
              <a:rPr lang="zh-CN" altLang="en-US" sz="1800" b="0" dirty="0" smtClean="0">
                <a:latin typeface="+mn-ea"/>
                <a:ea typeface="+mn-ea"/>
              </a:rPr>
              <a:t>页级锁对整个磁盘页</a:t>
            </a:r>
            <a:r>
              <a:rPr lang="en-US" altLang="en-US" sz="1800" b="0" dirty="0" smtClean="0">
                <a:latin typeface="+mn-ea"/>
                <a:ea typeface="+mn-ea"/>
              </a:rPr>
              <a:t>(</a:t>
            </a:r>
            <a:r>
              <a:rPr lang="zh-CN" altLang="en-US" sz="1800" b="0" dirty="0" smtClean="0">
                <a:latin typeface="+mn-ea"/>
                <a:ea typeface="+mn-ea"/>
              </a:rPr>
              <a:t>或磁盘块</a:t>
            </a:r>
            <a:r>
              <a:rPr lang="en-US" altLang="en-US" sz="1800" b="0" dirty="0" smtClean="0">
                <a:latin typeface="+mn-ea"/>
                <a:ea typeface="+mn-ea"/>
              </a:rPr>
              <a:t>)</a:t>
            </a:r>
            <a:r>
              <a:rPr lang="zh-CN" altLang="en-US" sz="1800" b="0" dirty="0" smtClean="0">
                <a:latin typeface="+mn-ea"/>
                <a:ea typeface="+mn-ea"/>
              </a:rPr>
              <a:t>进行加锁。一个数据库表包含多个页，一个页包含一个或多个表的若干行</a:t>
            </a:r>
            <a:r>
              <a:rPr lang="en-US" altLang="en-US" sz="1800" b="0" dirty="0" smtClean="0">
                <a:latin typeface="+mn-ea"/>
                <a:ea typeface="+mn-ea"/>
              </a:rPr>
              <a:t>(</a:t>
            </a:r>
            <a:r>
              <a:rPr lang="zh-CN" altLang="en-US" sz="1800" b="0" dirty="0" smtClean="0">
                <a:latin typeface="+mn-ea"/>
                <a:ea typeface="+mn-ea"/>
              </a:rPr>
              <a:t>或元组</a:t>
            </a:r>
            <a:r>
              <a:rPr lang="en-US" altLang="en-US" sz="1800" b="0" dirty="0" smtClean="0">
                <a:latin typeface="+mn-ea"/>
                <a:ea typeface="+mn-ea"/>
              </a:rPr>
              <a:t>)</a:t>
            </a:r>
            <a:r>
              <a:rPr lang="zh-CN" altLang="en-US" sz="1800" b="0" dirty="0" smtClean="0">
                <a:latin typeface="+mn-ea"/>
                <a:ea typeface="+mn-ea"/>
              </a:rPr>
              <a:t>数据。页级锁最适合多用户数据库管理系统。</a:t>
            </a:r>
          </a:p>
        </p:txBody>
      </p:sp>
      <p:sp>
        <p:nvSpPr>
          <p:cNvPr id="4" name="标题 1"/>
          <p:cNvSpPr>
            <a:spLocks noGrp="1"/>
          </p:cNvSpPr>
          <p:nvPr>
            <p:ph type="title"/>
          </p:nvPr>
        </p:nvSpPr>
        <p:spPr>
          <a:xfrm>
            <a:off x="468313" y="142875"/>
            <a:ext cx="8207375" cy="649288"/>
          </a:xfrm>
        </p:spPr>
        <p:txBody>
          <a:bodyPr/>
          <a:lstStyle/>
          <a:p>
            <a:r>
              <a:rPr lang="en-US" dirty="0" smtClean="0"/>
              <a:t>9.6.1 </a:t>
            </a:r>
            <a:r>
              <a:rPr lang="zh-CN" altLang="en-US" dirty="0" smtClean="0"/>
              <a:t>锁的粒度</a:t>
            </a:r>
            <a:endParaRPr lang="zh-CN" altLang="en-US" dirty="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indent="457200" algn="just">
              <a:lnSpc>
                <a:spcPct val="150000"/>
              </a:lnSpc>
              <a:buFont typeface="Wingdings" pitchFamily="2" charset="2"/>
              <a:buChar char="Ø"/>
            </a:pPr>
            <a:r>
              <a:rPr lang="zh-CN" altLang="en-US" sz="1800" dirty="0" smtClean="0">
                <a:latin typeface="+mn-ea"/>
                <a:ea typeface="+mn-ea"/>
              </a:rPr>
              <a:t>行级</a:t>
            </a:r>
          </a:p>
          <a:p>
            <a:pPr indent="457200" algn="just">
              <a:lnSpc>
                <a:spcPct val="150000"/>
              </a:lnSpc>
              <a:buNone/>
            </a:pPr>
            <a:r>
              <a:rPr lang="zh-CN" altLang="en-US" sz="1800" b="0" dirty="0" smtClean="0">
                <a:latin typeface="+mn-ea"/>
                <a:ea typeface="+mn-ea"/>
              </a:rPr>
              <a:t>行级锁对数据库表中特定的行</a:t>
            </a:r>
            <a:r>
              <a:rPr lang="en-US" altLang="en-US" sz="1800" b="0" dirty="0" smtClean="0">
                <a:latin typeface="+mn-ea"/>
                <a:ea typeface="+mn-ea"/>
              </a:rPr>
              <a:t>(</a:t>
            </a:r>
            <a:r>
              <a:rPr lang="zh-CN" altLang="en-US" sz="1800" b="0" dirty="0" smtClean="0">
                <a:latin typeface="+mn-ea"/>
                <a:ea typeface="+mn-ea"/>
              </a:rPr>
              <a:t>或元组</a:t>
            </a:r>
            <a:r>
              <a:rPr lang="en-US" altLang="en-US" sz="1800" b="0" dirty="0" smtClean="0">
                <a:latin typeface="+mn-ea"/>
                <a:ea typeface="+mn-ea"/>
              </a:rPr>
              <a:t>)</a:t>
            </a:r>
            <a:r>
              <a:rPr lang="zh-CN" altLang="en-US" sz="1800" b="0" dirty="0" smtClean="0">
                <a:latin typeface="+mn-ea"/>
                <a:ea typeface="+mn-ea"/>
              </a:rPr>
              <a:t>进行加锁。行级锁允许多个事务同时访问同一个表中的不同行数据，即使这些行位于相同的页上。行级锁比数据库级锁、表级锁和页级锁的限制要少得多，行级锁提高了事务的并发性，但对系统管理成本要求很高。</a:t>
            </a:r>
            <a:endParaRPr lang="en-US" altLang="zh-CN" sz="1800" dirty="0" smtClean="0">
              <a:latin typeface="+mn-ea"/>
              <a:ea typeface="+mn-ea"/>
            </a:endParaRPr>
          </a:p>
          <a:p>
            <a:pPr indent="457200">
              <a:lnSpc>
                <a:spcPct val="150000"/>
              </a:lnSpc>
              <a:buFont typeface="Wingdings" pitchFamily="2" charset="2"/>
              <a:buChar char="Ø"/>
            </a:pPr>
            <a:r>
              <a:rPr lang="zh-CN" altLang="en-US" sz="1800" dirty="0" smtClean="0">
                <a:latin typeface="+mn-ea"/>
                <a:ea typeface="+mn-ea"/>
              </a:rPr>
              <a:t>属性级</a:t>
            </a:r>
          </a:p>
          <a:p>
            <a:pPr indent="457200">
              <a:lnSpc>
                <a:spcPct val="150000"/>
              </a:lnSpc>
              <a:buNone/>
            </a:pPr>
            <a:r>
              <a:rPr lang="zh-CN" altLang="en-US" sz="1800" b="0" dirty="0" smtClean="0">
                <a:latin typeface="+mn-ea"/>
                <a:ea typeface="+mn-ea"/>
              </a:rPr>
              <a:t>属性级锁对特定的属性</a:t>
            </a:r>
            <a:r>
              <a:rPr lang="en-US" altLang="en-US" sz="1800" b="0" dirty="0" smtClean="0">
                <a:latin typeface="+mn-ea"/>
                <a:ea typeface="+mn-ea"/>
              </a:rPr>
              <a:t>(</a:t>
            </a:r>
            <a:r>
              <a:rPr lang="zh-CN" altLang="en-US" sz="1800" b="0" dirty="0" smtClean="0">
                <a:latin typeface="+mn-ea"/>
                <a:ea typeface="+mn-ea"/>
              </a:rPr>
              <a:t>或字段</a:t>
            </a:r>
            <a:r>
              <a:rPr lang="en-US" altLang="en-US" sz="1800" b="0" dirty="0" smtClean="0">
                <a:latin typeface="+mn-ea"/>
                <a:ea typeface="+mn-ea"/>
              </a:rPr>
              <a:t>)</a:t>
            </a:r>
            <a:r>
              <a:rPr lang="zh-CN" altLang="en-US" sz="1800" b="0" dirty="0" smtClean="0">
                <a:latin typeface="+mn-ea"/>
                <a:ea typeface="+mn-ea"/>
              </a:rPr>
              <a:t>进行加锁。属性级锁允许多个事务同时访问数据库表中的相同行，只要不访问相同的属性即可。属性级锁提高了数据库系统的并发性，但需要较高的系统开销。</a:t>
            </a:r>
          </a:p>
          <a:p>
            <a:endParaRPr lang="zh-CN" altLang="en-US" dirty="0"/>
          </a:p>
        </p:txBody>
      </p:sp>
      <p:sp>
        <p:nvSpPr>
          <p:cNvPr id="4" name="标题 1"/>
          <p:cNvSpPr>
            <a:spLocks noGrp="1"/>
          </p:cNvSpPr>
          <p:nvPr>
            <p:ph type="title"/>
          </p:nvPr>
        </p:nvSpPr>
        <p:spPr>
          <a:xfrm>
            <a:off x="468313" y="142875"/>
            <a:ext cx="8207375" cy="649288"/>
          </a:xfrm>
        </p:spPr>
        <p:txBody>
          <a:bodyPr/>
          <a:lstStyle/>
          <a:p>
            <a:r>
              <a:rPr lang="en-US" dirty="0" smtClean="0"/>
              <a:t>9.6.1 </a:t>
            </a:r>
            <a:r>
              <a:rPr lang="zh-CN" altLang="en-US" dirty="0" smtClean="0"/>
              <a:t>锁的粒度</a:t>
            </a:r>
            <a:endParaRPr lang="zh-CN" alt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6">
            <a:hlinkClick r:id="rId2" action="ppaction://hlinksldjump"/>
          </p:cNvPr>
          <p:cNvSpPr>
            <a:spLocks noChangeArrowheads="1"/>
          </p:cNvSpPr>
          <p:nvPr/>
        </p:nvSpPr>
        <p:spPr bwMode="auto">
          <a:xfrm>
            <a:off x="1500166" y="1285860"/>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098" name="Rectangle 30"/>
          <p:cNvSpPr>
            <a:spLocks noChangeArrowheads="1"/>
          </p:cNvSpPr>
          <p:nvPr/>
        </p:nvSpPr>
        <p:spPr bwMode="auto">
          <a:xfrm>
            <a:off x="1509713" y="4957775"/>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099" name="Rectangle 31"/>
          <p:cNvSpPr>
            <a:spLocks noChangeArrowheads="1"/>
          </p:cNvSpPr>
          <p:nvPr/>
        </p:nvSpPr>
        <p:spPr bwMode="auto">
          <a:xfrm>
            <a:off x="1509713" y="1787537"/>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1" name="Rectangle 33"/>
          <p:cNvSpPr>
            <a:spLocks noChangeArrowheads="1"/>
          </p:cNvSpPr>
          <p:nvPr/>
        </p:nvSpPr>
        <p:spPr bwMode="auto">
          <a:xfrm>
            <a:off x="1509713" y="3371862"/>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2" name="Rectangle 34"/>
          <p:cNvSpPr>
            <a:spLocks noChangeArrowheads="1"/>
          </p:cNvSpPr>
          <p:nvPr/>
        </p:nvSpPr>
        <p:spPr bwMode="auto">
          <a:xfrm>
            <a:off x="1509713" y="4164025"/>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6" name="AutoShape 12">
            <a:hlinkClick r:id="rId3" action="ppaction://hlinksldjump"/>
          </p:cNvPr>
          <p:cNvSpPr>
            <a:spLocks noChangeArrowheads="1"/>
          </p:cNvSpPr>
          <p:nvPr/>
        </p:nvSpPr>
        <p:spPr bwMode="auto">
          <a:xfrm>
            <a:off x="1547813" y="2951175"/>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4107" name="AutoShape 15">
            <a:hlinkClick r:id="rId4" action="ppaction://hlinksldjump"/>
          </p:cNvPr>
          <p:cNvSpPr>
            <a:spLocks noChangeArrowheads="1"/>
          </p:cNvSpPr>
          <p:nvPr/>
        </p:nvSpPr>
        <p:spPr bwMode="auto">
          <a:xfrm>
            <a:off x="1571604" y="371475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108" name="AutoShape 18">
            <a:hlinkClick r:id="rId5" action="ppaction://hlinksldjump"/>
          </p:cNvPr>
          <p:cNvSpPr>
            <a:spLocks noChangeArrowheads="1"/>
          </p:cNvSpPr>
          <p:nvPr/>
        </p:nvSpPr>
        <p:spPr bwMode="auto">
          <a:xfrm>
            <a:off x="1547813" y="4535500"/>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113" name="WordArt 23"/>
          <p:cNvSpPr>
            <a:spLocks noChangeArrowheads="1" noChangeShapeType="1" noTextEdit="1"/>
          </p:cNvSpPr>
          <p:nvPr/>
        </p:nvSpPr>
        <p:spPr bwMode="auto">
          <a:xfrm>
            <a:off x="1755775" y="3884625"/>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4115" name="AutoShape 25"/>
          <p:cNvSpPr>
            <a:spLocks noChangeArrowheads="1"/>
          </p:cNvSpPr>
          <p:nvPr/>
        </p:nvSpPr>
        <p:spPr bwMode="auto">
          <a:xfrm>
            <a:off x="1620838" y="1366850"/>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9.1</a:t>
            </a:r>
            <a:r>
              <a:rPr lang="zh-CN" altLang="en-US" dirty="0" smtClean="0"/>
              <a:t>并发控制概述</a:t>
            </a:r>
            <a:endParaRPr lang="zh-CN" altLang="en-US" dirty="0" smtClean="0">
              <a:latin typeface="微软雅黑" pitchFamily="34" charset="-122"/>
            </a:endParaRPr>
          </a:p>
        </p:txBody>
      </p:sp>
      <p:sp>
        <p:nvSpPr>
          <p:cNvPr id="4117" name="AutoShape 27"/>
          <p:cNvSpPr>
            <a:spLocks noChangeArrowheads="1"/>
          </p:cNvSpPr>
          <p:nvPr/>
        </p:nvSpPr>
        <p:spPr bwMode="auto">
          <a:xfrm>
            <a:off x="1620838" y="2951175"/>
            <a:ext cx="5403850" cy="533400"/>
          </a:xfrm>
          <a:prstGeom prst="roundRect">
            <a:avLst>
              <a:gd name="adj" fmla="val 0"/>
            </a:avLst>
          </a:prstGeom>
          <a:noFill/>
          <a:ln w="9525">
            <a:noFill/>
            <a:round/>
            <a:headEnd/>
            <a:tailEnd/>
          </a:ln>
        </p:spPr>
        <p:txBody>
          <a:bodyPr wrap="none" anchor="ctr"/>
          <a:lstStyle/>
          <a:p>
            <a:pPr lvl="1"/>
            <a:r>
              <a:rPr lang="en-US" altLang="zh-CN" dirty="0" smtClean="0">
                <a:latin typeface="微软雅黑" pitchFamily="34" charset="-122"/>
              </a:rPr>
              <a:t>9.3</a:t>
            </a:r>
            <a:r>
              <a:rPr lang="zh-CN" altLang="en-US" dirty="0" smtClean="0">
                <a:latin typeface="微软雅黑" pitchFamily="34" charset="-122"/>
              </a:rPr>
              <a:t>活锁和死锁</a:t>
            </a:r>
          </a:p>
        </p:txBody>
      </p:sp>
      <p:sp>
        <p:nvSpPr>
          <p:cNvPr id="4118" name="AutoShape 28"/>
          <p:cNvSpPr>
            <a:spLocks noChangeArrowheads="1"/>
          </p:cNvSpPr>
          <p:nvPr/>
        </p:nvSpPr>
        <p:spPr bwMode="auto">
          <a:xfrm>
            <a:off x="1620838" y="3743337"/>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9.4</a:t>
            </a:r>
            <a:r>
              <a:rPr lang="zh-CN" altLang="en-US" dirty="0" smtClean="0">
                <a:latin typeface="微软雅黑" pitchFamily="34" charset="-122"/>
              </a:rPr>
              <a:t>并发调度的可串行化</a:t>
            </a:r>
          </a:p>
        </p:txBody>
      </p:sp>
      <p:sp>
        <p:nvSpPr>
          <p:cNvPr id="4119" name="AutoShape 29"/>
          <p:cNvSpPr>
            <a:spLocks noChangeArrowheads="1"/>
          </p:cNvSpPr>
          <p:nvPr/>
        </p:nvSpPr>
        <p:spPr bwMode="auto">
          <a:xfrm>
            <a:off x="1620838" y="4533912"/>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9.5</a:t>
            </a:r>
            <a:r>
              <a:rPr lang="zh-CN" altLang="en-US" dirty="0" smtClean="0">
                <a:latin typeface="微软雅黑" pitchFamily="34" charset="-122"/>
              </a:rPr>
              <a:t>两段锁协议</a:t>
            </a:r>
          </a:p>
        </p:txBody>
      </p:sp>
      <p:sp>
        <p:nvSpPr>
          <p:cNvPr id="24" name="Rectangle 31"/>
          <p:cNvSpPr>
            <a:spLocks noChangeArrowheads="1"/>
          </p:cNvSpPr>
          <p:nvPr/>
        </p:nvSpPr>
        <p:spPr bwMode="auto">
          <a:xfrm>
            <a:off x="1500166" y="257105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5" name="AutoShape 6">
            <a:hlinkClick r:id="rId6" action="ppaction://hlinksldjump"/>
          </p:cNvPr>
          <p:cNvSpPr>
            <a:spLocks noChangeArrowheads="1"/>
          </p:cNvSpPr>
          <p:nvPr/>
        </p:nvSpPr>
        <p:spPr bwMode="auto">
          <a:xfrm>
            <a:off x="1538266" y="2150363"/>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26" name="AutoShape 25"/>
          <p:cNvSpPr>
            <a:spLocks noChangeArrowheads="1"/>
          </p:cNvSpPr>
          <p:nvPr/>
        </p:nvSpPr>
        <p:spPr bwMode="auto">
          <a:xfrm>
            <a:off x="1611291" y="2150363"/>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9.2 </a:t>
            </a:r>
            <a:r>
              <a:rPr lang="zh-CN" altLang="en-US" dirty="0" smtClean="0">
                <a:latin typeface="微软雅黑" pitchFamily="34" charset="-122"/>
              </a:rPr>
              <a:t>封锁</a:t>
            </a:r>
          </a:p>
        </p:txBody>
      </p:sp>
      <p:sp>
        <p:nvSpPr>
          <p:cNvPr id="27" name="Rectangle 30"/>
          <p:cNvSpPr>
            <a:spLocks noChangeArrowheads="1"/>
          </p:cNvSpPr>
          <p:nvPr/>
        </p:nvSpPr>
        <p:spPr bwMode="auto">
          <a:xfrm>
            <a:off x="1500166" y="5743593"/>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8" name="AutoShape 18">
            <a:hlinkClick r:id="rId7" action="ppaction://hlinksldjump"/>
          </p:cNvPr>
          <p:cNvSpPr>
            <a:spLocks noChangeArrowheads="1"/>
          </p:cNvSpPr>
          <p:nvPr/>
        </p:nvSpPr>
        <p:spPr bwMode="auto">
          <a:xfrm>
            <a:off x="1538266" y="5321318"/>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29" name="AutoShape 29"/>
          <p:cNvSpPr>
            <a:spLocks noChangeArrowheads="1"/>
          </p:cNvSpPr>
          <p:nvPr/>
        </p:nvSpPr>
        <p:spPr bwMode="auto">
          <a:xfrm>
            <a:off x="1611291" y="5319730"/>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9.6</a:t>
            </a:r>
            <a:r>
              <a:rPr lang="zh-CN" altLang="en-US" dirty="0" smtClean="0">
                <a:latin typeface="微软雅黑" pitchFamily="34" charset="-122"/>
              </a:rPr>
              <a:t>封锁的粒度</a:t>
            </a:r>
            <a:endParaRPr lang="en-US" altLang="zh-CN" dirty="0" smtClean="0">
              <a:latin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9.6.2 </a:t>
            </a:r>
            <a:r>
              <a:rPr lang="zh-CN" altLang="en-US" dirty="0" smtClean="0"/>
              <a:t>多粒度封锁</a:t>
            </a:r>
            <a:endParaRPr lang="zh-CN" altLang="en-US" dirty="0"/>
          </a:p>
        </p:txBody>
      </p:sp>
      <p:sp>
        <p:nvSpPr>
          <p:cNvPr id="3" name="内容占位符 2"/>
          <p:cNvSpPr>
            <a:spLocks noGrp="1"/>
          </p:cNvSpPr>
          <p:nvPr>
            <p:ph idx="1"/>
          </p:nvPr>
        </p:nvSpPr>
        <p:spPr>
          <a:xfrm>
            <a:off x="468313" y="928670"/>
            <a:ext cx="8207375" cy="5929354"/>
          </a:xfrm>
        </p:spPr>
        <p:txBody>
          <a:bodyPr/>
          <a:lstStyle/>
          <a:p>
            <a:pPr indent="360000" algn="just">
              <a:lnSpc>
                <a:spcPct val="100000"/>
              </a:lnSpc>
            </a:pPr>
            <a:r>
              <a:rPr lang="zh-CN" altLang="en-US" sz="1800" b="0" dirty="0" smtClean="0">
                <a:latin typeface="+mn-ea"/>
                <a:ea typeface="+mn-ea"/>
              </a:rPr>
              <a:t>多粒度封锁</a:t>
            </a:r>
            <a:endParaRPr lang="en-US" altLang="zh-CN" sz="1800" b="0" dirty="0" smtClean="0">
              <a:latin typeface="+mn-ea"/>
              <a:ea typeface="+mn-ea"/>
            </a:endParaRPr>
          </a:p>
          <a:p>
            <a:pPr indent="360000" algn="just">
              <a:lnSpc>
                <a:spcPct val="150000"/>
              </a:lnSpc>
              <a:buNone/>
            </a:pPr>
            <a:r>
              <a:rPr lang="zh-CN" altLang="en-US" sz="1800" b="0" dirty="0" smtClean="0">
                <a:latin typeface="+mn-ea"/>
                <a:ea typeface="+mn-ea"/>
              </a:rPr>
              <a:t>如果在一个数据库管理系统中，同时支持多种锁定粒度供事务选择，这种锁定方法就被称为</a:t>
            </a:r>
            <a:r>
              <a:rPr lang="zh-CN" altLang="en-US" sz="1800" b="0" dirty="0" smtClean="0">
                <a:solidFill>
                  <a:srgbClr val="FF0000"/>
                </a:solidFill>
                <a:latin typeface="+mn-ea"/>
                <a:ea typeface="+mn-ea"/>
              </a:rPr>
              <a:t>多粒度封锁</a:t>
            </a:r>
            <a:r>
              <a:rPr lang="en-US" altLang="zh-CN" sz="1800" b="0" dirty="0" smtClean="0">
                <a:latin typeface="+mn-ea"/>
                <a:ea typeface="+mn-ea"/>
              </a:rPr>
              <a:t>(Multiple Granularity Locking)</a:t>
            </a:r>
            <a:r>
              <a:rPr lang="zh-CN" altLang="en-US" sz="1800" b="0" dirty="0" smtClean="0">
                <a:latin typeface="+mn-ea"/>
                <a:ea typeface="+mn-ea"/>
              </a:rPr>
              <a:t>。</a:t>
            </a:r>
            <a:endParaRPr lang="en-US" altLang="zh-CN" sz="1800" b="0" dirty="0" smtClean="0">
              <a:latin typeface="+mn-ea"/>
              <a:ea typeface="+mn-ea"/>
            </a:endParaRPr>
          </a:p>
          <a:p>
            <a:pPr indent="360000" algn="just">
              <a:lnSpc>
                <a:spcPct val="100000"/>
              </a:lnSpc>
            </a:pPr>
            <a:r>
              <a:rPr lang="zh-CN" altLang="en-US" sz="1800" b="0" dirty="0" smtClean="0">
                <a:latin typeface="+mn-ea"/>
                <a:ea typeface="+mn-ea"/>
              </a:rPr>
              <a:t>粒度选择</a:t>
            </a:r>
          </a:p>
          <a:p>
            <a:pPr indent="360000" algn="just">
              <a:lnSpc>
                <a:spcPct val="150000"/>
              </a:lnSpc>
              <a:buNone/>
            </a:pPr>
            <a:r>
              <a:rPr lang="zh-CN" altLang="en-US" sz="1800" b="0" dirty="0" smtClean="0">
                <a:latin typeface="+mn-ea"/>
                <a:ea typeface="+mn-ea"/>
              </a:rPr>
              <a:t>选择封锁粒度时应该同时考虑并发度与开销两个因素，以取得最优的并发调度效果。一般地，需要处理大量记录的事务可以以表为封锁粒度，需要处理多个表中的大量记录的事务可以以数据库为封锁粒度，而只需要处理某个表中少量记录的事务，则可以以记录为封锁粒度。</a:t>
            </a:r>
            <a:endParaRPr lang="en-US" altLang="zh-CN" sz="1800" b="0" dirty="0" smtClean="0">
              <a:latin typeface="+mn-ea"/>
              <a:ea typeface="+mn-ea"/>
            </a:endParaRPr>
          </a:p>
          <a:p>
            <a:pPr indent="360000" algn="just">
              <a:lnSpc>
                <a:spcPct val="100000"/>
              </a:lnSpc>
            </a:pPr>
            <a:r>
              <a:rPr lang="zh-CN" altLang="en-US" sz="1800" b="0" dirty="0" smtClean="0">
                <a:latin typeface="+mn-ea"/>
                <a:ea typeface="+mn-ea"/>
              </a:rPr>
              <a:t>多粒度树</a:t>
            </a:r>
          </a:p>
          <a:p>
            <a:pPr indent="360000" algn="just">
              <a:lnSpc>
                <a:spcPct val="150000"/>
              </a:lnSpc>
              <a:buNone/>
            </a:pPr>
            <a:r>
              <a:rPr lang="zh-CN" altLang="en-US" sz="1800" b="0" dirty="0" smtClean="0">
                <a:latin typeface="+mn-ea"/>
                <a:ea typeface="+mn-ea"/>
              </a:rPr>
              <a:t>多粒度树的根结点是整个数据库，表示最大的数据粒度。叶结点表示最小的数据粒度。多粒度封锁协议允许对多粒度树中的节点单独地加锁。另外，对一个节点加锁还意味着对这个节点的各级子节点也加同样的锁。</a:t>
            </a:r>
            <a:endParaRPr lang="en-US" altLang="zh-CN" sz="1800" b="0" dirty="0" smtClean="0">
              <a:latin typeface="+mn-ea"/>
              <a:ea typeface="+mn-ea"/>
            </a:endParaRPr>
          </a:p>
          <a:p>
            <a:pPr indent="360000" algn="just">
              <a:lnSpc>
                <a:spcPct val="150000"/>
              </a:lnSpc>
              <a:buNone/>
            </a:pPr>
            <a:r>
              <a:rPr lang="zh-CN" altLang="en-US" sz="1800" b="0" dirty="0" smtClean="0">
                <a:latin typeface="+mn-ea"/>
                <a:ea typeface="+mn-ea"/>
              </a:rPr>
              <a:t>显式封锁是在事务中明确指定要加在节点上的锁，隐式封锁是由于在其上级节点中加显式锁时而使该节点获得的锁。</a:t>
            </a:r>
            <a:endParaRPr lang="en-US" altLang="zh-CN" sz="1800" b="0" dirty="0" smtClean="0">
              <a:latin typeface="+mn-ea"/>
              <a:ea typeface="+mn-ea"/>
            </a:endParaRP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1142984"/>
            <a:ext cx="8207375" cy="4143404"/>
          </a:xfrm>
        </p:spPr>
        <p:txBody>
          <a:bodyPr/>
          <a:lstStyle/>
          <a:p>
            <a:pPr indent="360000" algn="just">
              <a:lnSpc>
                <a:spcPct val="150000"/>
              </a:lnSpc>
            </a:pPr>
            <a:r>
              <a:rPr lang="zh-CN" altLang="en-US" sz="1800" b="0" dirty="0" smtClean="0">
                <a:latin typeface="+mn-ea"/>
                <a:ea typeface="+mn-ea"/>
              </a:rPr>
              <a:t>加锁三检查</a:t>
            </a:r>
            <a:endParaRPr lang="en-US" altLang="zh-CN" sz="1800" b="0" dirty="0" smtClean="0">
              <a:latin typeface="+mn-ea"/>
              <a:ea typeface="+mn-ea"/>
            </a:endParaRPr>
          </a:p>
          <a:p>
            <a:pPr indent="360000" algn="just">
              <a:lnSpc>
                <a:spcPct val="150000"/>
              </a:lnSpc>
              <a:buNone/>
            </a:pPr>
            <a:r>
              <a:rPr lang="zh-CN" altLang="en-US" sz="1800" b="0" dirty="0" smtClean="0">
                <a:latin typeface="+mn-ea"/>
                <a:ea typeface="+mn-ea"/>
              </a:rPr>
              <a:t>第一要检查在该节点上有无显式锁定与之冲突。</a:t>
            </a:r>
            <a:endParaRPr lang="en-US" altLang="zh-CN" sz="1800" b="0" dirty="0" smtClean="0">
              <a:latin typeface="+mn-ea"/>
              <a:ea typeface="+mn-ea"/>
            </a:endParaRPr>
          </a:p>
          <a:p>
            <a:pPr indent="360000" algn="just">
              <a:lnSpc>
                <a:spcPct val="150000"/>
              </a:lnSpc>
              <a:buNone/>
            </a:pPr>
            <a:r>
              <a:rPr lang="zh-CN" altLang="en-US" sz="1800" b="0" dirty="0" smtClean="0">
                <a:latin typeface="+mn-ea"/>
                <a:ea typeface="+mn-ea"/>
              </a:rPr>
              <a:t>第二要检查其所有上级节点有无显式锁定与之冲突，以便查看在该节点上加显式锁定是否会与从上级节点获得的隐式锁定有冲突。</a:t>
            </a:r>
            <a:endParaRPr lang="en-US" altLang="zh-CN" sz="1800" b="0" dirty="0" smtClean="0">
              <a:latin typeface="+mn-ea"/>
              <a:ea typeface="+mn-ea"/>
            </a:endParaRPr>
          </a:p>
          <a:p>
            <a:pPr indent="360000" algn="just">
              <a:lnSpc>
                <a:spcPct val="150000"/>
              </a:lnSpc>
              <a:buNone/>
            </a:pPr>
            <a:r>
              <a:rPr lang="zh-CN" altLang="en-US" sz="1800" b="0" dirty="0" smtClean="0">
                <a:latin typeface="+mn-ea"/>
                <a:ea typeface="+mn-ea"/>
              </a:rPr>
              <a:t>第三要检查所有下级节点有无显式锁定与之冲突，以便查看在该节点上加显式锁定是否会使下级节点从该节点获得的隐式锁定与其显式锁定有冲突。</a:t>
            </a:r>
          </a:p>
          <a:p>
            <a:pPr indent="360000" algn="just">
              <a:lnSpc>
                <a:spcPct val="150000"/>
              </a:lnSpc>
              <a:buNone/>
            </a:pPr>
            <a:r>
              <a:rPr lang="zh-CN" altLang="en-US" sz="1800" b="0" dirty="0" smtClean="0">
                <a:latin typeface="+mn-ea"/>
                <a:ea typeface="+mn-ea"/>
              </a:rPr>
              <a:t>这种检查锁定冲突的方法的效率很低，所以引进了</a:t>
            </a:r>
            <a:r>
              <a:rPr lang="zh-CN" altLang="en-US" sz="1800" b="0" dirty="0" smtClean="0">
                <a:solidFill>
                  <a:srgbClr val="FF0000"/>
                </a:solidFill>
                <a:latin typeface="+mn-ea"/>
                <a:ea typeface="+mn-ea"/>
              </a:rPr>
              <a:t>意向锁</a:t>
            </a:r>
            <a:r>
              <a:rPr lang="en-US" altLang="en-US" sz="1800" b="0" dirty="0" smtClean="0">
                <a:latin typeface="+mn-ea"/>
                <a:ea typeface="+mn-ea"/>
              </a:rPr>
              <a:t>(intended lock)</a:t>
            </a:r>
            <a:r>
              <a:rPr lang="zh-CN" altLang="en-US" sz="1800" b="0" dirty="0" smtClean="0">
                <a:latin typeface="+mn-ea"/>
                <a:ea typeface="+mn-ea"/>
              </a:rPr>
              <a:t>的概念。</a:t>
            </a:r>
          </a:p>
          <a:p>
            <a:endParaRPr lang="zh-CN" altLang="en-US" dirty="0"/>
          </a:p>
        </p:txBody>
      </p:sp>
      <p:sp>
        <p:nvSpPr>
          <p:cNvPr id="4" name="标题 1"/>
          <p:cNvSpPr>
            <a:spLocks noGrp="1"/>
          </p:cNvSpPr>
          <p:nvPr>
            <p:ph type="title"/>
          </p:nvPr>
        </p:nvSpPr>
        <p:spPr>
          <a:xfrm>
            <a:off x="468313" y="142875"/>
            <a:ext cx="8207375" cy="649288"/>
          </a:xfrm>
        </p:spPr>
        <p:txBody>
          <a:bodyPr/>
          <a:lstStyle/>
          <a:p>
            <a:r>
              <a:rPr lang="en-US" dirty="0" smtClean="0"/>
              <a:t>9.6.2 </a:t>
            </a:r>
            <a:r>
              <a:rPr lang="zh-CN" altLang="en-US" dirty="0" smtClean="0"/>
              <a:t>多粒度封锁</a:t>
            </a:r>
            <a:endParaRPr lang="zh-CN" altLang="en-US" dirty="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9.6.3 </a:t>
            </a:r>
            <a:r>
              <a:rPr lang="zh-CN" altLang="en-US" dirty="0" smtClean="0"/>
              <a:t>意向锁</a:t>
            </a:r>
            <a:endParaRPr lang="zh-CN" altLang="en-US" dirty="0"/>
          </a:p>
        </p:txBody>
      </p:sp>
      <p:sp>
        <p:nvSpPr>
          <p:cNvPr id="3" name="内容占位符 2"/>
          <p:cNvSpPr>
            <a:spLocks noGrp="1"/>
          </p:cNvSpPr>
          <p:nvPr>
            <p:ph idx="1"/>
          </p:nvPr>
        </p:nvSpPr>
        <p:spPr>
          <a:xfrm>
            <a:off x="468313" y="1142984"/>
            <a:ext cx="8207375" cy="1428760"/>
          </a:xfrm>
          <a:ln w="19050">
            <a:solidFill>
              <a:schemeClr val="accent2"/>
            </a:solidFill>
          </a:ln>
        </p:spPr>
        <p:txBody>
          <a:bodyPr/>
          <a:lstStyle/>
          <a:p>
            <a:pPr indent="432000" algn="just">
              <a:lnSpc>
                <a:spcPct val="150000"/>
              </a:lnSpc>
              <a:buNone/>
            </a:pPr>
            <a:r>
              <a:rPr lang="zh-CN" altLang="en-US" dirty="0" smtClean="0">
                <a:solidFill>
                  <a:srgbClr val="FF0000"/>
                </a:solidFill>
                <a:latin typeface="楷体" pitchFamily="49" charset="-122"/>
                <a:ea typeface="楷体" pitchFamily="49" charset="-122"/>
              </a:rPr>
              <a:t>意向锁</a:t>
            </a:r>
            <a:r>
              <a:rPr lang="zh-CN" altLang="en-US" dirty="0" smtClean="0">
                <a:latin typeface="楷体" pitchFamily="49" charset="-122"/>
                <a:ea typeface="楷体" pitchFamily="49" charset="-122"/>
              </a:rPr>
              <a:t>：如果对一个节点加某种意向锁，则会对该节点的各级下级节点加这种锁。如果对一个节点加某种锁，则必须先对该节点的各级上级节点加这种意向锁。</a:t>
            </a:r>
          </a:p>
          <a:p>
            <a:pPr indent="432000" algn="just">
              <a:lnSpc>
                <a:spcPct val="150000"/>
              </a:lnSpc>
              <a:buNone/>
            </a:pPr>
            <a:r>
              <a:rPr lang="zh-CN" altLang="en-US" sz="1600" b="0" dirty="0" smtClean="0">
                <a:latin typeface="+mn-ea"/>
                <a:ea typeface="+mn-ea"/>
              </a:rPr>
              <a:t>例：对记录</a:t>
            </a:r>
            <a:r>
              <a:rPr lang="en-US" altLang="en-US" sz="1600" b="0" dirty="0" smtClean="0">
                <a:latin typeface="+mn-ea"/>
                <a:ea typeface="+mn-ea"/>
              </a:rPr>
              <a:t>R1</a:t>
            </a:r>
            <a:r>
              <a:rPr lang="zh-CN" altLang="en-US" sz="1600" b="0" dirty="0" smtClean="0">
                <a:latin typeface="+mn-ea"/>
                <a:ea typeface="+mn-ea"/>
              </a:rPr>
              <a:t>加锁时，必须先对它所在的表</a:t>
            </a:r>
            <a:r>
              <a:rPr lang="en-US" altLang="en-US" sz="1600" b="0" dirty="0" smtClean="0">
                <a:latin typeface="+mn-ea"/>
                <a:ea typeface="+mn-ea"/>
              </a:rPr>
              <a:t>A</a:t>
            </a:r>
            <a:r>
              <a:rPr lang="zh-CN" altLang="en-US" sz="1600" b="0" dirty="0" smtClean="0">
                <a:latin typeface="+mn-ea"/>
                <a:ea typeface="+mn-ea"/>
              </a:rPr>
              <a:t>加意向锁。于是，事务</a:t>
            </a:r>
            <a:r>
              <a:rPr lang="en-US" altLang="en-US" sz="1600" b="0" dirty="0" smtClean="0">
                <a:latin typeface="+mn-ea"/>
                <a:ea typeface="+mn-ea"/>
              </a:rPr>
              <a:t>T1</a:t>
            </a:r>
            <a:r>
              <a:rPr lang="zh-CN" altLang="en-US" sz="1600" b="0" dirty="0" smtClean="0">
                <a:latin typeface="+mn-ea"/>
                <a:ea typeface="+mn-ea"/>
              </a:rPr>
              <a:t>对表</a:t>
            </a:r>
            <a:r>
              <a:rPr lang="en-US" altLang="en-US" sz="1600" b="0" dirty="0" smtClean="0">
                <a:latin typeface="+mn-ea"/>
                <a:ea typeface="+mn-ea"/>
              </a:rPr>
              <a:t>A</a:t>
            </a:r>
            <a:r>
              <a:rPr lang="zh-CN" altLang="en-US" sz="1600" b="0" dirty="0" smtClean="0">
                <a:latin typeface="+mn-ea"/>
                <a:ea typeface="+mn-ea"/>
              </a:rPr>
              <a:t>加</a:t>
            </a:r>
            <a:r>
              <a:rPr lang="en-US" altLang="en-US" sz="1600" b="0" dirty="0" smtClean="0">
                <a:latin typeface="+mn-ea"/>
                <a:ea typeface="+mn-ea"/>
              </a:rPr>
              <a:t>X</a:t>
            </a:r>
            <a:r>
              <a:rPr lang="zh-CN" altLang="en-US" sz="1600" b="0" dirty="0" smtClean="0">
                <a:latin typeface="+mn-ea"/>
                <a:ea typeface="+mn-ea"/>
              </a:rPr>
              <a:t>锁时，系统只需要检查根节点数据库</a:t>
            </a:r>
            <a:r>
              <a:rPr lang="en-US" altLang="en-US" sz="1600" b="0" dirty="0" smtClean="0">
                <a:latin typeface="+mn-ea"/>
                <a:ea typeface="+mn-ea"/>
              </a:rPr>
              <a:t>D</a:t>
            </a:r>
            <a:r>
              <a:rPr lang="zh-CN" altLang="en-US" sz="1600" b="0" dirty="0" smtClean="0">
                <a:latin typeface="+mn-ea"/>
                <a:ea typeface="+mn-ea"/>
              </a:rPr>
              <a:t>和表</a:t>
            </a:r>
            <a:r>
              <a:rPr lang="en-US" altLang="en-US" sz="1600" b="0" dirty="0" smtClean="0">
                <a:latin typeface="+mn-ea"/>
                <a:ea typeface="+mn-ea"/>
              </a:rPr>
              <a:t>A</a:t>
            </a:r>
            <a:r>
              <a:rPr lang="zh-CN" altLang="en-US" sz="1600" b="0" dirty="0" smtClean="0">
                <a:latin typeface="+mn-ea"/>
                <a:ea typeface="+mn-ea"/>
              </a:rPr>
              <a:t>是否已经加了不相容的锁，而不再需要检查表</a:t>
            </a:r>
            <a:r>
              <a:rPr lang="en-US" altLang="en-US" sz="1600" b="0" dirty="0" smtClean="0">
                <a:latin typeface="+mn-ea"/>
                <a:ea typeface="+mn-ea"/>
              </a:rPr>
              <a:t>A</a:t>
            </a:r>
            <a:r>
              <a:rPr lang="zh-CN" altLang="en-US" sz="1600" b="0" dirty="0" smtClean="0">
                <a:latin typeface="+mn-ea"/>
                <a:ea typeface="+mn-ea"/>
              </a:rPr>
              <a:t>中每个记录是否加了</a:t>
            </a:r>
            <a:r>
              <a:rPr lang="en-US" altLang="en-US" sz="1600" b="0" dirty="0" smtClean="0">
                <a:latin typeface="+mn-ea"/>
                <a:ea typeface="+mn-ea"/>
              </a:rPr>
              <a:t>X</a:t>
            </a:r>
            <a:r>
              <a:rPr lang="zh-CN" altLang="en-US" sz="1600" b="0" dirty="0" smtClean="0">
                <a:latin typeface="+mn-ea"/>
                <a:ea typeface="+mn-ea"/>
              </a:rPr>
              <a:t>锁。</a:t>
            </a:r>
          </a:p>
          <a:p>
            <a:pPr marL="342900" indent="-342900"/>
            <a:r>
              <a:rPr lang="zh-CN" altLang="en-US" sz="1600" dirty="0" smtClean="0">
                <a:latin typeface="+mn-ea"/>
                <a:ea typeface="+mn-ea"/>
              </a:rPr>
              <a:t>意向共享锁</a:t>
            </a:r>
            <a:r>
              <a:rPr lang="en-US" altLang="en-US" sz="1600" dirty="0" smtClean="0">
                <a:latin typeface="+mn-ea"/>
                <a:ea typeface="+mn-ea"/>
              </a:rPr>
              <a:t>(Intent Share Lock</a:t>
            </a:r>
            <a:r>
              <a:rPr lang="zh-CN" altLang="en-US" sz="1600" dirty="0" smtClean="0">
                <a:latin typeface="+mn-ea"/>
                <a:ea typeface="+mn-ea"/>
              </a:rPr>
              <a:t>，简称</a:t>
            </a:r>
            <a:r>
              <a:rPr lang="en-US" altLang="en-US" sz="1600" dirty="0" smtClean="0">
                <a:latin typeface="+mn-ea"/>
                <a:ea typeface="+mn-ea"/>
              </a:rPr>
              <a:t>IS</a:t>
            </a:r>
            <a:r>
              <a:rPr lang="zh-CN" altLang="en-US" sz="1600" dirty="0" smtClean="0">
                <a:latin typeface="+mn-ea"/>
                <a:ea typeface="+mn-ea"/>
              </a:rPr>
              <a:t>锁</a:t>
            </a:r>
            <a:r>
              <a:rPr lang="en-US" altLang="en-US" sz="1600" dirty="0" smtClean="0">
                <a:latin typeface="+mn-ea"/>
                <a:ea typeface="+mn-ea"/>
              </a:rPr>
              <a:t>)</a:t>
            </a:r>
            <a:endParaRPr lang="zh-CN" altLang="en-US" sz="1600" dirty="0" smtClean="0">
              <a:latin typeface="+mn-ea"/>
              <a:ea typeface="+mn-ea"/>
            </a:endParaRPr>
          </a:p>
          <a:p>
            <a:pPr>
              <a:buNone/>
            </a:pPr>
            <a:r>
              <a:rPr lang="zh-CN" altLang="en-US" sz="1600" b="0" dirty="0" smtClean="0">
                <a:latin typeface="+mn-ea"/>
                <a:ea typeface="+mn-ea"/>
              </a:rPr>
              <a:t>         如果对一个节点加</a:t>
            </a:r>
            <a:r>
              <a:rPr lang="en-US" altLang="en-US" sz="1600" b="0" dirty="0" smtClean="0">
                <a:latin typeface="+mn-ea"/>
                <a:ea typeface="+mn-ea"/>
              </a:rPr>
              <a:t>IS</a:t>
            </a:r>
            <a:r>
              <a:rPr lang="zh-CN" altLang="en-US" sz="1600" b="0" dirty="0" smtClean="0">
                <a:latin typeface="+mn-ea"/>
                <a:ea typeface="+mn-ea"/>
              </a:rPr>
              <a:t>锁，则表示对它的所有下级节点有加</a:t>
            </a:r>
            <a:r>
              <a:rPr lang="en-US" altLang="en-US" sz="1600" b="0" dirty="0" smtClean="0">
                <a:latin typeface="+mn-ea"/>
                <a:ea typeface="+mn-ea"/>
              </a:rPr>
              <a:t>S</a:t>
            </a:r>
            <a:r>
              <a:rPr lang="zh-CN" altLang="en-US" sz="1600" b="0" dirty="0" smtClean="0">
                <a:latin typeface="+mn-ea"/>
                <a:ea typeface="+mn-ea"/>
              </a:rPr>
              <a:t>锁的意向。如果对一个节点加</a:t>
            </a:r>
            <a:r>
              <a:rPr lang="en-US" altLang="en-US" sz="1600" b="0" dirty="0" smtClean="0">
                <a:latin typeface="+mn-ea"/>
                <a:ea typeface="+mn-ea"/>
              </a:rPr>
              <a:t>S</a:t>
            </a:r>
            <a:r>
              <a:rPr lang="zh-CN" altLang="en-US" sz="1600" b="0" dirty="0" smtClean="0">
                <a:latin typeface="+mn-ea"/>
                <a:ea typeface="+mn-ea"/>
              </a:rPr>
              <a:t>锁，则必须先对该节点的各级上级节点加</a:t>
            </a:r>
            <a:r>
              <a:rPr lang="en-US" altLang="en-US" sz="1600" b="0" dirty="0" smtClean="0">
                <a:latin typeface="+mn-ea"/>
                <a:ea typeface="+mn-ea"/>
              </a:rPr>
              <a:t>IS</a:t>
            </a:r>
            <a:r>
              <a:rPr lang="zh-CN" altLang="en-US" sz="1600" b="0" dirty="0" smtClean="0">
                <a:latin typeface="+mn-ea"/>
                <a:ea typeface="+mn-ea"/>
              </a:rPr>
              <a:t>锁。</a:t>
            </a:r>
          </a:p>
          <a:p>
            <a:pPr>
              <a:buNone/>
            </a:pPr>
            <a:r>
              <a:rPr lang="zh-CN" altLang="en-US" sz="1600" b="0" dirty="0" smtClean="0">
                <a:latin typeface="+mn-ea"/>
                <a:ea typeface="+mn-ea"/>
              </a:rPr>
              <a:t>        例如：事务</a:t>
            </a:r>
            <a:r>
              <a:rPr lang="en-US" altLang="en-US" sz="1600" b="0" dirty="0" smtClean="0">
                <a:latin typeface="+mn-ea"/>
                <a:ea typeface="+mn-ea"/>
              </a:rPr>
              <a:t>T</a:t>
            </a:r>
            <a:r>
              <a:rPr lang="zh-CN" altLang="en-US" sz="1600" b="0" dirty="0" smtClean="0">
                <a:latin typeface="+mn-ea"/>
                <a:ea typeface="+mn-ea"/>
              </a:rPr>
              <a:t>要对表</a:t>
            </a:r>
            <a:r>
              <a:rPr lang="en-US" altLang="en-US" sz="1600" b="0" dirty="0" smtClean="0">
                <a:latin typeface="+mn-ea"/>
                <a:ea typeface="+mn-ea"/>
              </a:rPr>
              <a:t>A</a:t>
            </a:r>
            <a:r>
              <a:rPr lang="zh-CN" altLang="en-US" sz="1600" b="0" dirty="0" smtClean="0">
                <a:latin typeface="+mn-ea"/>
                <a:ea typeface="+mn-ea"/>
              </a:rPr>
              <a:t>中的记录</a:t>
            </a:r>
            <a:r>
              <a:rPr lang="en-US" altLang="en-US" sz="1600" b="0" dirty="0" smtClean="0">
                <a:latin typeface="+mn-ea"/>
                <a:ea typeface="+mn-ea"/>
              </a:rPr>
              <a:t>R1</a:t>
            </a:r>
            <a:r>
              <a:rPr lang="zh-CN" altLang="en-US" sz="1600" b="0" dirty="0" smtClean="0">
                <a:latin typeface="+mn-ea"/>
                <a:ea typeface="+mn-ea"/>
              </a:rPr>
              <a:t>加</a:t>
            </a:r>
            <a:r>
              <a:rPr lang="en-US" altLang="en-US" sz="1600" b="0" dirty="0" smtClean="0">
                <a:latin typeface="+mn-ea"/>
                <a:ea typeface="+mn-ea"/>
              </a:rPr>
              <a:t>S</a:t>
            </a:r>
            <a:r>
              <a:rPr lang="zh-CN" altLang="en-US" sz="1600" b="0" dirty="0" smtClean="0">
                <a:latin typeface="+mn-ea"/>
                <a:ea typeface="+mn-ea"/>
              </a:rPr>
              <a:t>锁，则要先对表</a:t>
            </a:r>
            <a:r>
              <a:rPr lang="en-US" altLang="en-US" sz="1600" b="0" dirty="0" smtClean="0">
                <a:latin typeface="+mn-ea"/>
                <a:ea typeface="+mn-ea"/>
              </a:rPr>
              <a:t>A</a:t>
            </a:r>
            <a:r>
              <a:rPr lang="zh-CN" altLang="en-US" sz="1600" b="0" dirty="0" smtClean="0">
                <a:latin typeface="+mn-ea"/>
                <a:ea typeface="+mn-ea"/>
              </a:rPr>
              <a:t>和数据库加</a:t>
            </a:r>
            <a:r>
              <a:rPr lang="en-US" altLang="en-US" sz="1600" b="0" dirty="0" smtClean="0">
                <a:latin typeface="+mn-ea"/>
                <a:ea typeface="+mn-ea"/>
              </a:rPr>
              <a:t>IS</a:t>
            </a:r>
            <a:r>
              <a:rPr lang="zh-CN" altLang="en-US" sz="1600" b="0" dirty="0" smtClean="0">
                <a:latin typeface="+mn-ea"/>
                <a:ea typeface="+mn-ea"/>
              </a:rPr>
              <a:t>锁。</a:t>
            </a:r>
          </a:p>
          <a:p>
            <a:pPr marL="342900" indent="-342900"/>
            <a:r>
              <a:rPr lang="zh-CN" altLang="en-US" sz="1600" dirty="0" smtClean="0">
                <a:latin typeface="+mn-ea"/>
                <a:ea typeface="+mn-ea"/>
              </a:rPr>
              <a:t>意向排他锁</a:t>
            </a:r>
            <a:r>
              <a:rPr lang="en-US" altLang="en-US" sz="1600" dirty="0" smtClean="0">
                <a:latin typeface="+mn-ea"/>
                <a:ea typeface="+mn-ea"/>
              </a:rPr>
              <a:t>(Intent Exclusive Lock</a:t>
            </a:r>
            <a:r>
              <a:rPr lang="zh-CN" altLang="en-US" sz="1600" dirty="0" smtClean="0">
                <a:latin typeface="+mn-ea"/>
                <a:ea typeface="+mn-ea"/>
              </a:rPr>
              <a:t>，简称</a:t>
            </a:r>
            <a:r>
              <a:rPr lang="en-US" altLang="en-US" sz="1600" dirty="0" smtClean="0">
                <a:latin typeface="+mn-ea"/>
                <a:ea typeface="+mn-ea"/>
              </a:rPr>
              <a:t>IX</a:t>
            </a:r>
            <a:r>
              <a:rPr lang="zh-CN" altLang="en-US" sz="1600" dirty="0" smtClean="0">
                <a:latin typeface="+mn-ea"/>
                <a:ea typeface="+mn-ea"/>
              </a:rPr>
              <a:t>锁</a:t>
            </a:r>
            <a:r>
              <a:rPr lang="en-US" altLang="en-US" sz="1600" dirty="0" smtClean="0">
                <a:latin typeface="+mn-ea"/>
                <a:ea typeface="+mn-ea"/>
              </a:rPr>
              <a:t>)</a:t>
            </a:r>
            <a:endParaRPr lang="zh-CN" altLang="en-US" sz="1600" dirty="0" smtClean="0">
              <a:latin typeface="+mn-ea"/>
              <a:ea typeface="+mn-ea"/>
            </a:endParaRPr>
          </a:p>
          <a:p>
            <a:pPr>
              <a:buNone/>
            </a:pPr>
            <a:r>
              <a:rPr lang="zh-CN" altLang="en-US" sz="1600" b="0" dirty="0" smtClean="0">
                <a:latin typeface="+mn-ea"/>
                <a:ea typeface="+mn-ea"/>
              </a:rPr>
              <a:t>        如果对一个节点加</a:t>
            </a:r>
            <a:r>
              <a:rPr lang="en-US" altLang="en-US" sz="1600" b="0" dirty="0" smtClean="0">
                <a:latin typeface="+mn-ea"/>
                <a:ea typeface="+mn-ea"/>
              </a:rPr>
              <a:t>IX</a:t>
            </a:r>
            <a:r>
              <a:rPr lang="zh-CN" altLang="en-US" sz="1600" b="0" dirty="0" smtClean="0">
                <a:latin typeface="+mn-ea"/>
                <a:ea typeface="+mn-ea"/>
              </a:rPr>
              <a:t>锁，则表示对它的所有下级节点有加</a:t>
            </a:r>
            <a:r>
              <a:rPr lang="en-US" altLang="en-US" sz="1600" b="0" dirty="0" smtClean="0">
                <a:latin typeface="+mn-ea"/>
                <a:ea typeface="+mn-ea"/>
              </a:rPr>
              <a:t>X</a:t>
            </a:r>
            <a:r>
              <a:rPr lang="zh-CN" altLang="en-US" sz="1600" b="0" dirty="0" smtClean="0">
                <a:latin typeface="+mn-ea"/>
                <a:ea typeface="+mn-ea"/>
              </a:rPr>
              <a:t>锁的意向。如果对一个节点加</a:t>
            </a:r>
            <a:r>
              <a:rPr lang="en-US" altLang="en-US" sz="1600" b="0" dirty="0" smtClean="0">
                <a:latin typeface="+mn-ea"/>
                <a:ea typeface="+mn-ea"/>
              </a:rPr>
              <a:t>X</a:t>
            </a:r>
            <a:r>
              <a:rPr lang="zh-CN" altLang="en-US" sz="1600" b="0" dirty="0" smtClean="0">
                <a:latin typeface="+mn-ea"/>
                <a:ea typeface="+mn-ea"/>
              </a:rPr>
              <a:t>锁，则必须先对该节点的各级上级节点加</a:t>
            </a:r>
            <a:r>
              <a:rPr lang="en-US" altLang="en-US" sz="1600" b="0" dirty="0" smtClean="0">
                <a:latin typeface="+mn-ea"/>
                <a:ea typeface="+mn-ea"/>
              </a:rPr>
              <a:t>IX</a:t>
            </a:r>
            <a:r>
              <a:rPr lang="zh-CN" altLang="en-US" sz="1600" b="0" dirty="0" smtClean="0">
                <a:latin typeface="+mn-ea"/>
                <a:ea typeface="+mn-ea"/>
              </a:rPr>
              <a:t>锁。</a:t>
            </a:r>
          </a:p>
          <a:p>
            <a:pPr>
              <a:buNone/>
            </a:pPr>
            <a:r>
              <a:rPr lang="zh-CN" altLang="en-US" sz="1600" b="0" dirty="0" smtClean="0">
                <a:latin typeface="+mn-ea"/>
                <a:ea typeface="+mn-ea"/>
              </a:rPr>
              <a:t>        例如：事务</a:t>
            </a:r>
            <a:r>
              <a:rPr lang="en-US" altLang="en-US" sz="1600" b="0" dirty="0" smtClean="0">
                <a:latin typeface="+mn-ea"/>
                <a:ea typeface="+mn-ea"/>
              </a:rPr>
              <a:t>T</a:t>
            </a:r>
            <a:r>
              <a:rPr lang="zh-CN" altLang="en-US" sz="1600" b="0" dirty="0" smtClean="0">
                <a:latin typeface="+mn-ea"/>
                <a:ea typeface="+mn-ea"/>
              </a:rPr>
              <a:t>要对表</a:t>
            </a:r>
            <a:r>
              <a:rPr lang="en-US" altLang="en-US" sz="1600" b="0" dirty="0" smtClean="0">
                <a:latin typeface="+mn-ea"/>
                <a:ea typeface="+mn-ea"/>
              </a:rPr>
              <a:t>A</a:t>
            </a:r>
            <a:r>
              <a:rPr lang="zh-CN" altLang="en-US" sz="1600" b="0" dirty="0" smtClean="0">
                <a:latin typeface="+mn-ea"/>
                <a:ea typeface="+mn-ea"/>
              </a:rPr>
              <a:t>中的记录</a:t>
            </a:r>
            <a:r>
              <a:rPr lang="en-US" altLang="en-US" sz="1600" b="0" dirty="0" smtClean="0">
                <a:latin typeface="+mn-ea"/>
                <a:ea typeface="+mn-ea"/>
              </a:rPr>
              <a:t>R1</a:t>
            </a:r>
            <a:r>
              <a:rPr lang="zh-CN" altLang="en-US" sz="1600" b="0" dirty="0" smtClean="0">
                <a:latin typeface="+mn-ea"/>
                <a:ea typeface="+mn-ea"/>
              </a:rPr>
              <a:t>加</a:t>
            </a:r>
            <a:r>
              <a:rPr lang="en-US" altLang="en-US" sz="1600" b="0" dirty="0" smtClean="0">
                <a:latin typeface="+mn-ea"/>
                <a:ea typeface="+mn-ea"/>
              </a:rPr>
              <a:t>X</a:t>
            </a:r>
            <a:r>
              <a:rPr lang="zh-CN" altLang="en-US" sz="1600" b="0" dirty="0" smtClean="0">
                <a:latin typeface="+mn-ea"/>
                <a:ea typeface="+mn-ea"/>
              </a:rPr>
              <a:t>锁，则要先对表</a:t>
            </a:r>
            <a:r>
              <a:rPr lang="en-US" altLang="en-US" sz="1600" b="0" dirty="0" smtClean="0">
                <a:latin typeface="+mn-ea"/>
                <a:ea typeface="+mn-ea"/>
              </a:rPr>
              <a:t>A</a:t>
            </a:r>
            <a:r>
              <a:rPr lang="zh-CN" altLang="en-US" sz="1600" b="0" dirty="0" smtClean="0">
                <a:latin typeface="+mn-ea"/>
                <a:ea typeface="+mn-ea"/>
              </a:rPr>
              <a:t>和数据库加</a:t>
            </a:r>
            <a:r>
              <a:rPr lang="en-US" altLang="en-US" sz="1600" b="0" dirty="0" smtClean="0">
                <a:latin typeface="+mn-ea"/>
                <a:ea typeface="+mn-ea"/>
              </a:rPr>
              <a:t>IX</a:t>
            </a:r>
            <a:r>
              <a:rPr lang="zh-CN" altLang="en-US" sz="1600" b="0" dirty="0" smtClean="0">
                <a:latin typeface="+mn-ea"/>
                <a:ea typeface="+mn-ea"/>
              </a:rPr>
              <a:t>锁。</a:t>
            </a:r>
          </a:p>
          <a:p>
            <a:endParaRPr lang="zh-CN" altLang="en-US" dirty="0"/>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1142984"/>
            <a:ext cx="8207375" cy="2357454"/>
          </a:xfrm>
        </p:spPr>
        <p:txBody>
          <a:bodyPr/>
          <a:lstStyle/>
          <a:p>
            <a:pPr indent="432000"/>
            <a:r>
              <a:rPr lang="zh-CN" altLang="en-US" sz="1600" dirty="0" smtClean="0"/>
              <a:t>共享意向排他锁</a:t>
            </a:r>
            <a:r>
              <a:rPr lang="en-US" altLang="en-US" sz="1600" dirty="0" smtClean="0"/>
              <a:t>(Share Intent Exclusive Lock</a:t>
            </a:r>
            <a:r>
              <a:rPr lang="zh-CN" altLang="en-US" sz="1600" dirty="0" smtClean="0"/>
              <a:t>，简称</a:t>
            </a:r>
            <a:r>
              <a:rPr lang="en-US" altLang="en-US" sz="1600" dirty="0" smtClean="0"/>
              <a:t>SIX</a:t>
            </a:r>
            <a:r>
              <a:rPr lang="zh-CN" altLang="en-US" sz="1600" dirty="0" smtClean="0"/>
              <a:t>锁</a:t>
            </a:r>
            <a:r>
              <a:rPr lang="en-US" altLang="en-US" sz="1600" dirty="0" smtClean="0"/>
              <a:t>)</a:t>
            </a:r>
          </a:p>
          <a:p>
            <a:pPr indent="432000" algn="just">
              <a:lnSpc>
                <a:spcPct val="150000"/>
              </a:lnSpc>
              <a:buNone/>
            </a:pPr>
            <a:r>
              <a:rPr lang="zh-CN" altLang="en-US" sz="1600" b="0" dirty="0" smtClean="0">
                <a:latin typeface="+mn-ea"/>
                <a:ea typeface="+mn-ea"/>
              </a:rPr>
              <a:t>如果对一个节点加</a:t>
            </a:r>
            <a:r>
              <a:rPr lang="en-US" sz="1600" b="0" dirty="0" smtClean="0">
                <a:latin typeface="+mn-ea"/>
                <a:ea typeface="+mn-ea"/>
              </a:rPr>
              <a:t>SIX</a:t>
            </a:r>
            <a:r>
              <a:rPr lang="zh-CN" altLang="en-US" sz="1600" b="0" dirty="0" smtClean="0">
                <a:latin typeface="+mn-ea"/>
                <a:ea typeface="+mn-ea"/>
              </a:rPr>
              <a:t>锁，则表示对它加</a:t>
            </a:r>
            <a:r>
              <a:rPr lang="en-US" sz="1600" b="0" dirty="0" smtClean="0">
                <a:latin typeface="+mn-ea"/>
                <a:ea typeface="+mn-ea"/>
              </a:rPr>
              <a:t>S</a:t>
            </a:r>
            <a:r>
              <a:rPr lang="zh-CN" altLang="en-US" sz="1600" b="0" dirty="0" smtClean="0">
                <a:latin typeface="+mn-ea"/>
                <a:ea typeface="+mn-ea"/>
              </a:rPr>
              <a:t>锁，然后再加</a:t>
            </a:r>
            <a:r>
              <a:rPr lang="en-US" sz="1600" b="0" dirty="0" smtClean="0">
                <a:latin typeface="+mn-ea"/>
                <a:ea typeface="+mn-ea"/>
              </a:rPr>
              <a:t>IX</a:t>
            </a:r>
            <a:r>
              <a:rPr lang="zh-CN" altLang="en-US" sz="1600" b="0" dirty="0" smtClean="0">
                <a:latin typeface="+mn-ea"/>
                <a:ea typeface="+mn-ea"/>
              </a:rPr>
              <a:t>锁，即</a:t>
            </a:r>
            <a:r>
              <a:rPr lang="en-US" sz="1600" b="0" dirty="0" smtClean="0">
                <a:latin typeface="+mn-ea"/>
                <a:ea typeface="+mn-ea"/>
              </a:rPr>
              <a:t>SIX</a:t>
            </a:r>
            <a:r>
              <a:rPr lang="zh-CN" altLang="en-US" sz="1600" b="0" dirty="0" smtClean="0">
                <a:latin typeface="+mn-ea"/>
                <a:ea typeface="+mn-ea"/>
              </a:rPr>
              <a:t>＝</a:t>
            </a:r>
            <a:r>
              <a:rPr lang="en-US" sz="1600" b="0" dirty="0" smtClean="0">
                <a:latin typeface="+mn-ea"/>
                <a:ea typeface="+mn-ea"/>
              </a:rPr>
              <a:t>S</a:t>
            </a:r>
            <a:r>
              <a:rPr lang="zh-CN" altLang="en-US" sz="1600" b="0" dirty="0" smtClean="0">
                <a:latin typeface="+mn-ea"/>
                <a:ea typeface="+mn-ea"/>
              </a:rPr>
              <a:t>＋</a:t>
            </a:r>
            <a:r>
              <a:rPr lang="en-US" sz="1600" b="0" dirty="0" smtClean="0">
                <a:latin typeface="+mn-ea"/>
                <a:ea typeface="+mn-ea"/>
              </a:rPr>
              <a:t>IX</a:t>
            </a:r>
            <a:r>
              <a:rPr lang="zh-CN" altLang="en-US" sz="1600" b="0" dirty="0" smtClean="0">
                <a:latin typeface="+mn-ea"/>
                <a:ea typeface="+mn-ea"/>
              </a:rPr>
              <a:t>。</a:t>
            </a:r>
          </a:p>
          <a:p>
            <a:pPr indent="432000" algn="just">
              <a:lnSpc>
                <a:spcPct val="150000"/>
              </a:lnSpc>
              <a:buNone/>
            </a:pPr>
            <a:r>
              <a:rPr lang="zh-CN" altLang="en-US" sz="1600" b="0" dirty="0" smtClean="0">
                <a:latin typeface="+mn-ea"/>
                <a:ea typeface="+mn-ea"/>
              </a:rPr>
              <a:t>例如，如果事务</a:t>
            </a:r>
            <a:r>
              <a:rPr lang="en-US" altLang="en-US" sz="1600" b="0" dirty="0" smtClean="0">
                <a:latin typeface="+mn-ea"/>
                <a:ea typeface="+mn-ea"/>
              </a:rPr>
              <a:t>T</a:t>
            </a:r>
            <a:r>
              <a:rPr lang="zh-CN" altLang="en-US" sz="1600" b="0" dirty="0" smtClean="0">
                <a:latin typeface="+mn-ea"/>
                <a:ea typeface="+mn-ea"/>
              </a:rPr>
              <a:t>对表</a:t>
            </a:r>
            <a:r>
              <a:rPr lang="en-US" altLang="en-US" sz="1600" b="0" dirty="0" smtClean="0">
                <a:latin typeface="+mn-ea"/>
                <a:ea typeface="+mn-ea"/>
              </a:rPr>
              <a:t>A</a:t>
            </a:r>
            <a:r>
              <a:rPr lang="zh-CN" altLang="en-US" sz="1600" b="0" dirty="0" smtClean="0">
                <a:latin typeface="+mn-ea"/>
                <a:ea typeface="+mn-ea"/>
              </a:rPr>
              <a:t>加</a:t>
            </a:r>
            <a:r>
              <a:rPr lang="en-US" altLang="en-US" sz="1600" b="0" dirty="0" smtClean="0">
                <a:latin typeface="+mn-ea"/>
                <a:ea typeface="+mn-ea"/>
              </a:rPr>
              <a:t>SIX</a:t>
            </a:r>
            <a:r>
              <a:rPr lang="zh-CN" altLang="en-US" sz="1600" b="0" dirty="0" smtClean="0">
                <a:latin typeface="+mn-ea"/>
                <a:ea typeface="+mn-ea"/>
              </a:rPr>
              <a:t>锁，则表示事务</a:t>
            </a:r>
            <a:r>
              <a:rPr lang="en-US" altLang="en-US" sz="1600" b="0" dirty="0" smtClean="0">
                <a:latin typeface="+mn-ea"/>
                <a:ea typeface="+mn-ea"/>
              </a:rPr>
              <a:t>T</a:t>
            </a:r>
            <a:r>
              <a:rPr lang="zh-CN" altLang="en-US" sz="1600" b="0" dirty="0" smtClean="0">
                <a:latin typeface="+mn-ea"/>
                <a:ea typeface="+mn-ea"/>
              </a:rPr>
              <a:t>要读取整个表</a:t>
            </a:r>
            <a:r>
              <a:rPr lang="en-US" altLang="en-US" sz="1600" b="0" dirty="0" smtClean="0">
                <a:latin typeface="+mn-ea"/>
                <a:ea typeface="+mn-ea"/>
              </a:rPr>
              <a:t>(</a:t>
            </a:r>
            <a:r>
              <a:rPr lang="zh-CN" altLang="en-US" sz="1600" b="0" dirty="0" smtClean="0">
                <a:latin typeface="+mn-ea"/>
                <a:ea typeface="+mn-ea"/>
              </a:rPr>
              <a:t>所以要对该表加</a:t>
            </a:r>
            <a:r>
              <a:rPr lang="en-US" altLang="en-US" sz="1600" b="0" dirty="0" smtClean="0">
                <a:latin typeface="+mn-ea"/>
                <a:ea typeface="+mn-ea"/>
              </a:rPr>
              <a:t>S</a:t>
            </a:r>
            <a:r>
              <a:rPr lang="zh-CN" altLang="en-US" sz="1600" b="0" dirty="0" smtClean="0">
                <a:latin typeface="+mn-ea"/>
                <a:ea typeface="+mn-ea"/>
              </a:rPr>
              <a:t>锁</a:t>
            </a:r>
            <a:r>
              <a:rPr lang="en-US" altLang="en-US" sz="1600" b="0" dirty="0" smtClean="0">
                <a:latin typeface="+mn-ea"/>
                <a:ea typeface="+mn-ea"/>
              </a:rPr>
              <a:t>)</a:t>
            </a:r>
            <a:r>
              <a:rPr lang="zh-CN" altLang="en-US" sz="1600" b="0" dirty="0" smtClean="0">
                <a:latin typeface="+mn-ea"/>
                <a:ea typeface="+mn-ea"/>
              </a:rPr>
              <a:t>，同时还会更新某些记录</a:t>
            </a:r>
            <a:r>
              <a:rPr lang="en-US" altLang="en-US" sz="1600" b="0" dirty="0" smtClean="0">
                <a:latin typeface="+mn-ea"/>
                <a:ea typeface="+mn-ea"/>
              </a:rPr>
              <a:t>(</a:t>
            </a:r>
            <a:r>
              <a:rPr lang="zh-CN" altLang="en-US" sz="1600" b="0" dirty="0" smtClean="0">
                <a:latin typeface="+mn-ea"/>
                <a:ea typeface="+mn-ea"/>
              </a:rPr>
              <a:t>所以要对该表加</a:t>
            </a:r>
            <a:r>
              <a:rPr lang="en-US" altLang="en-US" sz="1600" b="0" dirty="0" smtClean="0">
                <a:latin typeface="+mn-ea"/>
                <a:ea typeface="+mn-ea"/>
              </a:rPr>
              <a:t>IX</a:t>
            </a:r>
            <a:r>
              <a:rPr lang="zh-CN" altLang="en-US" sz="1600" b="0" dirty="0" smtClean="0">
                <a:latin typeface="+mn-ea"/>
                <a:ea typeface="+mn-ea"/>
              </a:rPr>
              <a:t>锁</a:t>
            </a:r>
            <a:r>
              <a:rPr lang="en-US" altLang="en-US" sz="1600" b="0" dirty="0" smtClean="0">
                <a:latin typeface="+mn-ea"/>
                <a:ea typeface="+mn-ea"/>
              </a:rPr>
              <a:t>)</a:t>
            </a:r>
            <a:r>
              <a:rPr lang="zh-CN" altLang="en-US" sz="1600" b="0" dirty="0" smtClean="0">
                <a:latin typeface="+mn-ea"/>
                <a:ea typeface="+mn-ea"/>
              </a:rPr>
              <a:t>。</a:t>
            </a:r>
          </a:p>
          <a:p>
            <a:pPr indent="432000" algn="just">
              <a:lnSpc>
                <a:spcPct val="150000"/>
              </a:lnSpc>
              <a:buNone/>
            </a:pPr>
            <a:r>
              <a:rPr lang="zh-CN" altLang="en-US" sz="1600" b="0" dirty="0" smtClean="0">
                <a:latin typeface="+mn-ea"/>
                <a:ea typeface="+mn-ea"/>
              </a:rPr>
              <a:t>各种意向锁之间的相容规则如表</a:t>
            </a:r>
            <a:r>
              <a:rPr lang="en-US" altLang="en-US" sz="1600" b="0" dirty="0" smtClean="0">
                <a:latin typeface="+mn-ea"/>
                <a:ea typeface="+mn-ea"/>
              </a:rPr>
              <a:t>9-2</a:t>
            </a:r>
            <a:r>
              <a:rPr lang="zh-CN" altLang="en-US" sz="1600" b="0" dirty="0" smtClean="0">
                <a:latin typeface="+mn-ea"/>
                <a:ea typeface="+mn-ea"/>
              </a:rPr>
              <a:t>所示。</a:t>
            </a:r>
            <a:r>
              <a:rPr lang="en-US" altLang="en-US" sz="1600" b="0" dirty="0" smtClean="0">
                <a:latin typeface="+mn-ea"/>
                <a:ea typeface="+mn-ea"/>
              </a:rPr>
              <a:t>Y=YES</a:t>
            </a:r>
            <a:r>
              <a:rPr lang="zh-CN" altLang="en-US" sz="1600" b="0" dirty="0" smtClean="0">
                <a:latin typeface="+mn-ea"/>
                <a:ea typeface="+mn-ea"/>
              </a:rPr>
              <a:t>，表示相容的请求，</a:t>
            </a:r>
            <a:r>
              <a:rPr lang="en-US" altLang="en-US" sz="1600" b="0" dirty="0" smtClean="0">
                <a:latin typeface="+mn-ea"/>
                <a:ea typeface="+mn-ea"/>
              </a:rPr>
              <a:t>N=NO</a:t>
            </a:r>
            <a:r>
              <a:rPr lang="zh-CN" altLang="en-US" sz="1600" b="0" dirty="0" smtClean="0">
                <a:latin typeface="+mn-ea"/>
                <a:ea typeface="+mn-ea"/>
              </a:rPr>
              <a:t>，表示不相容的请求，</a:t>
            </a:r>
            <a:r>
              <a:rPr lang="en-US" altLang="en-US" sz="1600" b="0" dirty="0" smtClean="0">
                <a:latin typeface="+mn-ea"/>
                <a:ea typeface="+mn-ea"/>
              </a:rPr>
              <a:t>“-”</a:t>
            </a:r>
            <a:r>
              <a:rPr lang="zh-CN" altLang="en-US" sz="1600" b="0" dirty="0" smtClean="0">
                <a:latin typeface="+mn-ea"/>
                <a:ea typeface="+mn-ea"/>
              </a:rPr>
              <a:t>表示未加锁。</a:t>
            </a:r>
          </a:p>
          <a:p>
            <a:pPr algn="ctr">
              <a:buNone/>
            </a:pPr>
            <a:r>
              <a:rPr lang="zh-CN" altLang="en-US" sz="1400" b="0" dirty="0" smtClean="0">
                <a:latin typeface="+mn-ea"/>
                <a:ea typeface="+mn-ea"/>
              </a:rPr>
              <a:t>表</a:t>
            </a:r>
            <a:r>
              <a:rPr lang="en-US" sz="1400" b="0" dirty="0" smtClean="0">
                <a:latin typeface="+mn-ea"/>
                <a:ea typeface="+mn-ea"/>
              </a:rPr>
              <a:t>9-2 </a:t>
            </a:r>
            <a:r>
              <a:rPr lang="zh-CN" altLang="en-US" sz="1400" b="0" dirty="0" smtClean="0">
                <a:latin typeface="+mn-ea"/>
                <a:ea typeface="+mn-ea"/>
              </a:rPr>
              <a:t>各种意向锁之间的相容规则</a:t>
            </a:r>
          </a:p>
          <a:p>
            <a:endParaRPr lang="zh-CN" altLang="en-US" dirty="0"/>
          </a:p>
        </p:txBody>
      </p:sp>
      <p:graphicFrame>
        <p:nvGraphicFramePr>
          <p:cNvPr id="4" name="表格 3"/>
          <p:cNvGraphicFramePr>
            <a:graphicFrameLocks noGrp="1"/>
          </p:cNvGraphicFramePr>
          <p:nvPr/>
        </p:nvGraphicFramePr>
        <p:xfrm>
          <a:off x="1785918" y="3857628"/>
          <a:ext cx="5143535" cy="2714645"/>
        </p:xfrm>
        <a:graphic>
          <a:graphicData uri="http://schemas.openxmlformats.org/drawingml/2006/table">
            <a:tbl>
              <a:tblPr/>
              <a:tblGrid>
                <a:gridCol w="875121"/>
                <a:gridCol w="783841"/>
                <a:gridCol w="674136"/>
                <a:gridCol w="674974"/>
                <a:gridCol w="786353"/>
                <a:gridCol w="674974"/>
                <a:gridCol w="674136"/>
              </a:tblGrid>
              <a:tr h="448731">
                <a:tc>
                  <a:txBody>
                    <a:bodyPr/>
                    <a:lstStyle/>
                    <a:p>
                      <a:pPr marR="66675" indent="127000" algn="just">
                        <a:spcAft>
                          <a:spcPts val="0"/>
                        </a:spcAft>
                      </a:pPr>
                      <a:r>
                        <a:rPr lang="en-US" sz="1050" b="1" dirty="0">
                          <a:latin typeface="Times New Roman"/>
                          <a:ea typeface="宋体"/>
                        </a:rPr>
                        <a:t>     T</a:t>
                      </a:r>
                      <a:r>
                        <a:rPr lang="en-US" sz="1050" b="1" baseline="-25000" dirty="0">
                          <a:latin typeface="Times New Roman"/>
                          <a:ea typeface="宋体"/>
                        </a:rPr>
                        <a:t>1     </a:t>
                      </a:r>
                      <a:r>
                        <a:rPr lang="en-US" sz="1050" b="1" dirty="0">
                          <a:latin typeface="Times New Roman"/>
                          <a:ea typeface="宋体"/>
                        </a:rPr>
                        <a:t>T</a:t>
                      </a:r>
                      <a:r>
                        <a:rPr lang="en-US" sz="1050" b="1" baseline="-25000" dirty="0">
                          <a:latin typeface="Times New Roman"/>
                          <a:ea typeface="宋体"/>
                        </a:rPr>
                        <a:t>2</a:t>
                      </a:r>
                      <a:endParaRPr lang="zh-CN" sz="1050" b="1"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chemeClr val="accent2">
                        <a:alpha val="30000"/>
                      </a:schemeClr>
                    </a:solidFill>
                  </a:tcPr>
                </a:tc>
                <a:tc>
                  <a:txBody>
                    <a:bodyPr/>
                    <a:lstStyle/>
                    <a:p>
                      <a:pPr indent="127000" algn="ctr">
                        <a:spcAft>
                          <a:spcPts val="0"/>
                        </a:spcAft>
                      </a:pPr>
                      <a:r>
                        <a:rPr lang="en-US" sz="1050" b="1" dirty="0">
                          <a:latin typeface="Times New Roman"/>
                          <a:ea typeface="宋体"/>
                        </a:rPr>
                        <a:t>S</a:t>
                      </a:r>
                      <a:endParaRPr lang="zh-CN" sz="1050" b="1"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a:latin typeface="Times New Roman"/>
                          <a:ea typeface="宋体"/>
                        </a:rPr>
                        <a:t>X</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a:latin typeface="Times New Roman"/>
                          <a:ea typeface="宋体"/>
                        </a:rPr>
                        <a:t>IS</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a:latin typeface="Times New Roman"/>
                          <a:ea typeface="宋体"/>
                        </a:rPr>
                        <a:t>IX</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a:latin typeface="Times New Roman"/>
                          <a:ea typeface="宋体"/>
                        </a:rPr>
                        <a:t>SIX</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a:latin typeface="Times New Roman"/>
                          <a:ea typeface="宋体"/>
                        </a:rPr>
                        <a:t>-</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r>
              <a:tr h="380175">
                <a:tc>
                  <a:txBody>
                    <a:bodyPr/>
                    <a:lstStyle/>
                    <a:p>
                      <a:pPr indent="127000" algn="ctr">
                        <a:spcAft>
                          <a:spcPts val="0"/>
                        </a:spcAft>
                      </a:pPr>
                      <a:r>
                        <a:rPr lang="en-US" sz="1050" b="1" dirty="0">
                          <a:latin typeface="Times New Roman"/>
                          <a:ea typeface="宋体"/>
                        </a:rPr>
                        <a:t>S</a:t>
                      </a:r>
                      <a:endParaRPr lang="zh-CN" sz="1050" b="1"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dirty="0">
                          <a:latin typeface="Times New Roman"/>
                          <a:ea typeface="宋体"/>
                        </a:rPr>
                        <a:t>Y</a:t>
                      </a:r>
                      <a:endParaRPr lang="zh-CN" sz="1050" b="1"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a:latin typeface="Times New Roman"/>
                          <a:ea typeface="宋体"/>
                        </a:rPr>
                        <a:t>N</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a:latin typeface="Times New Roman"/>
                          <a:ea typeface="宋体"/>
                        </a:rPr>
                        <a:t>Y</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dirty="0">
                          <a:latin typeface="Times New Roman"/>
                          <a:ea typeface="宋体"/>
                        </a:rPr>
                        <a:t>N</a:t>
                      </a:r>
                      <a:endParaRPr lang="zh-CN" sz="1050" b="1"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a:latin typeface="Times New Roman"/>
                          <a:ea typeface="宋体"/>
                        </a:rPr>
                        <a:t>N</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a:latin typeface="Times New Roman"/>
                          <a:ea typeface="宋体"/>
                        </a:rPr>
                        <a:t>Y</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r>
              <a:tr h="380175">
                <a:tc>
                  <a:txBody>
                    <a:bodyPr/>
                    <a:lstStyle/>
                    <a:p>
                      <a:pPr indent="127000" algn="ctr">
                        <a:spcAft>
                          <a:spcPts val="0"/>
                        </a:spcAft>
                      </a:pPr>
                      <a:r>
                        <a:rPr lang="en-US" sz="1050" b="1">
                          <a:latin typeface="Times New Roman"/>
                          <a:ea typeface="宋体"/>
                        </a:rPr>
                        <a:t>X</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dirty="0">
                          <a:latin typeface="Times New Roman"/>
                          <a:ea typeface="宋体"/>
                        </a:rPr>
                        <a:t>N</a:t>
                      </a:r>
                      <a:endParaRPr lang="zh-CN" sz="1050" b="1"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dirty="0">
                          <a:latin typeface="Times New Roman"/>
                          <a:ea typeface="宋体"/>
                        </a:rPr>
                        <a:t>N</a:t>
                      </a:r>
                      <a:endParaRPr lang="zh-CN" sz="1050" b="1"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a:latin typeface="Times New Roman"/>
                          <a:ea typeface="宋体"/>
                        </a:rPr>
                        <a:t>N</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a:latin typeface="Times New Roman"/>
                          <a:ea typeface="宋体"/>
                        </a:rPr>
                        <a:t>N</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a:latin typeface="Times New Roman"/>
                          <a:ea typeface="宋体"/>
                        </a:rPr>
                        <a:t>N</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a:latin typeface="Times New Roman"/>
                          <a:ea typeface="宋体"/>
                        </a:rPr>
                        <a:t>Y</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r>
              <a:tr h="365039">
                <a:tc>
                  <a:txBody>
                    <a:bodyPr/>
                    <a:lstStyle/>
                    <a:p>
                      <a:pPr indent="127000" algn="ctr">
                        <a:spcAft>
                          <a:spcPts val="0"/>
                        </a:spcAft>
                      </a:pPr>
                      <a:r>
                        <a:rPr lang="en-US" sz="1050" b="1">
                          <a:latin typeface="Times New Roman"/>
                          <a:ea typeface="宋体"/>
                        </a:rPr>
                        <a:t>IS</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a:latin typeface="Times New Roman"/>
                          <a:ea typeface="宋体"/>
                        </a:rPr>
                        <a:t>Y</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a:latin typeface="Times New Roman"/>
                          <a:ea typeface="宋体"/>
                        </a:rPr>
                        <a:t>N</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dirty="0">
                          <a:latin typeface="Times New Roman"/>
                          <a:ea typeface="宋体"/>
                        </a:rPr>
                        <a:t>Y</a:t>
                      </a:r>
                      <a:endParaRPr lang="zh-CN" sz="1050" b="1"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a:latin typeface="Times New Roman"/>
                          <a:ea typeface="宋体"/>
                        </a:rPr>
                        <a:t>Y</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a:latin typeface="Times New Roman"/>
                          <a:ea typeface="宋体"/>
                        </a:rPr>
                        <a:t>Y</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a:latin typeface="Times New Roman"/>
                          <a:ea typeface="宋体"/>
                        </a:rPr>
                        <a:t>Y</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r>
              <a:tr h="380175">
                <a:tc>
                  <a:txBody>
                    <a:bodyPr/>
                    <a:lstStyle/>
                    <a:p>
                      <a:pPr indent="127000" algn="ctr">
                        <a:spcAft>
                          <a:spcPts val="0"/>
                        </a:spcAft>
                      </a:pPr>
                      <a:r>
                        <a:rPr lang="en-US" sz="1050" b="1">
                          <a:latin typeface="Times New Roman"/>
                          <a:ea typeface="宋体"/>
                        </a:rPr>
                        <a:t>IX</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a:latin typeface="Times New Roman"/>
                          <a:ea typeface="宋体"/>
                        </a:rPr>
                        <a:t>N</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a:latin typeface="Times New Roman"/>
                          <a:ea typeface="宋体"/>
                        </a:rPr>
                        <a:t>N</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a:latin typeface="Times New Roman"/>
                          <a:ea typeface="宋体"/>
                        </a:rPr>
                        <a:t>Y</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dirty="0">
                          <a:latin typeface="Times New Roman"/>
                          <a:ea typeface="宋体"/>
                        </a:rPr>
                        <a:t>Y</a:t>
                      </a:r>
                      <a:endParaRPr lang="zh-CN" sz="1050" b="1"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dirty="0">
                          <a:latin typeface="Times New Roman"/>
                          <a:ea typeface="宋体"/>
                        </a:rPr>
                        <a:t>N</a:t>
                      </a:r>
                      <a:endParaRPr lang="zh-CN" sz="1050" b="1"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a:latin typeface="Times New Roman"/>
                          <a:ea typeface="宋体"/>
                        </a:rPr>
                        <a:t>Y</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r>
              <a:tr h="380175">
                <a:tc>
                  <a:txBody>
                    <a:bodyPr/>
                    <a:lstStyle/>
                    <a:p>
                      <a:pPr indent="127000" algn="ctr">
                        <a:spcAft>
                          <a:spcPts val="0"/>
                        </a:spcAft>
                      </a:pPr>
                      <a:r>
                        <a:rPr lang="en-US" sz="1050" b="1">
                          <a:latin typeface="Times New Roman"/>
                          <a:ea typeface="宋体"/>
                        </a:rPr>
                        <a:t>SIX</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a:latin typeface="Times New Roman"/>
                          <a:ea typeface="宋体"/>
                        </a:rPr>
                        <a:t>N</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a:latin typeface="Times New Roman"/>
                          <a:ea typeface="宋体"/>
                        </a:rPr>
                        <a:t>N</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a:latin typeface="Times New Roman"/>
                          <a:ea typeface="宋体"/>
                        </a:rPr>
                        <a:t>Y</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a:latin typeface="Times New Roman"/>
                          <a:ea typeface="宋体"/>
                        </a:rPr>
                        <a:t>N</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dirty="0">
                          <a:latin typeface="Times New Roman"/>
                          <a:ea typeface="宋体"/>
                        </a:rPr>
                        <a:t>N</a:t>
                      </a:r>
                      <a:endParaRPr lang="zh-CN" sz="1050" b="1"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dirty="0">
                          <a:latin typeface="Times New Roman"/>
                          <a:ea typeface="宋体"/>
                        </a:rPr>
                        <a:t>Y</a:t>
                      </a:r>
                      <a:endParaRPr lang="zh-CN" sz="1050" b="1"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r>
              <a:tr h="380175">
                <a:tc>
                  <a:txBody>
                    <a:bodyPr/>
                    <a:lstStyle/>
                    <a:p>
                      <a:pPr indent="127000" algn="ctr">
                        <a:spcAft>
                          <a:spcPts val="0"/>
                        </a:spcAft>
                      </a:pPr>
                      <a:r>
                        <a:rPr lang="en-US" sz="1050" b="1">
                          <a:latin typeface="Times New Roman"/>
                          <a:ea typeface="宋体"/>
                        </a:rPr>
                        <a:t>-</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dirty="0">
                          <a:latin typeface="Times New Roman"/>
                          <a:ea typeface="宋体"/>
                        </a:rPr>
                        <a:t>Y</a:t>
                      </a:r>
                      <a:endParaRPr lang="zh-CN" sz="1050" b="1"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a:latin typeface="Times New Roman"/>
                          <a:ea typeface="宋体"/>
                        </a:rPr>
                        <a:t>Y</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a:latin typeface="Times New Roman"/>
                          <a:ea typeface="宋体"/>
                        </a:rPr>
                        <a:t>Y</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a:latin typeface="Times New Roman"/>
                          <a:ea typeface="宋体"/>
                        </a:rPr>
                        <a:t>Y</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a:latin typeface="Times New Roman"/>
                          <a:ea typeface="宋体"/>
                        </a:rPr>
                        <a:t>Y</a:t>
                      </a:r>
                      <a:endParaRPr lang="zh-CN" sz="1050" b="1">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c>
                  <a:txBody>
                    <a:bodyPr/>
                    <a:lstStyle/>
                    <a:p>
                      <a:pPr indent="127000" algn="ctr">
                        <a:spcAft>
                          <a:spcPts val="0"/>
                        </a:spcAft>
                      </a:pPr>
                      <a:r>
                        <a:rPr lang="en-US" sz="1050" b="1" dirty="0">
                          <a:latin typeface="Times New Roman"/>
                          <a:ea typeface="宋体"/>
                        </a:rPr>
                        <a:t>Y</a:t>
                      </a:r>
                      <a:endParaRPr lang="zh-CN" sz="1050" b="1"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alpha val="30000"/>
                      </a:schemeClr>
                    </a:solidFill>
                  </a:tcPr>
                </a:tc>
              </a:tr>
            </a:tbl>
          </a:graphicData>
        </a:graphic>
      </p:graphicFrame>
      <p:sp>
        <p:nvSpPr>
          <p:cNvPr id="5" name="标题 1"/>
          <p:cNvSpPr>
            <a:spLocks noGrp="1"/>
          </p:cNvSpPr>
          <p:nvPr>
            <p:ph type="title"/>
          </p:nvPr>
        </p:nvSpPr>
        <p:spPr/>
        <p:txBody>
          <a:bodyPr/>
          <a:lstStyle/>
          <a:p>
            <a:r>
              <a:rPr lang="en-US" dirty="0" smtClean="0"/>
              <a:t>9.6.3 </a:t>
            </a:r>
            <a:r>
              <a:rPr lang="zh-CN" altLang="en-US" dirty="0" smtClean="0"/>
              <a:t>意向锁</a:t>
            </a:r>
            <a:endParaRPr lang="zh-CN" altLang="en-US" dirty="0"/>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p:sp>
        <p:nvSpPr>
          <p:cNvPr id="3" name="内容占位符 2"/>
          <p:cNvSpPr>
            <a:spLocks noGrp="1"/>
          </p:cNvSpPr>
          <p:nvPr>
            <p:ph idx="1"/>
          </p:nvPr>
        </p:nvSpPr>
        <p:spPr>
          <a:xfrm>
            <a:off x="468313" y="1142984"/>
            <a:ext cx="8207375" cy="4714908"/>
          </a:xfrm>
        </p:spPr>
        <p:txBody>
          <a:bodyPr/>
          <a:lstStyle/>
          <a:p>
            <a:pPr indent="360000" algn="just">
              <a:lnSpc>
                <a:spcPct val="150000"/>
              </a:lnSpc>
              <a:buNone/>
            </a:pPr>
            <a:r>
              <a:rPr lang="zh-CN" altLang="en-US" dirty="0" smtClean="0"/>
              <a:t>数据库是一个共享资源，为了充分利用这一资源，允许多个用户程序并行地操作数据库，这就会产生多个用户程序并发地存取同一数据的情况，若对并发操作不加控制，就会破坏数据的一致性。为保证数据的一致性，对并发操作采取的主要措施有两个：一是封锁机制，另一是可串行化调度。采用封锁机制必须解决死锁的问题，解决死锁常用的方法有死锁避免与死锁检测。为了真正提高数据库的利用率及并发度，通常采取死锁检测的方法。解决可串行化调度问题最常用的方法是两段锁协议。为提高多粒度封锁的效率可引进意向锁。如果对一个结点加意向锁，则说明该结点的下层结点正在被加锁。对任一结点加锁时，必须先对它的上层结点加意向锁。</a:t>
            </a:r>
          </a:p>
          <a:p>
            <a:endParaRPr lang="zh-CN" altLang="en-US" dirty="0"/>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 考 练 习</a:t>
            </a:r>
            <a:endParaRPr lang="zh-CN" altLang="en-US" dirty="0"/>
          </a:p>
        </p:txBody>
      </p:sp>
      <p:sp>
        <p:nvSpPr>
          <p:cNvPr id="3" name="内容占位符 2"/>
          <p:cNvSpPr>
            <a:spLocks noGrp="1"/>
          </p:cNvSpPr>
          <p:nvPr>
            <p:ph idx="1"/>
          </p:nvPr>
        </p:nvSpPr>
        <p:spPr/>
        <p:txBody>
          <a:bodyPr/>
          <a:lstStyle/>
          <a:p>
            <a:pPr indent="180000" algn="just">
              <a:lnSpc>
                <a:spcPct val="150000"/>
              </a:lnSpc>
              <a:buNone/>
            </a:pPr>
            <a:r>
              <a:rPr lang="en-US" dirty="0" smtClean="0"/>
              <a:t>1. </a:t>
            </a:r>
            <a:r>
              <a:rPr lang="zh-CN" altLang="en-US" dirty="0" smtClean="0"/>
              <a:t>试述</a:t>
            </a:r>
            <a:r>
              <a:rPr lang="en-US" dirty="0" smtClean="0"/>
              <a:t>DBMS</a:t>
            </a:r>
            <a:r>
              <a:rPr lang="zh-CN" altLang="en-US" dirty="0" smtClean="0"/>
              <a:t>中采用并发控制的目的。</a:t>
            </a:r>
          </a:p>
          <a:p>
            <a:pPr indent="180000" algn="just">
              <a:lnSpc>
                <a:spcPct val="150000"/>
              </a:lnSpc>
              <a:buNone/>
            </a:pPr>
            <a:r>
              <a:rPr lang="en-US" dirty="0" smtClean="0"/>
              <a:t>2. </a:t>
            </a:r>
            <a:r>
              <a:rPr lang="zh-CN" altLang="en-US" dirty="0" smtClean="0"/>
              <a:t>试述共享锁和排他锁的含义。</a:t>
            </a:r>
          </a:p>
          <a:p>
            <a:pPr indent="180000" algn="just">
              <a:lnSpc>
                <a:spcPct val="150000"/>
              </a:lnSpc>
              <a:buNone/>
            </a:pPr>
            <a:r>
              <a:rPr lang="en-US" dirty="0" smtClean="0"/>
              <a:t>3. </a:t>
            </a:r>
            <a:r>
              <a:rPr lang="zh-CN" altLang="en-US" dirty="0" smtClean="0"/>
              <a:t>试述死锁是如何产生的，列举一些常见的预防死锁的方法。</a:t>
            </a:r>
          </a:p>
          <a:p>
            <a:pPr indent="180000" algn="just">
              <a:lnSpc>
                <a:spcPct val="150000"/>
              </a:lnSpc>
              <a:buNone/>
            </a:pPr>
            <a:r>
              <a:rPr lang="en-US" dirty="0" smtClean="0"/>
              <a:t>4. </a:t>
            </a:r>
            <a:r>
              <a:rPr lang="zh-CN" altLang="en-US" dirty="0" smtClean="0"/>
              <a:t>简述数据库系统中经常用到检测和解除死锁的方法。</a:t>
            </a:r>
          </a:p>
          <a:p>
            <a:pPr indent="180000" algn="just">
              <a:lnSpc>
                <a:spcPct val="150000"/>
              </a:lnSpc>
              <a:buNone/>
            </a:pPr>
            <a:r>
              <a:rPr lang="en-US" dirty="0" smtClean="0"/>
              <a:t>5. </a:t>
            </a:r>
            <a:r>
              <a:rPr lang="zh-CN" altLang="en-US" dirty="0" smtClean="0"/>
              <a:t>简述多粒度封锁的含义以及优点。</a:t>
            </a:r>
          </a:p>
          <a:p>
            <a:pPr indent="180000" algn="just">
              <a:lnSpc>
                <a:spcPct val="150000"/>
              </a:lnSpc>
              <a:buNone/>
            </a:pPr>
            <a:r>
              <a:rPr lang="en-US" dirty="0" smtClean="0"/>
              <a:t>6. </a:t>
            </a:r>
            <a:r>
              <a:rPr lang="zh-CN" altLang="en-US" dirty="0" smtClean="0"/>
              <a:t>试述意向锁的含义，简要介绍几种常见的意向锁。</a:t>
            </a:r>
          </a:p>
          <a:p>
            <a:pPr indent="180000">
              <a:buNone/>
            </a:pPr>
            <a:endParaRPr lang="zh-CN" alt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0"/>
          <p:cNvSpPr>
            <a:spLocks noChangeArrowheads="1"/>
          </p:cNvSpPr>
          <p:nvPr/>
        </p:nvSpPr>
        <p:spPr bwMode="auto">
          <a:xfrm>
            <a:off x="1509713" y="4957775"/>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099" name="Rectangle 31"/>
          <p:cNvSpPr>
            <a:spLocks noChangeArrowheads="1"/>
          </p:cNvSpPr>
          <p:nvPr/>
        </p:nvSpPr>
        <p:spPr bwMode="auto">
          <a:xfrm>
            <a:off x="1509713" y="1787537"/>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1" name="Rectangle 33"/>
          <p:cNvSpPr>
            <a:spLocks noChangeArrowheads="1"/>
          </p:cNvSpPr>
          <p:nvPr/>
        </p:nvSpPr>
        <p:spPr bwMode="auto">
          <a:xfrm>
            <a:off x="1509713" y="3371862"/>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2" name="Rectangle 34"/>
          <p:cNvSpPr>
            <a:spLocks noChangeArrowheads="1"/>
          </p:cNvSpPr>
          <p:nvPr/>
        </p:nvSpPr>
        <p:spPr bwMode="auto">
          <a:xfrm>
            <a:off x="1509713" y="4164025"/>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p:cNvSpPr>
            <a:spLocks noChangeArrowheads="1"/>
          </p:cNvSpPr>
          <p:nvPr/>
        </p:nvSpPr>
        <p:spPr bwMode="auto">
          <a:xfrm>
            <a:off x="1547813" y="1366850"/>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06" name="AutoShape 12"/>
          <p:cNvSpPr>
            <a:spLocks noChangeArrowheads="1"/>
          </p:cNvSpPr>
          <p:nvPr/>
        </p:nvSpPr>
        <p:spPr bwMode="auto">
          <a:xfrm>
            <a:off x="1547813" y="2951175"/>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4107" name="AutoShape 15"/>
          <p:cNvSpPr>
            <a:spLocks noChangeArrowheads="1"/>
          </p:cNvSpPr>
          <p:nvPr/>
        </p:nvSpPr>
        <p:spPr bwMode="auto">
          <a:xfrm>
            <a:off x="1571604" y="371475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108" name="AutoShape 18"/>
          <p:cNvSpPr>
            <a:spLocks noChangeArrowheads="1"/>
          </p:cNvSpPr>
          <p:nvPr/>
        </p:nvSpPr>
        <p:spPr bwMode="auto">
          <a:xfrm>
            <a:off x="1547813" y="4535500"/>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113" name="WordArt 23"/>
          <p:cNvSpPr>
            <a:spLocks noChangeArrowheads="1" noChangeShapeType="1" noTextEdit="1"/>
          </p:cNvSpPr>
          <p:nvPr/>
        </p:nvSpPr>
        <p:spPr bwMode="auto">
          <a:xfrm>
            <a:off x="1755775" y="3884625"/>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4115" name="AutoShape 25"/>
          <p:cNvSpPr>
            <a:spLocks noChangeArrowheads="1"/>
          </p:cNvSpPr>
          <p:nvPr/>
        </p:nvSpPr>
        <p:spPr bwMode="auto">
          <a:xfrm>
            <a:off x="1620838" y="1366850"/>
            <a:ext cx="5403850" cy="533400"/>
          </a:xfrm>
          <a:prstGeom prst="roundRect">
            <a:avLst>
              <a:gd name="adj" fmla="val 0"/>
            </a:avLst>
          </a:prstGeom>
          <a:noFill/>
          <a:ln w="9525">
            <a:noFill/>
            <a:round/>
            <a:headEnd/>
            <a:tailEnd/>
          </a:ln>
        </p:spPr>
        <p:txBody>
          <a:bodyPr wrap="none" lIns="144000" anchor="ctr"/>
          <a:lstStyle/>
          <a:p>
            <a:pPr lvl="1"/>
            <a:r>
              <a:rPr lang="en-US" altLang="zh-CN" dirty="0" smtClean="0">
                <a:solidFill>
                  <a:schemeClr val="bg1"/>
                </a:solidFill>
                <a:latin typeface="微软雅黑" pitchFamily="34" charset="-122"/>
              </a:rPr>
              <a:t>9.1</a:t>
            </a:r>
            <a:r>
              <a:rPr lang="zh-CN" altLang="en-US" dirty="0" smtClean="0">
                <a:solidFill>
                  <a:schemeClr val="bg1"/>
                </a:solidFill>
              </a:rPr>
              <a:t>并发控制概述</a:t>
            </a:r>
            <a:endParaRPr lang="zh-CN" altLang="en-US" dirty="0" smtClean="0">
              <a:solidFill>
                <a:schemeClr val="bg1"/>
              </a:solidFill>
              <a:latin typeface="微软雅黑" pitchFamily="34" charset="-122"/>
            </a:endParaRPr>
          </a:p>
        </p:txBody>
      </p:sp>
      <p:sp>
        <p:nvSpPr>
          <p:cNvPr id="4117" name="AutoShape 27"/>
          <p:cNvSpPr>
            <a:spLocks noChangeArrowheads="1"/>
          </p:cNvSpPr>
          <p:nvPr/>
        </p:nvSpPr>
        <p:spPr bwMode="auto">
          <a:xfrm>
            <a:off x="1620838" y="2951175"/>
            <a:ext cx="5403850" cy="533400"/>
          </a:xfrm>
          <a:prstGeom prst="roundRect">
            <a:avLst>
              <a:gd name="adj" fmla="val 0"/>
            </a:avLst>
          </a:prstGeom>
          <a:noFill/>
          <a:ln w="9525">
            <a:noFill/>
            <a:round/>
            <a:headEnd/>
            <a:tailEnd/>
          </a:ln>
        </p:spPr>
        <p:txBody>
          <a:bodyPr wrap="none" anchor="ctr"/>
          <a:lstStyle/>
          <a:p>
            <a:pPr lvl="1"/>
            <a:r>
              <a:rPr lang="en-US" altLang="zh-CN" dirty="0" smtClean="0">
                <a:latin typeface="微软雅黑" pitchFamily="34" charset="-122"/>
              </a:rPr>
              <a:t>9.3</a:t>
            </a:r>
            <a:r>
              <a:rPr lang="zh-CN" altLang="en-US" dirty="0" smtClean="0">
                <a:latin typeface="微软雅黑" pitchFamily="34" charset="-122"/>
              </a:rPr>
              <a:t>活锁和死锁</a:t>
            </a:r>
          </a:p>
        </p:txBody>
      </p:sp>
      <p:sp>
        <p:nvSpPr>
          <p:cNvPr id="4118" name="AutoShape 28"/>
          <p:cNvSpPr>
            <a:spLocks noChangeArrowheads="1"/>
          </p:cNvSpPr>
          <p:nvPr/>
        </p:nvSpPr>
        <p:spPr bwMode="auto">
          <a:xfrm>
            <a:off x="1620838" y="3743337"/>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9.4</a:t>
            </a:r>
            <a:r>
              <a:rPr lang="zh-CN" altLang="en-US" dirty="0" smtClean="0">
                <a:latin typeface="微软雅黑" pitchFamily="34" charset="-122"/>
              </a:rPr>
              <a:t>并发调度的可串行化</a:t>
            </a:r>
          </a:p>
        </p:txBody>
      </p:sp>
      <p:sp>
        <p:nvSpPr>
          <p:cNvPr id="4119" name="AutoShape 29"/>
          <p:cNvSpPr>
            <a:spLocks noChangeArrowheads="1"/>
          </p:cNvSpPr>
          <p:nvPr/>
        </p:nvSpPr>
        <p:spPr bwMode="auto">
          <a:xfrm>
            <a:off x="1620838" y="4533912"/>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9.5</a:t>
            </a:r>
            <a:r>
              <a:rPr lang="zh-CN" altLang="en-US" dirty="0" smtClean="0">
                <a:latin typeface="微软雅黑" pitchFamily="34" charset="-122"/>
              </a:rPr>
              <a:t>两段锁协议</a:t>
            </a:r>
          </a:p>
        </p:txBody>
      </p:sp>
      <p:sp>
        <p:nvSpPr>
          <p:cNvPr id="24" name="Rectangle 31"/>
          <p:cNvSpPr>
            <a:spLocks noChangeArrowheads="1"/>
          </p:cNvSpPr>
          <p:nvPr/>
        </p:nvSpPr>
        <p:spPr bwMode="auto">
          <a:xfrm>
            <a:off x="1500166" y="257105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5" name="AutoShape 6"/>
          <p:cNvSpPr>
            <a:spLocks noChangeArrowheads="1"/>
          </p:cNvSpPr>
          <p:nvPr/>
        </p:nvSpPr>
        <p:spPr bwMode="auto">
          <a:xfrm>
            <a:off x="1538266" y="2150363"/>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26" name="AutoShape 25"/>
          <p:cNvSpPr>
            <a:spLocks noChangeArrowheads="1"/>
          </p:cNvSpPr>
          <p:nvPr/>
        </p:nvSpPr>
        <p:spPr bwMode="auto">
          <a:xfrm>
            <a:off x="1611291" y="2150363"/>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9.2 </a:t>
            </a:r>
            <a:r>
              <a:rPr lang="zh-CN" altLang="en-US" dirty="0" smtClean="0">
                <a:latin typeface="微软雅黑" pitchFamily="34" charset="-122"/>
              </a:rPr>
              <a:t>封锁</a:t>
            </a:r>
          </a:p>
        </p:txBody>
      </p:sp>
      <p:sp>
        <p:nvSpPr>
          <p:cNvPr id="27" name="Rectangle 30"/>
          <p:cNvSpPr>
            <a:spLocks noChangeArrowheads="1"/>
          </p:cNvSpPr>
          <p:nvPr/>
        </p:nvSpPr>
        <p:spPr bwMode="auto">
          <a:xfrm>
            <a:off x="1500166" y="5743593"/>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8" name="AutoShape 18"/>
          <p:cNvSpPr>
            <a:spLocks noChangeArrowheads="1"/>
          </p:cNvSpPr>
          <p:nvPr/>
        </p:nvSpPr>
        <p:spPr bwMode="auto">
          <a:xfrm>
            <a:off x="1538266" y="5321318"/>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29" name="AutoShape 29"/>
          <p:cNvSpPr>
            <a:spLocks noChangeArrowheads="1"/>
          </p:cNvSpPr>
          <p:nvPr/>
        </p:nvSpPr>
        <p:spPr bwMode="auto">
          <a:xfrm>
            <a:off x="1611291" y="5319730"/>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9.6</a:t>
            </a:r>
            <a:r>
              <a:rPr lang="zh-CN" altLang="en-US" dirty="0" smtClean="0">
                <a:latin typeface="微软雅黑" pitchFamily="34" charset="-122"/>
              </a:rPr>
              <a:t>封锁的粒度</a:t>
            </a:r>
            <a:endParaRPr lang="en-US" altLang="zh-CN" dirty="0" smtClean="0">
              <a:latin typeface="微软雅黑" pitchFamily="34" charset="-122"/>
            </a:endParaRPr>
          </a:p>
        </p:txBody>
      </p:sp>
      <p:sp>
        <p:nvSpPr>
          <p:cNvPr id="22" name="动作按钮: 第一张 21">
            <a:hlinkClick r:id="rId2" action="ppaction://hlinksldjump" highlightClick="1"/>
          </p:cNvPr>
          <p:cNvSpPr/>
          <p:nvPr/>
        </p:nvSpPr>
        <p:spPr bwMode="auto">
          <a:xfrm>
            <a:off x="8215338" y="6286520"/>
            <a:ext cx="428628"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9.1</a:t>
            </a:r>
            <a:r>
              <a:rPr lang="zh-CN" altLang="en-US" dirty="0" smtClean="0"/>
              <a:t>并发的控制概述</a:t>
            </a:r>
            <a:endParaRPr lang="zh-CN" altLang="en-US" dirty="0"/>
          </a:p>
        </p:txBody>
      </p:sp>
      <p:sp>
        <p:nvSpPr>
          <p:cNvPr id="31" name="TextBox 30"/>
          <p:cNvSpPr txBox="1"/>
          <p:nvPr/>
        </p:nvSpPr>
        <p:spPr>
          <a:xfrm>
            <a:off x="714348" y="1225855"/>
            <a:ext cx="7643866" cy="5463034"/>
          </a:xfrm>
          <a:prstGeom prst="rect">
            <a:avLst/>
          </a:prstGeom>
          <a:noFill/>
        </p:spPr>
        <p:txBody>
          <a:bodyPr wrap="square" rtlCol="0">
            <a:spAutoFit/>
          </a:bodyPr>
          <a:lstStyle/>
          <a:p>
            <a:pPr indent="432000" algn="just">
              <a:lnSpc>
                <a:spcPct val="150000"/>
              </a:lnSpc>
              <a:buClr>
                <a:schemeClr val="accent2"/>
              </a:buClr>
              <a:buFont typeface="Wingdings" pitchFamily="2" charset="2"/>
              <a:buChar char="l"/>
            </a:pPr>
            <a:r>
              <a:rPr lang="zh-CN" altLang="en-US" b="0" dirty="0" smtClean="0">
                <a:solidFill>
                  <a:srgbClr val="000000"/>
                </a:solidFill>
                <a:latin typeface="微软雅黑" pitchFamily="34" charset="-122"/>
              </a:rPr>
              <a:t>并发控制的单位</a:t>
            </a:r>
            <a:endParaRPr lang="en-US" altLang="zh-CN" b="0" dirty="0" smtClean="0">
              <a:solidFill>
                <a:srgbClr val="000000"/>
              </a:solidFill>
              <a:latin typeface="微软雅黑" pitchFamily="34" charset="-122"/>
            </a:endParaRPr>
          </a:p>
          <a:p>
            <a:pPr indent="432000" algn="just">
              <a:lnSpc>
                <a:spcPct val="150000"/>
              </a:lnSpc>
            </a:pPr>
            <a:r>
              <a:rPr lang="zh-CN" altLang="en-US" b="0" dirty="0" smtClean="0">
                <a:solidFill>
                  <a:srgbClr val="000000"/>
                </a:solidFill>
                <a:latin typeface="微软雅黑" pitchFamily="34" charset="-122"/>
              </a:rPr>
              <a:t>并发控制以事务为单位。</a:t>
            </a:r>
            <a:endParaRPr lang="en-US" altLang="zh-CN" b="0" dirty="0" smtClean="0">
              <a:solidFill>
                <a:srgbClr val="000000"/>
              </a:solidFill>
              <a:latin typeface="微软雅黑" pitchFamily="34" charset="-122"/>
            </a:endParaRPr>
          </a:p>
          <a:p>
            <a:pPr indent="432000" algn="just">
              <a:lnSpc>
                <a:spcPct val="150000"/>
              </a:lnSpc>
              <a:buClr>
                <a:schemeClr val="accent2"/>
              </a:buClr>
              <a:buFont typeface="Wingdings" pitchFamily="2" charset="2"/>
              <a:buChar char="l"/>
            </a:pPr>
            <a:r>
              <a:rPr lang="zh-CN" altLang="en-US" b="0" dirty="0" smtClean="0">
                <a:solidFill>
                  <a:srgbClr val="000000"/>
                </a:solidFill>
                <a:latin typeface="微软雅黑" pitchFamily="34" charset="-122"/>
              </a:rPr>
              <a:t>并发控制的任务</a:t>
            </a:r>
            <a:endParaRPr lang="en-US" altLang="zh-CN" b="0" dirty="0" smtClean="0">
              <a:solidFill>
                <a:srgbClr val="000000"/>
              </a:solidFill>
              <a:latin typeface="微软雅黑" pitchFamily="34" charset="-122"/>
            </a:endParaRPr>
          </a:p>
          <a:p>
            <a:pPr indent="432000" algn="just">
              <a:lnSpc>
                <a:spcPct val="150000"/>
              </a:lnSpc>
              <a:buClr>
                <a:schemeClr val="accent2"/>
              </a:buClr>
            </a:pPr>
            <a:r>
              <a:rPr lang="zh-CN" altLang="en-US" b="0" dirty="0" smtClean="0">
                <a:solidFill>
                  <a:srgbClr val="000000"/>
                </a:solidFill>
                <a:latin typeface="微软雅黑" pitchFamily="34" charset="-122"/>
              </a:rPr>
              <a:t>确保在多个事务同时存取数据库中同一数据时不破坏事务的隔离性和一致性以及数据库的统一性。并发控制是以事务为单位进行的。</a:t>
            </a:r>
          </a:p>
          <a:p>
            <a:pPr indent="360000" algn="just">
              <a:lnSpc>
                <a:spcPct val="150000"/>
              </a:lnSpc>
            </a:pPr>
            <a:r>
              <a:rPr lang="zh-CN" altLang="en-US" b="0" dirty="0" smtClean="0">
                <a:solidFill>
                  <a:srgbClr val="000000"/>
                </a:solidFill>
                <a:latin typeface="微软雅黑" pitchFamily="34" charset="-122"/>
              </a:rPr>
              <a:t> 例：火车售票系统中，设某车次火车票余额</a:t>
            </a:r>
            <a:r>
              <a:rPr lang="en-US" altLang="en-US" b="0" dirty="0" smtClean="0">
                <a:solidFill>
                  <a:srgbClr val="000000"/>
                </a:solidFill>
                <a:latin typeface="微软雅黑" pitchFamily="34" charset="-122"/>
              </a:rPr>
              <a:t>R=100</a:t>
            </a:r>
            <a:r>
              <a:rPr lang="zh-CN" altLang="en-US" b="0" dirty="0" smtClean="0">
                <a:solidFill>
                  <a:srgbClr val="000000"/>
                </a:solidFill>
                <a:latin typeface="微软雅黑" pitchFamily="34" charset="-122"/>
              </a:rPr>
              <a:t>，甲乙两个售票点同时出售该车次的车票。甲事务</a:t>
            </a:r>
            <a:r>
              <a:rPr lang="en-US" altLang="en-US" b="0" dirty="0" smtClean="0">
                <a:solidFill>
                  <a:srgbClr val="000000"/>
                </a:solidFill>
                <a:latin typeface="微软雅黑" pitchFamily="34" charset="-122"/>
              </a:rPr>
              <a:t>T1</a:t>
            </a:r>
            <a:r>
              <a:rPr lang="zh-CN" altLang="en-US" b="0" dirty="0" smtClean="0">
                <a:solidFill>
                  <a:srgbClr val="000000"/>
                </a:solidFill>
                <a:latin typeface="微软雅黑" pitchFamily="34" charset="-122"/>
              </a:rPr>
              <a:t>包含三个操作：读取车票余额</a:t>
            </a:r>
            <a:r>
              <a:rPr lang="en-US" altLang="en-US" b="0" dirty="0" smtClean="0">
                <a:solidFill>
                  <a:srgbClr val="000000"/>
                </a:solidFill>
                <a:latin typeface="微软雅黑" pitchFamily="34" charset="-122"/>
              </a:rPr>
              <a:t>(READ R)</a:t>
            </a:r>
            <a:r>
              <a:rPr lang="zh-CN" altLang="en-US" b="0" dirty="0" smtClean="0">
                <a:solidFill>
                  <a:srgbClr val="000000"/>
                </a:solidFill>
                <a:latin typeface="微软雅黑" pitchFamily="34" charset="-122"/>
              </a:rPr>
              <a:t>、售出车票</a:t>
            </a:r>
            <a:r>
              <a:rPr lang="en-US" altLang="en-US" b="0" dirty="0" smtClean="0">
                <a:solidFill>
                  <a:srgbClr val="000000"/>
                </a:solidFill>
                <a:latin typeface="微软雅黑" pitchFamily="34" charset="-122"/>
              </a:rPr>
              <a:t>(R=R-2)</a:t>
            </a:r>
            <a:r>
              <a:rPr lang="zh-CN" altLang="en-US" b="0" dirty="0" smtClean="0">
                <a:solidFill>
                  <a:srgbClr val="000000"/>
                </a:solidFill>
                <a:latin typeface="微软雅黑" pitchFamily="34" charset="-122"/>
              </a:rPr>
              <a:t>、更新余额</a:t>
            </a:r>
            <a:r>
              <a:rPr lang="en-US" altLang="en-US" b="0" dirty="0" smtClean="0">
                <a:solidFill>
                  <a:srgbClr val="000000"/>
                </a:solidFill>
                <a:latin typeface="微软雅黑" pitchFamily="34" charset="-122"/>
              </a:rPr>
              <a:t>(UPDATE R)</a:t>
            </a:r>
            <a:r>
              <a:rPr lang="zh-CN" altLang="en-US" b="0" dirty="0" smtClean="0">
                <a:solidFill>
                  <a:srgbClr val="000000"/>
                </a:solidFill>
                <a:latin typeface="微软雅黑" pitchFamily="34" charset="-122"/>
              </a:rPr>
              <a:t>。乙事务</a:t>
            </a:r>
            <a:r>
              <a:rPr lang="en-US" altLang="en-US" b="0" dirty="0" smtClean="0">
                <a:solidFill>
                  <a:srgbClr val="000000"/>
                </a:solidFill>
                <a:latin typeface="微软雅黑" pitchFamily="34" charset="-122"/>
              </a:rPr>
              <a:t>T2</a:t>
            </a:r>
            <a:r>
              <a:rPr lang="zh-CN" altLang="en-US" b="0" dirty="0" smtClean="0">
                <a:solidFill>
                  <a:srgbClr val="000000"/>
                </a:solidFill>
                <a:latin typeface="微软雅黑" pitchFamily="34" charset="-122"/>
              </a:rPr>
              <a:t>也包含三个操作：读取余额</a:t>
            </a:r>
            <a:r>
              <a:rPr lang="en-US" altLang="en-US" b="0" dirty="0" smtClean="0">
                <a:solidFill>
                  <a:srgbClr val="000000"/>
                </a:solidFill>
                <a:latin typeface="微软雅黑" pitchFamily="34" charset="-122"/>
              </a:rPr>
              <a:t>(READ R)</a:t>
            </a:r>
            <a:r>
              <a:rPr lang="zh-CN" altLang="en-US" b="0" dirty="0" smtClean="0">
                <a:solidFill>
                  <a:srgbClr val="000000"/>
                </a:solidFill>
                <a:latin typeface="微软雅黑" pitchFamily="34" charset="-122"/>
              </a:rPr>
              <a:t>、售出车票</a:t>
            </a:r>
            <a:r>
              <a:rPr lang="en-US" altLang="en-US" b="0" dirty="0" smtClean="0">
                <a:solidFill>
                  <a:srgbClr val="000000"/>
                </a:solidFill>
                <a:latin typeface="微软雅黑" pitchFamily="34" charset="-122"/>
              </a:rPr>
              <a:t>(R=R-1)</a:t>
            </a:r>
            <a:r>
              <a:rPr lang="zh-CN" altLang="en-US" b="0" dirty="0" smtClean="0">
                <a:solidFill>
                  <a:srgbClr val="000000"/>
                </a:solidFill>
                <a:latin typeface="微软雅黑" pitchFamily="34" charset="-122"/>
              </a:rPr>
              <a:t>、更新余额</a:t>
            </a:r>
            <a:r>
              <a:rPr lang="en-US" altLang="en-US" b="0" dirty="0" smtClean="0">
                <a:solidFill>
                  <a:srgbClr val="000000"/>
                </a:solidFill>
                <a:latin typeface="微软雅黑" pitchFamily="34" charset="-122"/>
              </a:rPr>
              <a:t>(UPDATE R)</a:t>
            </a:r>
            <a:r>
              <a:rPr lang="zh-CN" altLang="en-US" b="0" dirty="0" smtClean="0">
                <a:solidFill>
                  <a:srgbClr val="000000"/>
                </a:solidFill>
                <a:latin typeface="微软雅黑" pitchFamily="34" charset="-122"/>
              </a:rPr>
              <a:t>。如果</a:t>
            </a:r>
            <a:r>
              <a:rPr lang="en-US" altLang="en-US" b="0" dirty="0" smtClean="0">
                <a:solidFill>
                  <a:srgbClr val="000000"/>
                </a:solidFill>
                <a:latin typeface="微软雅黑" pitchFamily="34" charset="-122"/>
              </a:rPr>
              <a:t>T1</a:t>
            </a:r>
            <a:r>
              <a:rPr lang="zh-CN" altLang="en-US" b="0" dirty="0" smtClean="0">
                <a:solidFill>
                  <a:srgbClr val="000000"/>
                </a:solidFill>
                <a:latin typeface="微软雅黑" pitchFamily="34" charset="-122"/>
              </a:rPr>
              <a:t>和</a:t>
            </a:r>
            <a:r>
              <a:rPr lang="en-US" altLang="en-US" b="0" dirty="0" smtClean="0">
                <a:solidFill>
                  <a:srgbClr val="000000"/>
                </a:solidFill>
                <a:latin typeface="微软雅黑" pitchFamily="34" charset="-122"/>
              </a:rPr>
              <a:t>T2</a:t>
            </a:r>
            <a:r>
              <a:rPr lang="zh-CN" altLang="en-US" b="0" dirty="0" smtClean="0">
                <a:solidFill>
                  <a:srgbClr val="000000"/>
                </a:solidFill>
                <a:latin typeface="微软雅黑" pitchFamily="34" charset="-122"/>
              </a:rPr>
              <a:t>顺序执行，最后的车票余额应该是</a:t>
            </a:r>
            <a:r>
              <a:rPr lang="en-US" altLang="en-US" b="0" dirty="0" smtClean="0">
                <a:solidFill>
                  <a:srgbClr val="000000"/>
                </a:solidFill>
                <a:latin typeface="微软雅黑" pitchFamily="34" charset="-122"/>
              </a:rPr>
              <a:t>97</a:t>
            </a:r>
            <a:r>
              <a:rPr lang="zh-CN" altLang="en-US" b="0" dirty="0" smtClean="0">
                <a:solidFill>
                  <a:srgbClr val="000000"/>
                </a:solidFill>
                <a:latin typeface="微软雅黑" pitchFamily="34" charset="-122"/>
              </a:rPr>
              <a:t>张。</a:t>
            </a:r>
          </a:p>
          <a:p>
            <a:pPr>
              <a:lnSpc>
                <a:spcPct val="150000"/>
              </a:lnSpc>
            </a:pPr>
            <a:r>
              <a:rPr lang="zh-CN" altLang="en-US" b="0" dirty="0" smtClean="0">
                <a:solidFill>
                  <a:srgbClr val="000000"/>
                </a:solidFill>
                <a:latin typeface="微软雅黑" pitchFamily="34" charset="-122"/>
              </a:rPr>
              <a:t>        以此为例，对数据库并发操作导致数据不一致性的三种情况进行讨论。</a:t>
            </a:r>
            <a:endParaRPr lang="en-US" altLang="zh-CN" b="0" dirty="0" smtClean="0">
              <a:solidFill>
                <a:srgbClr val="000000"/>
              </a:solidFill>
              <a:latin typeface="微软雅黑" pitchFamily="34" charset="-122"/>
            </a:endParaRPr>
          </a:p>
          <a:p>
            <a:endParaRPr lang="zh-CN" altLang="en-US" sz="1600" b="0" dirty="0" smtClean="0">
              <a:solidFill>
                <a:srgbClr val="000000"/>
              </a:solidFill>
              <a:latin typeface="微软雅黑" pitchFamily="34" charset="-122"/>
            </a:endParaRPr>
          </a:p>
          <a:p>
            <a:endParaRPr lang="zh-CN" altLang="en-US"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9.1</a:t>
            </a:r>
            <a:r>
              <a:rPr lang="zh-CN" altLang="en-US" dirty="0" smtClean="0"/>
              <a:t>并发的控制概述</a:t>
            </a:r>
            <a:endParaRPr lang="zh-CN" altLang="en-US" dirty="0"/>
          </a:p>
        </p:txBody>
      </p:sp>
      <p:sp>
        <p:nvSpPr>
          <p:cNvPr id="31" name="TextBox 30"/>
          <p:cNvSpPr txBox="1"/>
          <p:nvPr/>
        </p:nvSpPr>
        <p:spPr>
          <a:xfrm>
            <a:off x="428596" y="1071546"/>
            <a:ext cx="8358246" cy="5909310"/>
          </a:xfrm>
          <a:prstGeom prst="rect">
            <a:avLst/>
          </a:prstGeom>
          <a:noFill/>
        </p:spPr>
        <p:txBody>
          <a:bodyPr wrap="square" rtlCol="0">
            <a:spAutoFit/>
          </a:bodyPr>
          <a:lstStyle/>
          <a:p>
            <a:pPr indent="457200" algn="just">
              <a:lnSpc>
                <a:spcPct val="150000"/>
              </a:lnSpc>
            </a:pPr>
            <a:r>
              <a:rPr lang="en-US" b="0" dirty="0" smtClean="0">
                <a:latin typeface="+mn-ea"/>
                <a:ea typeface="+mn-ea"/>
              </a:rPr>
              <a:t>1. </a:t>
            </a:r>
            <a:r>
              <a:rPr lang="zh-CN" altLang="en-US" b="0" dirty="0" smtClean="0">
                <a:latin typeface="+mn-ea"/>
                <a:ea typeface="+mn-ea"/>
              </a:rPr>
              <a:t>丢失更新</a:t>
            </a:r>
            <a:r>
              <a:rPr lang="en-US" b="0" dirty="0" smtClean="0">
                <a:latin typeface="+mn-ea"/>
                <a:ea typeface="+mn-ea"/>
              </a:rPr>
              <a:t>(Lost Update)</a:t>
            </a:r>
            <a:endParaRPr lang="zh-CN" altLang="en-US" b="0" dirty="0" smtClean="0">
              <a:latin typeface="+mn-ea"/>
              <a:ea typeface="+mn-ea"/>
            </a:endParaRPr>
          </a:p>
          <a:p>
            <a:pPr indent="457200" algn="just">
              <a:lnSpc>
                <a:spcPct val="150000"/>
              </a:lnSpc>
            </a:pPr>
            <a:r>
              <a:rPr lang="zh-CN" altLang="en-US" b="0" dirty="0" smtClean="0">
                <a:latin typeface="+mn-ea"/>
                <a:ea typeface="+mn-ea"/>
              </a:rPr>
              <a:t>当两个事务</a:t>
            </a:r>
            <a:r>
              <a:rPr lang="en-US" b="0" dirty="0" smtClean="0">
                <a:latin typeface="+mn-ea"/>
                <a:ea typeface="+mn-ea"/>
              </a:rPr>
              <a:t>T</a:t>
            </a:r>
            <a:r>
              <a:rPr lang="en-US" b="0" baseline="-25000" dirty="0" smtClean="0">
                <a:latin typeface="+mn-ea"/>
                <a:ea typeface="+mn-ea"/>
              </a:rPr>
              <a:t>1</a:t>
            </a:r>
            <a:r>
              <a:rPr lang="zh-CN" altLang="en-US" b="0" dirty="0" smtClean="0">
                <a:latin typeface="+mn-ea"/>
                <a:ea typeface="+mn-ea"/>
              </a:rPr>
              <a:t>和</a:t>
            </a:r>
            <a:r>
              <a:rPr lang="en-US" b="0" dirty="0" smtClean="0">
                <a:latin typeface="+mn-ea"/>
                <a:ea typeface="+mn-ea"/>
              </a:rPr>
              <a:t>T</a:t>
            </a:r>
            <a:r>
              <a:rPr lang="en-US" b="0" baseline="-25000" dirty="0" smtClean="0">
                <a:latin typeface="+mn-ea"/>
                <a:ea typeface="+mn-ea"/>
              </a:rPr>
              <a:t>2</a:t>
            </a:r>
            <a:r>
              <a:rPr lang="zh-CN" altLang="en-US" b="0" dirty="0" smtClean="0">
                <a:latin typeface="+mn-ea"/>
                <a:ea typeface="+mn-ea"/>
              </a:rPr>
              <a:t>读入同一数据，并发执行修改操作时，</a:t>
            </a:r>
            <a:r>
              <a:rPr lang="en-US" b="0" dirty="0" smtClean="0">
                <a:latin typeface="+mn-ea"/>
                <a:ea typeface="+mn-ea"/>
              </a:rPr>
              <a:t>T</a:t>
            </a:r>
            <a:r>
              <a:rPr lang="en-US" b="0" baseline="-25000" dirty="0" smtClean="0">
                <a:latin typeface="+mn-ea"/>
                <a:ea typeface="+mn-ea"/>
              </a:rPr>
              <a:t>2</a:t>
            </a:r>
            <a:r>
              <a:rPr lang="zh-CN" altLang="en-US" b="0" dirty="0" smtClean="0">
                <a:latin typeface="+mn-ea"/>
                <a:ea typeface="+mn-ea"/>
              </a:rPr>
              <a:t>把</a:t>
            </a:r>
            <a:r>
              <a:rPr lang="en-US" b="0" dirty="0" smtClean="0">
                <a:latin typeface="+mn-ea"/>
                <a:ea typeface="+mn-ea"/>
              </a:rPr>
              <a:t>T</a:t>
            </a:r>
            <a:r>
              <a:rPr lang="en-US" b="0" baseline="-25000" dirty="0" smtClean="0">
                <a:latin typeface="+mn-ea"/>
                <a:ea typeface="+mn-ea"/>
              </a:rPr>
              <a:t>1</a:t>
            </a:r>
            <a:r>
              <a:rPr lang="zh-CN" altLang="en-US" b="0" dirty="0" smtClean="0">
                <a:latin typeface="+mn-ea"/>
                <a:ea typeface="+mn-ea"/>
              </a:rPr>
              <a:t>或</a:t>
            </a:r>
            <a:r>
              <a:rPr lang="en-US" b="0" dirty="0" smtClean="0">
                <a:latin typeface="+mn-ea"/>
                <a:ea typeface="+mn-ea"/>
              </a:rPr>
              <a:t>T</a:t>
            </a:r>
            <a:r>
              <a:rPr lang="en-US" b="0" baseline="-25000" dirty="0" smtClean="0">
                <a:latin typeface="+mn-ea"/>
                <a:ea typeface="+mn-ea"/>
              </a:rPr>
              <a:t>1</a:t>
            </a:r>
            <a:r>
              <a:rPr lang="zh-CN" altLang="en-US" b="0" dirty="0" smtClean="0">
                <a:latin typeface="+mn-ea"/>
                <a:ea typeface="+mn-ea"/>
              </a:rPr>
              <a:t>把</a:t>
            </a:r>
            <a:r>
              <a:rPr lang="en-US" b="0" dirty="0" smtClean="0">
                <a:latin typeface="+mn-ea"/>
                <a:ea typeface="+mn-ea"/>
              </a:rPr>
              <a:t>T</a:t>
            </a:r>
            <a:r>
              <a:rPr lang="en-US" b="0" baseline="-25000" dirty="0" smtClean="0">
                <a:latin typeface="+mn-ea"/>
                <a:ea typeface="+mn-ea"/>
              </a:rPr>
              <a:t>2</a:t>
            </a:r>
            <a:r>
              <a:rPr lang="zh-CN" altLang="en-US" b="0" dirty="0" smtClean="0">
                <a:latin typeface="+mn-ea"/>
                <a:ea typeface="+mn-ea"/>
              </a:rPr>
              <a:t>的修改结果覆盖掉，造成数据的丢失更新</a:t>
            </a:r>
            <a:r>
              <a:rPr lang="en-US" b="0" dirty="0" smtClean="0">
                <a:latin typeface="+mn-ea"/>
                <a:ea typeface="+mn-ea"/>
              </a:rPr>
              <a:t>(Lost Update)</a:t>
            </a:r>
            <a:r>
              <a:rPr lang="zh-CN" altLang="en-US" b="0" dirty="0" smtClean="0">
                <a:latin typeface="+mn-ea"/>
                <a:ea typeface="+mn-ea"/>
              </a:rPr>
              <a:t>问题，导致数据的不一致。这个问题是由于两个事务对同一数据并发地写入所引起的，又被称为写</a:t>
            </a:r>
            <a:r>
              <a:rPr lang="en-US" b="0" dirty="0" smtClean="0">
                <a:latin typeface="+mn-ea"/>
                <a:ea typeface="+mn-ea"/>
              </a:rPr>
              <a:t>-</a:t>
            </a:r>
            <a:r>
              <a:rPr lang="zh-CN" altLang="en-US" b="0" dirty="0" smtClean="0">
                <a:latin typeface="+mn-ea"/>
                <a:ea typeface="+mn-ea"/>
              </a:rPr>
              <a:t>写冲突</a:t>
            </a:r>
            <a:r>
              <a:rPr lang="en-US" b="0" dirty="0" smtClean="0">
                <a:latin typeface="+mn-ea"/>
                <a:ea typeface="+mn-ea"/>
              </a:rPr>
              <a:t>(Write-Write Conflict)</a:t>
            </a:r>
            <a:r>
              <a:rPr lang="zh-CN" altLang="en-US" b="0" dirty="0" smtClean="0">
                <a:latin typeface="+mn-ea"/>
                <a:ea typeface="+mn-ea"/>
              </a:rPr>
              <a:t>。</a:t>
            </a:r>
          </a:p>
          <a:p>
            <a:pPr indent="457200" algn="just">
              <a:lnSpc>
                <a:spcPct val="150000"/>
              </a:lnSpc>
            </a:pPr>
            <a:r>
              <a:rPr lang="zh-CN" altLang="en-US" b="0" dirty="0" smtClean="0">
                <a:latin typeface="+mn-ea"/>
                <a:ea typeface="+mn-ea"/>
              </a:rPr>
              <a:t>以火车售票系统为例，如果并发事务按照图</a:t>
            </a:r>
            <a:r>
              <a:rPr lang="en-US" altLang="zh-CN" b="0" dirty="0" smtClean="0">
                <a:latin typeface="+mn-ea"/>
                <a:ea typeface="+mn-ea"/>
              </a:rPr>
              <a:t>9-1</a:t>
            </a:r>
            <a:r>
              <a:rPr lang="zh-CN" altLang="en-US" b="0" dirty="0" smtClean="0">
                <a:latin typeface="+mn-ea"/>
                <a:ea typeface="+mn-ea"/>
              </a:rPr>
              <a:t>所示顺序执行，乙事务</a:t>
            </a:r>
            <a:r>
              <a:rPr lang="en-US" b="0" dirty="0" smtClean="0">
                <a:latin typeface="+mn-ea"/>
                <a:ea typeface="+mn-ea"/>
              </a:rPr>
              <a:t>T</a:t>
            </a:r>
            <a:r>
              <a:rPr lang="en-US" b="0" baseline="-25000" dirty="0" smtClean="0">
                <a:latin typeface="+mn-ea"/>
                <a:ea typeface="+mn-ea"/>
              </a:rPr>
              <a:t>2</a:t>
            </a:r>
            <a:r>
              <a:rPr lang="zh-CN" altLang="en-US" b="0" dirty="0" smtClean="0">
                <a:latin typeface="+mn-ea"/>
                <a:ea typeface="+mn-ea"/>
              </a:rPr>
              <a:t>覆盖了甲事务</a:t>
            </a:r>
            <a:r>
              <a:rPr lang="en-US" b="0" dirty="0" smtClean="0">
                <a:latin typeface="+mn-ea"/>
                <a:ea typeface="+mn-ea"/>
              </a:rPr>
              <a:t>T</a:t>
            </a:r>
            <a:r>
              <a:rPr lang="en-US" b="0" baseline="-25000" dirty="0" smtClean="0">
                <a:latin typeface="+mn-ea"/>
                <a:ea typeface="+mn-ea"/>
              </a:rPr>
              <a:t>1</a:t>
            </a:r>
            <a:r>
              <a:rPr lang="zh-CN" altLang="en-US" b="0" dirty="0" smtClean="0">
                <a:latin typeface="+mn-ea"/>
                <a:ea typeface="+mn-ea"/>
              </a:rPr>
              <a:t>的修改结果，造成数据丢失更新，导致最后得到错误的车票余额。</a:t>
            </a:r>
            <a:endParaRPr lang="en-US" altLang="zh-CN" b="0" dirty="0" smtClean="0">
              <a:latin typeface="+mn-ea"/>
              <a:ea typeface="+mn-ea"/>
            </a:endParaRPr>
          </a:p>
          <a:p>
            <a:pPr indent="457200" algn="just">
              <a:lnSpc>
                <a:spcPct val="150000"/>
              </a:lnSpc>
            </a:pPr>
            <a:endParaRPr lang="en-US" altLang="zh-CN" b="0" dirty="0" smtClean="0">
              <a:latin typeface="+mn-ea"/>
              <a:ea typeface="+mn-ea"/>
            </a:endParaRPr>
          </a:p>
          <a:p>
            <a:pPr indent="457200" algn="just">
              <a:lnSpc>
                <a:spcPct val="150000"/>
              </a:lnSpc>
            </a:pPr>
            <a:endParaRPr lang="en-US" altLang="zh-CN" b="0" dirty="0" smtClean="0">
              <a:latin typeface="+mn-ea"/>
              <a:ea typeface="+mn-ea"/>
            </a:endParaRPr>
          </a:p>
          <a:p>
            <a:pPr indent="457200" algn="just">
              <a:lnSpc>
                <a:spcPct val="150000"/>
              </a:lnSpc>
            </a:pPr>
            <a:endParaRPr lang="en-US" altLang="zh-CN" b="0" dirty="0" smtClean="0">
              <a:latin typeface="+mn-ea"/>
              <a:ea typeface="+mn-ea"/>
            </a:endParaRPr>
          </a:p>
          <a:p>
            <a:pPr indent="457200" algn="just">
              <a:lnSpc>
                <a:spcPct val="150000"/>
              </a:lnSpc>
            </a:pPr>
            <a:endParaRPr lang="en-US" altLang="zh-CN" b="0" dirty="0" smtClean="0">
              <a:latin typeface="+mn-ea"/>
              <a:ea typeface="+mn-ea"/>
            </a:endParaRPr>
          </a:p>
          <a:p>
            <a:pPr indent="457200" algn="just">
              <a:lnSpc>
                <a:spcPct val="150000"/>
              </a:lnSpc>
            </a:pPr>
            <a:endParaRPr lang="en-US" altLang="zh-CN" b="0" dirty="0" smtClean="0">
              <a:latin typeface="+mn-ea"/>
              <a:ea typeface="+mn-ea"/>
            </a:endParaRPr>
          </a:p>
          <a:p>
            <a:pPr indent="457200" algn="just">
              <a:lnSpc>
                <a:spcPct val="150000"/>
              </a:lnSpc>
            </a:pPr>
            <a:endParaRPr lang="en-US" altLang="zh-CN" b="0" dirty="0" smtClean="0">
              <a:latin typeface="+mn-ea"/>
              <a:ea typeface="+mn-ea"/>
            </a:endParaRPr>
          </a:p>
          <a:p>
            <a:pPr indent="457200" algn="ctr">
              <a:lnSpc>
                <a:spcPct val="150000"/>
              </a:lnSpc>
            </a:pPr>
            <a:r>
              <a:rPr lang="zh-CN" altLang="en-US" sz="1600" b="0" dirty="0" smtClean="0">
                <a:latin typeface="+mn-ea"/>
                <a:ea typeface="+mn-ea"/>
              </a:rPr>
              <a:t>图</a:t>
            </a:r>
            <a:r>
              <a:rPr lang="en-US" altLang="zh-CN" sz="1600" b="0" dirty="0" smtClean="0">
                <a:latin typeface="+mn-ea"/>
                <a:ea typeface="+mn-ea"/>
              </a:rPr>
              <a:t>9-1</a:t>
            </a:r>
            <a:endParaRPr lang="zh-CN" altLang="en-US" sz="1600" b="0" dirty="0" smtClean="0">
              <a:latin typeface="+mn-ea"/>
              <a:ea typeface="+mn-ea"/>
            </a:endParaRPr>
          </a:p>
        </p:txBody>
      </p:sp>
      <p:graphicFrame>
        <p:nvGraphicFramePr>
          <p:cNvPr id="66562" name="Object 2"/>
          <p:cNvGraphicFramePr>
            <a:graphicFrameLocks noChangeAspect="1"/>
          </p:cNvGraphicFramePr>
          <p:nvPr/>
        </p:nvGraphicFramePr>
        <p:xfrm>
          <a:off x="1782763" y="3929063"/>
          <a:ext cx="5718175" cy="2571750"/>
        </p:xfrm>
        <a:graphic>
          <a:graphicData uri="http://schemas.openxmlformats.org/presentationml/2006/ole">
            <p:oleObj spid="_x0000_s66562" r:id="rId4" imgW="3808857" imgH="2094738" progId="Visio.Drawing.11">
              <p:embed/>
            </p:oleObj>
          </a:graphicData>
        </a:graphic>
      </p:graphicFrame>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5" y="1285860"/>
            <a:ext cx="8001056" cy="4940300"/>
          </a:xfrm>
        </p:spPr>
        <p:txBody>
          <a:bodyPr/>
          <a:lstStyle/>
          <a:p>
            <a:pPr>
              <a:lnSpc>
                <a:spcPct val="150000"/>
              </a:lnSpc>
              <a:buNone/>
            </a:pPr>
            <a:r>
              <a:rPr lang="en-US" altLang="zh-CN" dirty="0" smtClean="0"/>
              <a:t>	</a:t>
            </a:r>
            <a:endParaRPr lang="zh-CN" altLang="en-US" dirty="0"/>
          </a:p>
        </p:txBody>
      </p:sp>
      <p:sp>
        <p:nvSpPr>
          <p:cNvPr id="7" name="TextBox 6"/>
          <p:cNvSpPr txBox="1"/>
          <p:nvPr/>
        </p:nvSpPr>
        <p:spPr>
          <a:xfrm>
            <a:off x="500034" y="857233"/>
            <a:ext cx="8215370" cy="6041654"/>
          </a:xfrm>
          <a:prstGeom prst="rect">
            <a:avLst/>
          </a:prstGeom>
          <a:noFill/>
        </p:spPr>
        <p:txBody>
          <a:bodyPr wrap="square" rtlCol="0">
            <a:spAutoFit/>
          </a:bodyPr>
          <a:lstStyle/>
          <a:p>
            <a:pPr indent="457200" algn="just">
              <a:lnSpc>
                <a:spcPct val="150000"/>
              </a:lnSpc>
            </a:pPr>
            <a:r>
              <a:rPr lang="en-US" altLang="en-US" b="0" dirty="0" smtClean="0">
                <a:solidFill>
                  <a:srgbClr val="000000"/>
                </a:solidFill>
                <a:latin typeface="微软雅黑" pitchFamily="34" charset="-122"/>
              </a:rPr>
              <a:t>2. </a:t>
            </a:r>
            <a:r>
              <a:rPr lang="zh-CN" altLang="en-US" b="0" dirty="0" smtClean="0">
                <a:solidFill>
                  <a:srgbClr val="000000"/>
                </a:solidFill>
                <a:latin typeface="微软雅黑" pitchFamily="34" charset="-122"/>
              </a:rPr>
              <a:t>不可重复读</a:t>
            </a:r>
            <a:r>
              <a:rPr lang="en-US" altLang="en-US" b="0" dirty="0" smtClean="0">
                <a:solidFill>
                  <a:srgbClr val="000000"/>
                </a:solidFill>
                <a:latin typeface="微软雅黑" pitchFamily="34" charset="-122"/>
              </a:rPr>
              <a:t>(Non-Repeatable Read)</a:t>
            </a:r>
            <a:endParaRPr lang="zh-CN" altLang="en-US" b="0" dirty="0" smtClean="0">
              <a:solidFill>
                <a:srgbClr val="000000"/>
              </a:solidFill>
              <a:latin typeface="微软雅黑" pitchFamily="34" charset="-122"/>
            </a:endParaRPr>
          </a:p>
          <a:p>
            <a:pPr indent="457200" algn="just">
              <a:lnSpc>
                <a:spcPct val="150000"/>
              </a:lnSpc>
            </a:pPr>
            <a:r>
              <a:rPr lang="zh-CN" altLang="en-US" b="0" dirty="0" smtClean="0">
                <a:solidFill>
                  <a:srgbClr val="000000"/>
                </a:solidFill>
                <a:latin typeface="微软雅黑" pitchFamily="34" charset="-122"/>
              </a:rPr>
              <a:t>事务</a:t>
            </a:r>
            <a:r>
              <a:rPr lang="en-US" altLang="en-US" b="0" dirty="0" smtClean="0">
                <a:solidFill>
                  <a:srgbClr val="000000"/>
                </a:solidFill>
                <a:latin typeface="微软雅黑" pitchFamily="34" charset="-122"/>
              </a:rPr>
              <a:t>T1</a:t>
            </a:r>
            <a:r>
              <a:rPr lang="zh-CN" altLang="en-US" b="0" dirty="0" smtClean="0">
                <a:solidFill>
                  <a:srgbClr val="000000"/>
                </a:solidFill>
                <a:latin typeface="微软雅黑" pitchFamily="34" charset="-122"/>
              </a:rPr>
              <a:t>读取数据</a:t>
            </a:r>
            <a:r>
              <a:rPr lang="en-US" altLang="en-US" b="0" dirty="0" smtClean="0">
                <a:solidFill>
                  <a:srgbClr val="000000"/>
                </a:solidFill>
                <a:latin typeface="微软雅黑" pitchFamily="34" charset="-122"/>
              </a:rPr>
              <a:t>R</a:t>
            </a:r>
            <a:r>
              <a:rPr lang="zh-CN" altLang="en-US" b="0" dirty="0" smtClean="0">
                <a:solidFill>
                  <a:srgbClr val="000000"/>
                </a:solidFill>
                <a:latin typeface="微软雅黑" pitchFamily="34" charset="-122"/>
              </a:rPr>
              <a:t>后，事务</a:t>
            </a:r>
            <a:r>
              <a:rPr lang="en-US" altLang="en-US" b="0" dirty="0" smtClean="0">
                <a:solidFill>
                  <a:srgbClr val="000000"/>
                </a:solidFill>
                <a:latin typeface="微软雅黑" pitchFamily="34" charset="-122"/>
              </a:rPr>
              <a:t>T2</a:t>
            </a:r>
            <a:r>
              <a:rPr lang="zh-CN" altLang="en-US" b="0" dirty="0" smtClean="0">
                <a:solidFill>
                  <a:srgbClr val="000000"/>
                </a:solidFill>
                <a:latin typeface="微软雅黑" pitchFamily="34" charset="-122"/>
              </a:rPr>
              <a:t>读取并且更新了</a:t>
            </a:r>
            <a:r>
              <a:rPr lang="en-US" altLang="en-US" b="0" dirty="0" smtClean="0">
                <a:solidFill>
                  <a:srgbClr val="000000"/>
                </a:solidFill>
                <a:latin typeface="微软雅黑" pitchFamily="34" charset="-122"/>
              </a:rPr>
              <a:t>R</a:t>
            </a:r>
            <a:r>
              <a:rPr lang="zh-CN" altLang="en-US" b="0" dirty="0" smtClean="0">
                <a:solidFill>
                  <a:srgbClr val="000000"/>
                </a:solidFill>
                <a:latin typeface="微软雅黑" pitchFamily="34" charset="-122"/>
              </a:rPr>
              <a:t>，当</a:t>
            </a:r>
            <a:r>
              <a:rPr lang="en-US" altLang="en-US" b="0" dirty="0" smtClean="0">
                <a:solidFill>
                  <a:srgbClr val="000000"/>
                </a:solidFill>
                <a:latin typeface="微软雅黑" pitchFamily="34" charset="-122"/>
              </a:rPr>
              <a:t>T1</a:t>
            </a:r>
            <a:r>
              <a:rPr lang="zh-CN" altLang="en-US" b="0" dirty="0" smtClean="0">
                <a:solidFill>
                  <a:srgbClr val="000000"/>
                </a:solidFill>
                <a:latin typeface="微软雅黑" pitchFamily="34" charset="-122"/>
              </a:rPr>
              <a:t>再次读取</a:t>
            </a:r>
            <a:r>
              <a:rPr lang="en-US" altLang="en-US" b="0" dirty="0" smtClean="0">
                <a:solidFill>
                  <a:srgbClr val="000000"/>
                </a:solidFill>
                <a:latin typeface="微软雅黑" pitchFamily="34" charset="-122"/>
              </a:rPr>
              <a:t>R</a:t>
            </a:r>
            <a:r>
              <a:rPr lang="zh-CN" altLang="en-US" b="0" dirty="0" smtClean="0">
                <a:solidFill>
                  <a:srgbClr val="000000"/>
                </a:solidFill>
                <a:latin typeface="微软雅黑" pitchFamily="34" charset="-122"/>
              </a:rPr>
              <a:t>时，得到的两次读取值不一致，称为</a:t>
            </a:r>
            <a:r>
              <a:rPr lang="zh-CN" altLang="en-US" b="0" dirty="0" smtClean="0">
                <a:latin typeface="微软雅黑" pitchFamily="34" charset="-122"/>
              </a:rPr>
              <a:t>不可重复读</a:t>
            </a:r>
            <a:r>
              <a:rPr lang="zh-CN" altLang="en-US" b="0" dirty="0" smtClean="0">
                <a:solidFill>
                  <a:srgbClr val="000000"/>
                </a:solidFill>
                <a:latin typeface="微软雅黑" pitchFamily="34" charset="-122"/>
              </a:rPr>
              <a:t>。不可重复读包括三种情况：</a:t>
            </a:r>
            <a:endParaRPr lang="en-US" altLang="zh-CN" b="0" dirty="0" smtClean="0">
              <a:solidFill>
                <a:srgbClr val="000000"/>
              </a:solidFill>
              <a:latin typeface="微软雅黑" pitchFamily="34" charset="-122"/>
            </a:endParaRPr>
          </a:p>
          <a:p>
            <a:pPr indent="457200" algn="just">
              <a:lnSpc>
                <a:spcPct val="150000"/>
              </a:lnSpc>
            </a:pPr>
            <a:r>
              <a:rPr lang="en-US" altLang="zh-CN" b="0" dirty="0" smtClean="0">
                <a:solidFill>
                  <a:srgbClr val="000000"/>
                </a:solidFill>
                <a:latin typeface="微软雅黑" pitchFamily="34" charset="-122"/>
              </a:rPr>
              <a:t>(1)</a:t>
            </a:r>
            <a:r>
              <a:rPr lang="zh-CN" altLang="en-US" b="0" dirty="0" smtClean="0">
                <a:solidFill>
                  <a:srgbClr val="000000"/>
                </a:solidFill>
                <a:latin typeface="微软雅黑" pitchFamily="34" charset="-122"/>
              </a:rPr>
              <a:t>事务</a:t>
            </a:r>
            <a:r>
              <a:rPr lang="en-US" altLang="en-US" b="0" dirty="0" smtClean="0">
                <a:solidFill>
                  <a:srgbClr val="000000"/>
                </a:solidFill>
                <a:latin typeface="微软雅黑" pitchFamily="34" charset="-122"/>
              </a:rPr>
              <a:t>T1</a:t>
            </a:r>
            <a:r>
              <a:rPr lang="zh-CN" altLang="en-US" b="0" dirty="0" smtClean="0">
                <a:solidFill>
                  <a:srgbClr val="000000"/>
                </a:solidFill>
                <a:latin typeface="微软雅黑" pitchFamily="34" charset="-122"/>
              </a:rPr>
              <a:t>读取某一数据后，事务</a:t>
            </a:r>
            <a:r>
              <a:rPr lang="en-US" altLang="en-US" b="0" dirty="0" smtClean="0">
                <a:solidFill>
                  <a:srgbClr val="000000"/>
                </a:solidFill>
                <a:latin typeface="微软雅黑" pitchFamily="34" charset="-122"/>
              </a:rPr>
              <a:t>T2</a:t>
            </a:r>
            <a:r>
              <a:rPr lang="zh-CN" altLang="en-US" b="0" dirty="0" smtClean="0">
                <a:solidFill>
                  <a:srgbClr val="000000"/>
                </a:solidFill>
                <a:latin typeface="微软雅黑" pitchFamily="34" charset="-122"/>
              </a:rPr>
              <a:t>对其做了修改，当事务</a:t>
            </a:r>
            <a:r>
              <a:rPr lang="en-US" altLang="en-US" b="0" dirty="0" smtClean="0">
                <a:solidFill>
                  <a:srgbClr val="000000"/>
                </a:solidFill>
                <a:latin typeface="微软雅黑" pitchFamily="34" charset="-122"/>
              </a:rPr>
              <a:t>T1</a:t>
            </a:r>
            <a:r>
              <a:rPr lang="zh-CN" altLang="en-US" b="0" dirty="0" smtClean="0">
                <a:solidFill>
                  <a:srgbClr val="000000"/>
                </a:solidFill>
                <a:latin typeface="微软雅黑" pitchFamily="34" charset="-122"/>
              </a:rPr>
              <a:t>再次读该数据时，得到与前一次不同的值。在火车售票系统的例子中，如按图</a:t>
            </a:r>
            <a:r>
              <a:rPr lang="en-US" altLang="zh-CN" b="0" dirty="0" smtClean="0">
                <a:solidFill>
                  <a:srgbClr val="000000"/>
                </a:solidFill>
                <a:latin typeface="微软雅黑" pitchFamily="34" charset="-122"/>
              </a:rPr>
              <a:t>9-2</a:t>
            </a:r>
            <a:r>
              <a:rPr lang="zh-CN" altLang="en-US" b="0" dirty="0" smtClean="0">
                <a:solidFill>
                  <a:srgbClr val="000000"/>
                </a:solidFill>
                <a:latin typeface="微软雅黑" pitchFamily="34" charset="-122"/>
              </a:rPr>
              <a:t>所示的顺序执行，则甲事务</a:t>
            </a:r>
            <a:r>
              <a:rPr lang="en-US" altLang="en-US" b="0" dirty="0" smtClean="0">
                <a:solidFill>
                  <a:srgbClr val="000000"/>
                </a:solidFill>
                <a:latin typeface="微软雅黑" pitchFamily="34" charset="-122"/>
              </a:rPr>
              <a:t>T1</a:t>
            </a:r>
            <a:r>
              <a:rPr lang="zh-CN" altLang="en-US" b="0" dirty="0" smtClean="0">
                <a:solidFill>
                  <a:srgbClr val="000000"/>
                </a:solidFill>
                <a:latin typeface="微软雅黑" pitchFamily="34" charset="-122"/>
              </a:rPr>
              <a:t>第一次读取的</a:t>
            </a:r>
            <a:r>
              <a:rPr lang="en-US" altLang="en-US" b="0" dirty="0" smtClean="0">
                <a:solidFill>
                  <a:srgbClr val="000000"/>
                </a:solidFill>
                <a:latin typeface="微软雅黑" pitchFamily="34" charset="-122"/>
              </a:rPr>
              <a:t>R</a:t>
            </a:r>
            <a:r>
              <a:rPr lang="zh-CN" altLang="en-US" b="0" dirty="0" smtClean="0">
                <a:solidFill>
                  <a:srgbClr val="000000"/>
                </a:solidFill>
                <a:latin typeface="微软雅黑" pitchFamily="34" charset="-122"/>
              </a:rPr>
              <a:t>值为</a:t>
            </a:r>
            <a:r>
              <a:rPr lang="en-US" altLang="en-US" b="0" dirty="0" smtClean="0">
                <a:solidFill>
                  <a:srgbClr val="000000"/>
                </a:solidFill>
                <a:latin typeface="微软雅黑" pitchFamily="34" charset="-122"/>
              </a:rPr>
              <a:t>100</a:t>
            </a:r>
            <a:r>
              <a:rPr lang="zh-CN" altLang="en-US" b="0" dirty="0" smtClean="0">
                <a:solidFill>
                  <a:srgbClr val="000000"/>
                </a:solidFill>
                <a:latin typeface="微软雅黑" pitchFamily="34" charset="-122"/>
              </a:rPr>
              <a:t>，第二次读取的</a:t>
            </a:r>
            <a:r>
              <a:rPr lang="en-US" altLang="en-US" b="0" dirty="0" smtClean="0">
                <a:solidFill>
                  <a:srgbClr val="000000"/>
                </a:solidFill>
                <a:latin typeface="微软雅黑" pitchFamily="34" charset="-122"/>
              </a:rPr>
              <a:t>R</a:t>
            </a:r>
            <a:r>
              <a:rPr lang="zh-CN" altLang="en-US" b="0" dirty="0" smtClean="0">
                <a:solidFill>
                  <a:srgbClr val="000000"/>
                </a:solidFill>
                <a:latin typeface="微软雅黑" pitchFamily="34" charset="-122"/>
              </a:rPr>
              <a:t>值为</a:t>
            </a:r>
            <a:r>
              <a:rPr lang="en-US" altLang="en-US" b="0" dirty="0" smtClean="0">
                <a:solidFill>
                  <a:srgbClr val="000000"/>
                </a:solidFill>
                <a:latin typeface="微软雅黑" pitchFamily="34" charset="-122"/>
              </a:rPr>
              <a:t>99</a:t>
            </a:r>
            <a:r>
              <a:rPr lang="zh-CN" altLang="en-US" b="0" dirty="0" smtClean="0">
                <a:solidFill>
                  <a:srgbClr val="000000"/>
                </a:solidFill>
                <a:latin typeface="微软雅黑" pitchFamily="34" charset="-122"/>
              </a:rPr>
              <a:t>，二次得到的值不一致。</a:t>
            </a:r>
            <a:endParaRPr lang="en-US" altLang="zh-CN" b="0" dirty="0" smtClean="0">
              <a:solidFill>
                <a:srgbClr val="000000"/>
              </a:solidFill>
              <a:latin typeface="微软雅黑" pitchFamily="34" charset="-122"/>
            </a:endParaRPr>
          </a:p>
          <a:p>
            <a:pPr indent="457200" algn="just">
              <a:lnSpc>
                <a:spcPct val="120000"/>
              </a:lnSpc>
            </a:pPr>
            <a:endParaRPr lang="en-US" altLang="zh-CN" b="0" dirty="0" smtClean="0">
              <a:solidFill>
                <a:srgbClr val="000000"/>
              </a:solidFill>
              <a:latin typeface="微软雅黑" pitchFamily="34" charset="-122"/>
            </a:endParaRPr>
          </a:p>
          <a:p>
            <a:pPr marL="342900" indent="-342900"/>
            <a:endParaRPr lang="en-US" altLang="zh-CN" sz="1600" b="0" dirty="0" smtClean="0">
              <a:solidFill>
                <a:srgbClr val="000000"/>
              </a:solidFill>
              <a:latin typeface="微软雅黑" pitchFamily="34" charset="-122"/>
            </a:endParaRPr>
          </a:p>
          <a:p>
            <a:pPr marL="342900" indent="-342900"/>
            <a:endParaRPr lang="en-US" altLang="zh-CN" sz="1600" b="0" dirty="0" smtClean="0">
              <a:solidFill>
                <a:srgbClr val="000000"/>
              </a:solidFill>
              <a:latin typeface="微软雅黑" pitchFamily="34" charset="-122"/>
            </a:endParaRPr>
          </a:p>
          <a:p>
            <a:pPr marL="342900" indent="-342900"/>
            <a:endParaRPr lang="en-US" altLang="zh-CN" sz="1600" b="0" dirty="0" smtClean="0">
              <a:solidFill>
                <a:srgbClr val="000000"/>
              </a:solidFill>
              <a:latin typeface="微软雅黑" pitchFamily="34" charset="-122"/>
            </a:endParaRPr>
          </a:p>
          <a:p>
            <a:pPr marL="342900" indent="-342900"/>
            <a:endParaRPr lang="en-US" altLang="zh-CN" sz="1600" b="0" dirty="0" smtClean="0">
              <a:solidFill>
                <a:srgbClr val="000000"/>
              </a:solidFill>
              <a:latin typeface="微软雅黑" pitchFamily="34" charset="-122"/>
            </a:endParaRPr>
          </a:p>
          <a:p>
            <a:pPr marL="342900" indent="-342900"/>
            <a:endParaRPr lang="en-US" altLang="zh-CN" sz="1600" b="0" dirty="0" smtClean="0">
              <a:solidFill>
                <a:srgbClr val="000000"/>
              </a:solidFill>
              <a:latin typeface="微软雅黑" pitchFamily="34" charset="-122"/>
            </a:endParaRPr>
          </a:p>
          <a:p>
            <a:pPr marL="342900" indent="-342900"/>
            <a:endParaRPr lang="en-US" altLang="zh-CN" sz="1600" b="0" dirty="0" smtClean="0">
              <a:solidFill>
                <a:srgbClr val="000000"/>
              </a:solidFill>
              <a:latin typeface="微软雅黑" pitchFamily="34" charset="-122"/>
            </a:endParaRPr>
          </a:p>
          <a:p>
            <a:pPr marL="342900" indent="-342900"/>
            <a:endParaRPr lang="zh-CN" altLang="en-US" sz="1600" b="0" dirty="0" smtClean="0">
              <a:solidFill>
                <a:srgbClr val="000000"/>
              </a:solidFill>
              <a:latin typeface="微软雅黑" pitchFamily="34" charset="-122"/>
            </a:endParaRPr>
          </a:p>
          <a:p>
            <a:endParaRPr lang="en-US" altLang="zh-CN" sz="1600" b="0" dirty="0" smtClean="0">
              <a:solidFill>
                <a:srgbClr val="000000"/>
              </a:solidFill>
              <a:latin typeface="微软雅黑" pitchFamily="34" charset="-122"/>
            </a:endParaRPr>
          </a:p>
          <a:p>
            <a:endParaRPr lang="en-US" altLang="zh-CN" sz="1600" b="0" dirty="0" smtClean="0">
              <a:solidFill>
                <a:srgbClr val="000000"/>
              </a:solidFill>
              <a:latin typeface="微软雅黑" pitchFamily="34" charset="-122"/>
            </a:endParaRPr>
          </a:p>
          <a:p>
            <a:endParaRPr lang="en-US" altLang="zh-CN" sz="1600" b="0" dirty="0" smtClean="0">
              <a:solidFill>
                <a:srgbClr val="000000"/>
              </a:solidFill>
              <a:latin typeface="微软雅黑" pitchFamily="34" charset="-122"/>
            </a:endParaRPr>
          </a:p>
          <a:p>
            <a:pPr algn="ctr"/>
            <a:r>
              <a:rPr lang="zh-CN" altLang="en-US" sz="1600" b="0" dirty="0" smtClean="0">
                <a:solidFill>
                  <a:srgbClr val="000000"/>
                </a:solidFill>
                <a:latin typeface="微软雅黑" pitchFamily="34" charset="-122"/>
              </a:rPr>
              <a:t>图</a:t>
            </a:r>
            <a:r>
              <a:rPr lang="en-US" altLang="zh-CN" sz="1600" b="0" dirty="0" smtClean="0">
                <a:solidFill>
                  <a:srgbClr val="000000"/>
                </a:solidFill>
                <a:latin typeface="微软雅黑" pitchFamily="34" charset="-122"/>
              </a:rPr>
              <a:t>9-2</a:t>
            </a:r>
            <a:r>
              <a:rPr lang="zh-CN" altLang="en-US" sz="1600" b="0" dirty="0" smtClean="0">
                <a:solidFill>
                  <a:srgbClr val="000000"/>
                </a:solidFill>
                <a:latin typeface="微软雅黑" pitchFamily="34" charset="-122"/>
              </a:rPr>
              <a:t>              </a:t>
            </a:r>
            <a:endParaRPr lang="en-US" altLang="zh-CN" sz="1600" b="0" dirty="0" smtClean="0">
              <a:solidFill>
                <a:srgbClr val="000000"/>
              </a:solidFill>
              <a:latin typeface="微软雅黑" pitchFamily="34" charset="-122"/>
            </a:endParaRPr>
          </a:p>
        </p:txBody>
      </p:sp>
      <p:sp>
        <p:nvSpPr>
          <p:cNvPr id="296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标题 1"/>
          <p:cNvSpPr>
            <a:spLocks noGrp="1"/>
          </p:cNvSpPr>
          <p:nvPr>
            <p:ph type="title"/>
          </p:nvPr>
        </p:nvSpPr>
        <p:spPr>
          <a:xfrm>
            <a:off x="468313" y="142875"/>
            <a:ext cx="8207375" cy="649288"/>
          </a:xfrm>
        </p:spPr>
        <p:txBody>
          <a:bodyPr/>
          <a:lstStyle/>
          <a:p>
            <a:r>
              <a:rPr lang="en-US" altLang="zh-CN" dirty="0" smtClean="0"/>
              <a:t>9.1</a:t>
            </a:r>
            <a:r>
              <a:rPr lang="zh-CN" altLang="en-US" dirty="0" smtClean="0"/>
              <a:t>并发的控制概述</a:t>
            </a:r>
            <a:endParaRPr lang="zh-CN" altLang="en-US" dirty="0"/>
          </a:p>
        </p:txBody>
      </p:sp>
      <p:graphicFrame>
        <p:nvGraphicFramePr>
          <p:cNvPr id="79873" name="Object 1"/>
          <p:cNvGraphicFramePr>
            <a:graphicFrameLocks noChangeAspect="1"/>
          </p:cNvGraphicFramePr>
          <p:nvPr/>
        </p:nvGraphicFramePr>
        <p:xfrm>
          <a:off x="1785918" y="3500438"/>
          <a:ext cx="6000750" cy="2857498"/>
        </p:xfrm>
        <a:graphic>
          <a:graphicData uri="http://schemas.openxmlformats.org/presentationml/2006/ole">
            <p:oleObj spid="_x0000_s79873" r:id="rId3" imgW="3808857" imgH="2094738" progId="Visio.Drawing.11">
              <p:embed/>
            </p:oleObj>
          </a:graphicData>
        </a:graphic>
      </p:graphicFrame>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857224" y="1142984"/>
            <a:ext cx="7429552" cy="2308324"/>
          </a:xfrm>
          <a:prstGeom prst="rect">
            <a:avLst/>
          </a:prstGeom>
          <a:noFill/>
        </p:spPr>
        <p:txBody>
          <a:bodyPr wrap="square" rtlCol="0">
            <a:spAutoFit/>
          </a:bodyPr>
          <a:lstStyle/>
          <a:p>
            <a:endParaRPr lang="en-US" altLang="zh-CN" b="0" dirty="0" smtClean="0">
              <a:solidFill>
                <a:srgbClr val="000000"/>
              </a:solidFill>
              <a:latin typeface="微软雅黑" pitchFamily="34" charset="-122"/>
            </a:endParaRPr>
          </a:p>
          <a:p>
            <a:pPr indent="457200" algn="just">
              <a:lnSpc>
                <a:spcPct val="150000"/>
              </a:lnSpc>
            </a:pPr>
            <a:r>
              <a:rPr lang="zh-CN" altLang="en-US" b="0" dirty="0" smtClean="0">
                <a:solidFill>
                  <a:srgbClr val="000000"/>
                </a:solidFill>
                <a:latin typeface="微软雅黑" pitchFamily="34" charset="-122"/>
              </a:rPr>
              <a:t>另外两种不可重复读的情况：</a:t>
            </a:r>
            <a:endParaRPr lang="en-US" altLang="en-US" b="0" dirty="0" smtClean="0">
              <a:solidFill>
                <a:srgbClr val="000000"/>
              </a:solidFill>
              <a:latin typeface="微软雅黑" pitchFamily="34" charset="-122"/>
            </a:endParaRPr>
          </a:p>
          <a:p>
            <a:pPr indent="457200" algn="just">
              <a:lnSpc>
                <a:spcPct val="150000"/>
              </a:lnSpc>
            </a:pPr>
            <a:r>
              <a:rPr lang="en-US" altLang="en-US" b="0" dirty="0" smtClean="0">
                <a:solidFill>
                  <a:srgbClr val="000000"/>
                </a:solidFill>
                <a:latin typeface="微软雅黑" pitchFamily="34" charset="-122"/>
              </a:rPr>
              <a:t>(2) </a:t>
            </a:r>
            <a:r>
              <a:rPr lang="zh-CN" altLang="en-US" b="0" dirty="0" smtClean="0">
                <a:solidFill>
                  <a:srgbClr val="000000"/>
                </a:solidFill>
                <a:latin typeface="微软雅黑" pitchFamily="34" charset="-122"/>
              </a:rPr>
              <a:t>事务</a:t>
            </a:r>
            <a:r>
              <a:rPr lang="en-US" altLang="en-US" b="0" dirty="0" smtClean="0">
                <a:solidFill>
                  <a:srgbClr val="000000"/>
                </a:solidFill>
                <a:latin typeface="微软雅黑" pitchFamily="34" charset="-122"/>
              </a:rPr>
              <a:t>T1</a:t>
            </a:r>
            <a:r>
              <a:rPr lang="zh-CN" altLang="en-US" b="0" dirty="0" smtClean="0">
                <a:solidFill>
                  <a:srgbClr val="000000"/>
                </a:solidFill>
                <a:latin typeface="微软雅黑" pitchFamily="34" charset="-122"/>
              </a:rPr>
              <a:t>按一定条件从数据库中读取了某些数据记录后，事务</a:t>
            </a:r>
            <a:r>
              <a:rPr lang="en-US" altLang="en-US" b="0" dirty="0" smtClean="0">
                <a:solidFill>
                  <a:srgbClr val="000000"/>
                </a:solidFill>
                <a:latin typeface="微软雅黑" pitchFamily="34" charset="-122"/>
              </a:rPr>
              <a:t>T2</a:t>
            </a:r>
            <a:r>
              <a:rPr lang="zh-CN" altLang="en-US" b="0" dirty="0" smtClean="0">
                <a:solidFill>
                  <a:srgbClr val="000000"/>
                </a:solidFill>
                <a:latin typeface="微软雅黑" pitchFamily="34" charset="-122"/>
              </a:rPr>
              <a:t>删除了其中部分记录，当</a:t>
            </a:r>
            <a:r>
              <a:rPr lang="en-US" altLang="en-US" b="0" dirty="0" smtClean="0">
                <a:solidFill>
                  <a:srgbClr val="000000"/>
                </a:solidFill>
                <a:latin typeface="微软雅黑" pitchFamily="34" charset="-122"/>
              </a:rPr>
              <a:t>T1</a:t>
            </a:r>
            <a:r>
              <a:rPr lang="zh-CN" altLang="en-US" b="0" dirty="0" smtClean="0">
                <a:solidFill>
                  <a:srgbClr val="000000"/>
                </a:solidFill>
                <a:latin typeface="微软雅黑" pitchFamily="34" charset="-122"/>
              </a:rPr>
              <a:t>再次按相同条件读取数据时，发现某些记录神秘地消失了。</a:t>
            </a:r>
          </a:p>
          <a:p>
            <a:endParaRPr lang="zh-CN" altLang="en-US" dirty="0"/>
          </a:p>
        </p:txBody>
      </p:sp>
      <p:sp>
        <p:nvSpPr>
          <p:cNvPr id="5" name="TextBox 4"/>
          <p:cNvSpPr txBox="1"/>
          <p:nvPr/>
        </p:nvSpPr>
        <p:spPr>
          <a:xfrm>
            <a:off x="928662" y="3099057"/>
            <a:ext cx="7286676" cy="1615827"/>
          </a:xfrm>
          <a:prstGeom prst="rect">
            <a:avLst/>
          </a:prstGeom>
          <a:noFill/>
        </p:spPr>
        <p:txBody>
          <a:bodyPr wrap="square" rtlCol="0">
            <a:spAutoFit/>
          </a:bodyPr>
          <a:lstStyle/>
          <a:p>
            <a:pPr indent="457200" algn="just">
              <a:lnSpc>
                <a:spcPct val="150000"/>
              </a:lnSpc>
            </a:pPr>
            <a:r>
              <a:rPr lang="en-US" altLang="en-US" b="0" dirty="0" smtClean="0">
                <a:solidFill>
                  <a:srgbClr val="000000"/>
                </a:solidFill>
                <a:latin typeface="微软雅黑" pitchFamily="34" charset="-122"/>
              </a:rPr>
              <a:t>(3) </a:t>
            </a:r>
            <a:r>
              <a:rPr lang="zh-CN" altLang="en-US" b="0" dirty="0" smtClean="0">
                <a:solidFill>
                  <a:srgbClr val="000000"/>
                </a:solidFill>
                <a:latin typeface="微软雅黑" pitchFamily="34" charset="-122"/>
              </a:rPr>
              <a:t>事务</a:t>
            </a:r>
            <a:r>
              <a:rPr lang="en-US" altLang="en-US" b="0" dirty="0" smtClean="0">
                <a:solidFill>
                  <a:srgbClr val="000000"/>
                </a:solidFill>
                <a:latin typeface="微软雅黑" pitchFamily="34" charset="-122"/>
              </a:rPr>
              <a:t>T1</a:t>
            </a:r>
            <a:r>
              <a:rPr lang="zh-CN" altLang="en-US" b="0" dirty="0" smtClean="0">
                <a:solidFill>
                  <a:srgbClr val="000000"/>
                </a:solidFill>
                <a:latin typeface="微软雅黑" pitchFamily="34" charset="-122"/>
              </a:rPr>
              <a:t>按一定条件从数据库中读取某些数据记录后，事务</a:t>
            </a:r>
            <a:r>
              <a:rPr lang="en-US" altLang="en-US" b="0" dirty="0" smtClean="0">
                <a:solidFill>
                  <a:srgbClr val="000000"/>
                </a:solidFill>
                <a:latin typeface="微软雅黑" pitchFamily="34" charset="-122"/>
              </a:rPr>
              <a:t>T2</a:t>
            </a:r>
            <a:r>
              <a:rPr lang="zh-CN" altLang="en-US" b="0" dirty="0" smtClean="0">
                <a:solidFill>
                  <a:srgbClr val="000000"/>
                </a:solidFill>
                <a:latin typeface="微软雅黑" pitchFamily="34" charset="-122"/>
              </a:rPr>
              <a:t>插入了一些记录，当</a:t>
            </a:r>
            <a:r>
              <a:rPr lang="en-US" altLang="en-US" b="0" dirty="0" smtClean="0">
                <a:solidFill>
                  <a:srgbClr val="000000"/>
                </a:solidFill>
                <a:latin typeface="微软雅黑" pitchFamily="34" charset="-122"/>
              </a:rPr>
              <a:t>T1</a:t>
            </a:r>
            <a:r>
              <a:rPr lang="zh-CN" altLang="en-US" b="0" dirty="0" smtClean="0">
                <a:solidFill>
                  <a:srgbClr val="000000"/>
                </a:solidFill>
                <a:latin typeface="微软雅黑" pitchFamily="34" charset="-122"/>
              </a:rPr>
              <a:t>再次按相同条件读取数据时，发现多了一些记录。</a:t>
            </a:r>
          </a:p>
          <a:p>
            <a:pPr indent="457200" algn="just">
              <a:lnSpc>
                <a:spcPct val="150000"/>
              </a:lnSpc>
            </a:pPr>
            <a:r>
              <a:rPr lang="zh-CN" altLang="en-US" b="0" dirty="0" smtClean="0">
                <a:solidFill>
                  <a:srgbClr val="000000"/>
                </a:solidFill>
                <a:latin typeface="微软雅黑" pitchFamily="34" charset="-122"/>
              </a:rPr>
              <a:t>后两种不可重复读有时也称为</a:t>
            </a:r>
            <a:r>
              <a:rPr lang="zh-CN" altLang="en-US" b="0" dirty="0" smtClean="0">
                <a:solidFill>
                  <a:srgbClr val="FF0000"/>
                </a:solidFill>
                <a:latin typeface="微软雅黑" pitchFamily="34" charset="-122"/>
              </a:rPr>
              <a:t>幻影</a:t>
            </a:r>
            <a:r>
              <a:rPr lang="en-US" altLang="en-US" b="0" dirty="0" smtClean="0">
                <a:solidFill>
                  <a:srgbClr val="FF0000"/>
                </a:solidFill>
                <a:latin typeface="微软雅黑" pitchFamily="34" charset="-122"/>
              </a:rPr>
              <a:t>( Phantom)</a:t>
            </a:r>
            <a:r>
              <a:rPr lang="zh-CN" altLang="en-US" b="0" dirty="0" smtClean="0">
                <a:solidFill>
                  <a:srgbClr val="000000"/>
                </a:solidFill>
                <a:latin typeface="微软雅黑" pitchFamily="34" charset="-122"/>
              </a:rPr>
              <a:t>和</a:t>
            </a:r>
            <a:r>
              <a:rPr lang="zh-CN" altLang="en-US" b="0" dirty="0" smtClean="0">
                <a:solidFill>
                  <a:srgbClr val="FF0000"/>
                </a:solidFill>
                <a:latin typeface="微软雅黑" pitchFamily="34" charset="-122"/>
              </a:rPr>
              <a:t>幽灵</a:t>
            </a:r>
            <a:r>
              <a:rPr lang="en-US" altLang="en-US" b="0" dirty="0" smtClean="0">
                <a:solidFill>
                  <a:srgbClr val="FF0000"/>
                </a:solidFill>
                <a:latin typeface="微软雅黑" pitchFamily="34" charset="-122"/>
              </a:rPr>
              <a:t>(Ghost)</a:t>
            </a:r>
            <a:r>
              <a:rPr lang="zh-CN" altLang="en-US" b="0" dirty="0" smtClean="0">
                <a:solidFill>
                  <a:srgbClr val="000000"/>
                </a:solidFill>
                <a:latin typeface="微软雅黑" pitchFamily="34" charset="-122"/>
              </a:rPr>
              <a:t>现象。</a:t>
            </a:r>
            <a:endParaRPr lang="zh-CN" altLang="en-US" dirty="0" smtClean="0"/>
          </a:p>
          <a:p>
            <a:endParaRPr lang="zh-CN" altLang="en-US" dirty="0"/>
          </a:p>
        </p:txBody>
      </p:sp>
      <p:sp>
        <p:nvSpPr>
          <p:cNvPr id="7" name="标题 1"/>
          <p:cNvSpPr>
            <a:spLocks noGrp="1"/>
          </p:cNvSpPr>
          <p:nvPr>
            <p:ph type="title"/>
          </p:nvPr>
        </p:nvSpPr>
        <p:spPr>
          <a:xfrm>
            <a:off x="468313" y="142875"/>
            <a:ext cx="8207375" cy="649288"/>
          </a:xfrm>
        </p:spPr>
        <p:txBody>
          <a:bodyPr/>
          <a:lstStyle/>
          <a:p>
            <a:r>
              <a:rPr lang="en-US" altLang="zh-CN" dirty="0" smtClean="0"/>
              <a:t>9.1</a:t>
            </a:r>
            <a:r>
              <a:rPr lang="zh-CN" altLang="en-US" dirty="0" smtClean="0"/>
              <a:t>并发的控制概述</a:t>
            </a:r>
            <a:endParaRPr lang="zh-CN" alt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让PPT飞起来丨pptshare.qzone.qq.com">
  <a:themeElements>
    <a:clrScheme name="让PPT飞起来丨pptshare.qzone.qq.com 4">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0E58C4"/>
      </a:hlink>
      <a:folHlink>
        <a:srgbClr val="B2B2B2"/>
      </a:folHlink>
    </a:clrScheme>
    <a:fontScheme name="让PPT飞起来丨pptshare.qzone.qq.com">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微软雅黑" pitchFamily="34" charset="-122"/>
          </a:defRPr>
        </a:defPPr>
      </a:lstStyle>
    </a:lnDef>
  </a:objectDefaults>
  <a:extraClrSchemeLst>
    <a:extraClrScheme>
      <a:clrScheme name="让PPT飞起来丨pptshare.qzone.qq.com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
      <a:clrScheme name="让PPT飞起来丨pptshare.qzone.qq.com 2">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
      <a:clrScheme name="让PPT飞起来丨pptshare.qzone.qq.com 3">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B2B2B2"/>
        </a:hlink>
        <a:folHlink>
          <a:srgbClr val="5F5F5F"/>
        </a:folHlink>
      </a:clrScheme>
      <a:clrMap bg1="lt1" tx1="dk1" bg2="lt2" tx2="dk2" accent1="accent1" accent2="accent2" accent3="accent3" accent4="accent4" accent5="accent5" accent6="accent6" hlink="hlink" folHlink="folHlink"/>
    </a:extraClrScheme>
    <a:extraClrScheme>
      <a:clrScheme name="让PPT飞起来丨pptshare.qzone.qq.com 4">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0E58C4"/>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AF9DE"/>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433</TotalTime>
  <Pages>0</Pages>
  <Words>5663</Words>
  <Characters>0</Characters>
  <Application>Microsoft Office PowerPoint</Application>
  <DocSecurity>0</DocSecurity>
  <PresentationFormat>全屏显示(4:3)</PresentationFormat>
  <Lines>0</Lines>
  <Paragraphs>341</Paragraphs>
  <Slides>45</Slides>
  <Notes>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47" baseType="lpstr">
      <vt:lpstr>让PPT飞起来丨pptshare.qzone.qq.com</vt:lpstr>
      <vt:lpstr>Microsoft Office Visio 绘图</vt:lpstr>
      <vt:lpstr>第九章 并发控制</vt:lpstr>
      <vt:lpstr>本章学习目标</vt:lpstr>
      <vt:lpstr>本章概述</vt:lpstr>
      <vt:lpstr>主要内容</vt:lpstr>
      <vt:lpstr>主要内容</vt:lpstr>
      <vt:lpstr>9.1并发的控制概述</vt:lpstr>
      <vt:lpstr>9.1并发的控制概述</vt:lpstr>
      <vt:lpstr>9.1并发的控制概述</vt:lpstr>
      <vt:lpstr>9.1并发的控制概述</vt:lpstr>
      <vt:lpstr>9.1并发的控制概述</vt:lpstr>
      <vt:lpstr>主要内容</vt:lpstr>
      <vt:lpstr>9.2封锁</vt:lpstr>
      <vt:lpstr>9.2.1锁</vt:lpstr>
      <vt:lpstr>9.2.2 封锁协议</vt:lpstr>
      <vt:lpstr>9.2.2 封锁协议</vt:lpstr>
      <vt:lpstr>9.2.2 封锁协议</vt:lpstr>
      <vt:lpstr>9.2.2 封锁协议</vt:lpstr>
      <vt:lpstr>9.2.2 封锁协议</vt:lpstr>
      <vt:lpstr>主要内容</vt:lpstr>
      <vt:lpstr>9.3.1 活锁</vt:lpstr>
      <vt:lpstr>9.3.2 死锁</vt:lpstr>
      <vt:lpstr>9.3.2 死锁</vt:lpstr>
      <vt:lpstr>9.3.2 死锁</vt:lpstr>
      <vt:lpstr>9.3.2 死锁</vt:lpstr>
      <vt:lpstr>9.3.2 死锁</vt:lpstr>
      <vt:lpstr>9.3.2 死锁</vt:lpstr>
      <vt:lpstr>主要内容</vt:lpstr>
      <vt:lpstr>9.4  并发调度的可串行化</vt:lpstr>
      <vt:lpstr>9.4.1  可串行化调度</vt:lpstr>
      <vt:lpstr>9.4.1  可串行化调度</vt:lpstr>
      <vt:lpstr>9.4.2  冲突可串行化调度</vt:lpstr>
      <vt:lpstr>主要内容</vt:lpstr>
      <vt:lpstr>9.5  两段锁协议</vt:lpstr>
      <vt:lpstr>9.5  两段锁协议</vt:lpstr>
      <vt:lpstr>主要内容</vt:lpstr>
      <vt:lpstr>9.6  封锁的粒度</vt:lpstr>
      <vt:lpstr>9.6.1 锁的粒度</vt:lpstr>
      <vt:lpstr>9.6.1 锁的粒度</vt:lpstr>
      <vt:lpstr>9.6.1 锁的粒度</vt:lpstr>
      <vt:lpstr>9.6.2 多粒度封锁</vt:lpstr>
      <vt:lpstr>9.6.2 多粒度封锁</vt:lpstr>
      <vt:lpstr>9.6.3 意向锁</vt:lpstr>
      <vt:lpstr>9.6.3 意向锁</vt:lpstr>
      <vt:lpstr>本章小结</vt:lpstr>
      <vt:lpstr>思 考 练 习</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dc:title>
  <dc:creator>数据库</dc:creator>
  <cp:lastModifiedBy>Windows 用户</cp:lastModifiedBy>
  <cp:revision>208</cp:revision>
  <dcterms:created xsi:type="dcterms:W3CDTF">2010-02-22T07:41:47Z</dcterms:created>
  <dcterms:modified xsi:type="dcterms:W3CDTF">2013-03-24T06:36:06Z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