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X6z8TrerBQ1S61r9b7Ciw8quF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FFE9CC-FBDF-4B71-84F6-A545DE8EC07B}">
  <a:tblStyle styleId="{DDFFE9CC-FBDF-4B71-84F6-A545DE8EC0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4F67492-E7B6-4445-BD3D-FB1FB60BAD1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7de4ae7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7de4ae7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835619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835619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Все вместе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Никита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Повышенный спрос на акции среди физ лиц заставил нас задуматься о примерах рекомендательных систем, которые помогают инвесторам диверсифицировать свой портфель и найти лучшие акции из торгуемых.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rgbClr val="595959"/>
                </a:solidFill>
              </a:rPr>
              <a:t>Имея матрицу рейтингов акции и их параметров мы ищем лучшие бумаги для улучшения качества портфеля.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rgbClr val="595959"/>
                </a:solidFill>
              </a:rPr>
              <a:t>2 модели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латентная модель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вероятностная модель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Руслан Г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Лилия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pq = 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Лилия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 sz="1800">
                <a:solidFill>
                  <a:schemeClr val="dk1"/>
                </a:solidFill>
              </a:rPr>
              <a:t>евклидова метрика - но ввиду чувствительности к масштабу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 sz="1800">
                <a:solidFill>
                  <a:schemeClr val="dk1"/>
                </a:solidFill>
              </a:rPr>
              <a:t>доверительный интервал 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835619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835619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6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Gill Sans"/>
              <a:buNone/>
              <a:defRPr sz="16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9087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Char char="•"/>
              <a:defRPr sz="1425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7"/>
          <p:cNvSpPr txBox="1"/>
          <p:nvPr>
            <p:ph type="title"/>
          </p:nvPr>
        </p:nvSpPr>
        <p:spPr>
          <a:xfrm>
            <a:off x="606392" y="1682871"/>
            <a:ext cx="3371249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Gill Sans"/>
              <a:buNone/>
              <a:defRPr sz="16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2" type="pic"/>
          </p:nvPr>
        </p:nvSpPr>
        <p:spPr>
          <a:xfrm>
            <a:off x="4572000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836676" y="2662439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" type="body"/>
          </p:nvPr>
        </p:nvSpPr>
        <p:spPr>
          <a:xfrm rot="5400000">
            <a:off x="2128981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1186434" y="1978533"/>
            <a:ext cx="3203828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4753737" y="1978533"/>
            <a:ext cx="3202685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24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lphavantage.co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person, orange, sign&#10;&#10;Description automatically generated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6" y="7301"/>
            <a:ext cx="5624652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b="-1" l="10156" r="10156" t="0"/>
          <a:stretch/>
        </p:blipFill>
        <p:spPr>
          <a:xfrm flipH="1">
            <a:off x="1976951" y="7301"/>
            <a:ext cx="3614459" cy="35902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>
            <p:ph type="ctrTitle"/>
          </p:nvPr>
        </p:nvSpPr>
        <p:spPr>
          <a:xfrm>
            <a:off x="630700" y="1696375"/>
            <a:ext cx="4419000" cy="1328400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Gill Sans"/>
              <a:buNone/>
            </a:pPr>
            <a:r>
              <a:rPr b="1" lang="en-GB" sz="2000">
                <a:solidFill>
                  <a:srgbClr val="FEFEFE"/>
                </a:solidFill>
              </a:rPr>
              <a:t>РЕКОМЕНДАТЕЛЬНАЯ СИСТЕМА ПОРТФЕЛЯ АКЦИЙ</a:t>
            </a:r>
            <a:br>
              <a:rPr b="1" lang="en-GB" sz="2000">
                <a:solidFill>
                  <a:srgbClr val="FEFEFE"/>
                </a:solidFill>
              </a:rPr>
            </a:br>
            <a:r>
              <a:rPr b="1" lang="en-GB" sz="1600">
                <a:solidFill>
                  <a:srgbClr val="FEFEFE"/>
                </a:solidFill>
              </a:rPr>
              <a:t>BY ВОЛКИ С OZON STREET</a:t>
            </a:r>
            <a:endParaRPr sz="2450"/>
          </a:p>
        </p:txBody>
      </p:sp>
      <p:sp>
        <p:nvSpPr>
          <p:cNvPr id="105" name="Google Shape;105;p1"/>
          <p:cNvSpPr/>
          <p:nvPr/>
        </p:nvSpPr>
        <p:spPr>
          <a:xfrm>
            <a:off x="5653278" y="5055"/>
            <a:ext cx="349072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872075" y="730200"/>
            <a:ext cx="28401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Gill Sans"/>
                <a:ea typeface="Gill Sans"/>
                <a:cs typeface="Gill Sans"/>
                <a:sym typeface="Gill Sans"/>
              </a:rPr>
              <a:t>Волки:</a:t>
            </a:r>
            <a:endParaRPr/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Gill Sans"/>
                <a:ea typeface="Gill Sans"/>
                <a:cs typeface="Gill Sans"/>
                <a:sym typeface="Gill Sans"/>
              </a:rPr>
              <a:t>Лилия Сергеенкова</a:t>
            </a:r>
            <a:endParaRPr/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Gill Sans"/>
                <a:ea typeface="Gill Sans"/>
                <a:cs typeface="Gill Sans"/>
                <a:sym typeface="Gill Sans"/>
              </a:rPr>
              <a:t>Никита Иванов </a:t>
            </a:r>
            <a:endParaRPr/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Gill Sans"/>
                <a:ea typeface="Gill Sans"/>
                <a:cs typeface="Gill Sans"/>
                <a:sym typeface="Gill Sans"/>
              </a:rPr>
              <a:t>Руслан Гусейнов</a:t>
            </a:r>
            <a:endParaRPr/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Gill Sans"/>
                <a:ea typeface="Gill Sans"/>
                <a:cs typeface="Gill Sans"/>
                <a:sym typeface="Gill Sans"/>
              </a:rPr>
              <a:t>Руслан Борисов</a:t>
            </a:r>
            <a:endParaRPr/>
          </a:p>
          <a:p>
            <a:pPr indent="0" lvl="0" marL="457200" marR="0" rtl="0" algn="l">
              <a:spcBef>
                <a:spcPts val="1600"/>
              </a:spcBef>
              <a:spcAft>
                <a:spcPts val="600"/>
              </a:spcAft>
              <a:buNone/>
            </a:pPr>
            <a:r>
              <a:rPr b="0" i="0" lang="en-GB" sz="1800" u="none" cap="none" strike="noStrike">
                <a:latin typeface="Gill Sans"/>
                <a:ea typeface="Gill Sans"/>
                <a:cs typeface="Gill Sans"/>
                <a:sym typeface="Gill Sans"/>
              </a:rPr>
              <a:t>Станислав Братчиков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10"/>
          <p:cNvCxnSpPr/>
          <p:nvPr/>
        </p:nvCxnSpPr>
        <p:spPr>
          <a:xfrm>
            <a:off x="3004457" y="965019"/>
            <a:ext cx="0" cy="39711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0"/>
          <p:cNvCxnSpPr/>
          <p:nvPr/>
        </p:nvCxnSpPr>
        <p:spPr>
          <a:xfrm>
            <a:off x="5891349" y="937260"/>
            <a:ext cx="0" cy="399886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10"/>
          <p:cNvSpPr txBox="1"/>
          <p:nvPr>
            <p:ph type="title"/>
          </p:nvPr>
        </p:nvSpPr>
        <p:spPr>
          <a:xfrm>
            <a:off x="913967" y="92729"/>
            <a:ext cx="7500793" cy="67107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СОКРАЩЕНИЯ НАИМЕНОВАНИЙ АКЦИЙ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218" name="Google Shape;21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197"/>
            <a:ext cx="8862324" cy="41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1673352" y="187942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ПО НАШЕЙ </a:t>
            </a:r>
            <a:r>
              <a:rPr b="1" lang="en-GB">
                <a:solidFill>
                  <a:srgbClr val="0070C0"/>
                </a:solidFill>
              </a:rPr>
              <a:t>МЕТРИКЕ ЛУЧШЕ PMF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-3734" t="0"/>
          <a:stretch/>
        </p:blipFill>
        <p:spPr>
          <a:xfrm>
            <a:off x="4841075" y="1185775"/>
            <a:ext cx="4051150" cy="38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00" y="1181625"/>
            <a:ext cx="4051150" cy="38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7de4ae75c_1_0"/>
          <p:cNvSpPr txBox="1"/>
          <p:nvPr>
            <p:ph type="title"/>
          </p:nvPr>
        </p:nvSpPr>
        <p:spPr>
          <a:xfrm>
            <a:off x="608400" y="114575"/>
            <a:ext cx="7927200" cy="6963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70C0"/>
                </a:solidFill>
              </a:rPr>
              <a:t>ОЦЕНКА КАЧЕСТВА ПРЕДСКАЗАНИЙ ДЛЯ ВЫБОРКИ ИЗ 5К ОЦЕНОК</a:t>
            </a:r>
            <a:endParaRPr b="1">
              <a:solidFill>
                <a:srgbClr val="0070C0"/>
              </a:solidFill>
            </a:endParaRPr>
          </a:p>
        </p:txBody>
      </p:sp>
      <p:graphicFrame>
        <p:nvGraphicFramePr>
          <p:cNvPr id="231" name="Google Shape;231;ga7de4ae75c_1_0"/>
          <p:cNvGraphicFramePr/>
          <p:nvPr/>
        </p:nvGraphicFramePr>
        <p:xfrm>
          <a:off x="1161350" y="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{24F67492-E7B6-4445-BD3D-FB1FB60BAD11}</a:tableStyleId>
              </a:tblPr>
              <a:tblGrid>
                <a:gridCol w="1430400"/>
                <a:gridCol w="914700"/>
                <a:gridCol w="914700"/>
                <a:gridCol w="914700"/>
                <a:gridCol w="914700"/>
                <a:gridCol w="1235800"/>
                <a:gridCol w="496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Gladstone Commercial Corporation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Cushman &amp; Wakefield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PropTech Acquisition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Viasat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ATN International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Сектор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Estate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Estate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Financial Services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Communication Services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5k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GoPro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Sonos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Turtle Beach Corp.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iRobot Corp.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LG Display Co.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Итого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Сектор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Диверсификация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EBITDA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Дивиденды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PERatio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Волатильность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1,25</a:t>
                      </a:r>
                      <a:endParaRPr sz="1200">
                        <a:solidFill>
                          <a:srgbClr val="0061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835619e8_0_4"/>
          <p:cNvSpPr txBox="1"/>
          <p:nvPr>
            <p:ph type="title"/>
          </p:nvPr>
        </p:nvSpPr>
        <p:spPr>
          <a:xfrm>
            <a:off x="1630352" y="138619"/>
            <a:ext cx="5797200" cy="891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70C0"/>
                </a:solidFill>
              </a:rPr>
              <a:t>ОЦЕНКА КАЧЕСТВА ПРЕДСКАЗАНИЙ ДЛЯ ВЫБОРКИ ИЗ 20К ОЦЕНОК</a:t>
            </a:r>
            <a:endParaRPr/>
          </a:p>
        </p:txBody>
      </p:sp>
      <p:graphicFrame>
        <p:nvGraphicFramePr>
          <p:cNvPr id="237" name="Google Shape;237;g78835619e8_0_4"/>
          <p:cNvGraphicFramePr/>
          <p:nvPr/>
        </p:nvGraphicFramePr>
        <p:xfrm>
          <a:off x="1180913" y="14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{24F67492-E7B6-4445-BD3D-FB1FB60BAD11}</a:tableStyleId>
              </a:tblPr>
              <a:tblGrid>
                <a:gridCol w="1400175"/>
                <a:gridCol w="876300"/>
                <a:gridCol w="876300"/>
                <a:gridCol w="904875"/>
                <a:gridCol w="904875"/>
                <a:gridCol w="1009650"/>
                <a:gridCol w="7239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20k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Johnson &amp; Johnson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Eli Lilly and Co.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Viomi Technology Co.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Amkor Tech.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Coca-Cola Co.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Итого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Сектор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Healthcare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Healthcare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Consumer Defensive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Диверсификация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EBITDA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Дивиденды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PERatio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Волатильность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12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4,00</a:t>
                      </a:r>
                      <a:endParaRPr sz="1200">
                        <a:solidFill>
                          <a:srgbClr val="0061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ВЫВОДЫ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925" y="1165675"/>
            <a:ext cx="4124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400" y="2028825"/>
            <a:ext cx="4211209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588" y="2887000"/>
            <a:ext cx="4180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9600" y="3692675"/>
            <a:ext cx="4055000" cy="11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1181553" y="713232"/>
            <a:ext cx="6780893" cy="3717036"/>
          </a:xfrm>
          <a:prstGeom prst="rect">
            <a:avLst/>
          </a:prstGeom>
          <a:solidFill>
            <a:srgbClr val="FFFFFF"/>
          </a:solidFill>
          <a:ln cap="flat" cmpd="sng" w="317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raphical user interface, application&#10;&#10;Description automatically generated" id="252" name="Google Shape;2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657" y="1117291"/>
            <a:ext cx="5936569" cy="29089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3"/>
          <p:cNvSpPr/>
          <p:nvPr/>
        </p:nvSpPr>
        <p:spPr>
          <a:xfrm>
            <a:off x="474285" y="468388"/>
            <a:ext cx="1618488" cy="161848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13"/>
          <p:cNvSpPr/>
          <p:nvPr>
            <p:ph type="title"/>
          </p:nvPr>
        </p:nvSpPr>
        <p:spPr>
          <a:xfrm>
            <a:off x="597729" y="591832"/>
            <a:ext cx="1371600" cy="1371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GB" sz="1200">
                <a:solidFill>
                  <a:srgbClr val="FFFFFF"/>
                </a:solidFill>
              </a:rPr>
              <a:t>КОНЕЦ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11213" y="103079"/>
            <a:ext cx="8520600" cy="572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О ЧЕМ</a:t>
            </a:r>
            <a:endParaRPr b="1">
              <a:solidFill>
                <a:srgbClr val="0070C0"/>
              </a:solidFill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1469995" y="743578"/>
            <a:ext cx="5969855" cy="2179347"/>
            <a:chOff x="1469995" y="0"/>
            <a:chExt cx="5969855" cy="2179347"/>
          </a:xfrm>
        </p:grpSpPr>
        <p:sp>
          <p:nvSpPr>
            <p:cNvPr id="113" name="Google Shape;113;p2"/>
            <p:cNvSpPr/>
            <p:nvPr/>
          </p:nvSpPr>
          <p:spPr>
            <a:xfrm rot="10800000">
              <a:off x="1702717" y="0"/>
              <a:ext cx="5737133" cy="978054"/>
            </a:xfrm>
            <a:prstGeom prst="homePlate">
              <a:avLst>
                <a:gd fmla="val 50000" name="adj"/>
              </a:avLst>
            </a:prstGeom>
            <a:solidFill>
              <a:srgbClr val="495356"/>
            </a:solidFill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1947230" y="0"/>
              <a:ext cx="5492620" cy="978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348025" spcFirstLastPara="1" rIns="113775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None/>
              </a:pPr>
              <a:r>
                <a:rPr b="0" i="0" lang="en-GB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Рекомендательные системы, которые помогают инвесторам диверсифицировать свой портфель и найти лучшие акции </a:t>
              </a:r>
              <a:r>
                <a:rPr lang="en-GB" sz="1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на бирже</a:t>
              </a:r>
              <a:r>
                <a:rPr b="0" i="0" lang="en-GB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561671" y="135207"/>
              <a:ext cx="664972" cy="733465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-2999" l="0" r="0" t="-2999"/>
              </a:stretch>
            </a:blipFill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10800000">
              <a:off x="1723265" y="1143629"/>
              <a:ext cx="5695962" cy="1035718"/>
            </a:xfrm>
            <a:prstGeom prst="homePlate">
              <a:avLst>
                <a:gd fmla="val 50000" name="adj"/>
              </a:avLst>
            </a:prstGeom>
            <a:solidFill>
              <a:srgbClr val="495356"/>
            </a:solidFill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1982194" y="1143629"/>
              <a:ext cx="5437033" cy="1035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348025" spcFirstLastPara="1" rIns="113775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None/>
              </a:pPr>
              <a:r>
                <a:rPr b="0" i="0" lang="en-GB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Имея матрицу рейтингов, акции и их параметры, мы ищем лучшие бумаги для улучшения качества портфеля. 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469995" y="1269131"/>
              <a:ext cx="789275" cy="78927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4999" r="-4998" t="0"/>
              </a:stretch>
            </a:blipFill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"/>
          <p:cNvSpPr txBox="1"/>
          <p:nvPr>
            <p:ph idx="4294967295" type="title"/>
          </p:nvPr>
        </p:nvSpPr>
        <p:spPr>
          <a:xfrm>
            <a:off x="311213" y="3256294"/>
            <a:ext cx="8520113" cy="571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ОСНОВНАЯ ГИПОТЕЗА</a:t>
            </a:r>
            <a:endParaRPr b="1">
              <a:solidFill>
                <a:srgbClr val="0070C0"/>
              </a:solidFill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1493670" y="3963392"/>
            <a:ext cx="5997608" cy="873060"/>
            <a:chOff x="1182457" y="0"/>
            <a:chExt cx="5997608" cy="873060"/>
          </a:xfrm>
        </p:grpSpPr>
        <p:sp>
          <p:nvSpPr>
            <p:cNvPr id="121" name="Google Shape;121;p2"/>
            <p:cNvSpPr/>
            <p:nvPr/>
          </p:nvSpPr>
          <p:spPr>
            <a:xfrm rot="10800000">
              <a:off x="1618987" y="0"/>
              <a:ext cx="5561078" cy="873060"/>
            </a:xfrm>
            <a:prstGeom prst="homePlate">
              <a:avLst>
                <a:gd fmla="val 50000" name="adj"/>
              </a:avLst>
            </a:prstGeom>
            <a:solidFill>
              <a:srgbClr val="495356"/>
            </a:solidFill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1837252" y="0"/>
              <a:ext cx="5342813" cy="87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384975" spcFirstLastPara="1" rIns="1137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None/>
              </a:pPr>
              <a:r>
                <a:rPr b="0" i="0" lang="en-GB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Размеченные портфели одних пользователей, позволяют выявить лучшие дополнения портфеля для других.</a:t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82457" y="0"/>
              <a:ext cx="873060" cy="87306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311700" y="239828"/>
            <a:ext cx="8520600" cy="572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70C0"/>
                </a:solidFill>
              </a:rPr>
              <a:t>DATA</a:t>
            </a:r>
            <a:endParaRPr b="1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297238" y="8723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{DDFFE9CC-FBDF-4B71-84F6-A545DE8EC07B}</a:tableStyleId>
              </a:tblPr>
              <a:tblGrid>
                <a:gridCol w="3449425"/>
                <a:gridCol w="5100075"/>
              </a:tblGrid>
              <a:tr h="53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b="1" lang="en-GB" sz="1350" u="none" cap="none" strike="noStrike"/>
                        <a:t>20000x6197</a:t>
                      </a:r>
                      <a:br>
                        <a:rPr b="1" lang="en-GB" sz="1350" u="none" cap="none" strike="noStrike"/>
                      </a:br>
                      <a:r>
                        <a:rPr b="1" lang="en-GB" sz="1350" u="none" cap="none" strike="noStrike"/>
                        <a:t>users x stocks</a:t>
                      </a:r>
                      <a:endParaRPr b="1" sz="1350" u="none" cap="none" strike="noStrike"/>
                    </a:p>
                  </a:txBody>
                  <a:tcPr marT="91425" marB="91425" marR="91425" marL="91425"/>
                </a:tc>
              </a:tr>
              <a:tr h="3426100">
                <a:tc>
                  <a:txBody>
                    <a:bodyPr/>
                    <a:lstStyle/>
                    <a:p>
                      <a:pPr indent="-204301" lvl="0" marL="36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В работе использовались данные акций NYSE, NASDAQ, AMEX полученные из </a:t>
                      </a:r>
                      <a:r>
                        <a:rPr lang="en-GB" sz="1800" u="sng" cap="none" strike="noStrike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alphavantage</a:t>
                      </a:r>
                      <a:r>
                        <a:rPr lang="en-GB" sz="1800" u="none" cap="none" strike="noStrike">
                          <a:solidFill>
                            <a:schemeClr val="dk2"/>
                          </a:solidFill>
                        </a:rPr>
                        <a:t>.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04301" lvl="0" marL="36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Cгенерирована таблица рекомендаций на основе публичных портфелей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974" y="1655326"/>
            <a:ext cx="3221650" cy="303059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Icon&#10;&#10;Description automatically generated"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71" y="969110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832" y="969110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3" name="Google Shape;1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3292" y="969110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9752" y="969110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5" name="Google Shape;13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6212" y="969110"/>
            <a:ext cx="475200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КОЛЛАБОРАТИВНАЯ</a:t>
            </a:r>
            <a:r>
              <a:rPr b="1" lang="en-GB">
                <a:solidFill>
                  <a:srgbClr val="0B5394"/>
                </a:solidFill>
              </a:rPr>
              <a:t> </a:t>
            </a:r>
            <a:r>
              <a:rPr b="1" lang="en-GB">
                <a:solidFill>
                  <a:srgbClr val="0070C0"/>
                </a:solidFill>
              </a:rPr>
              <a:t>ФИЛЬТРАЦИЯ</a:t>
            </a:r>
            <a:r>
              <a:rPr b="1" lang="en-GB">
                <a:solidFill>
                  <a:srgbClr val="0B5394"/>
                </a:solidFill>
              </a:rPr>
              <a:t> 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325" y="1170125"/>
            <a:ext cx="72463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881076" y="404949"/>
            <a:ext cx="3636368" cy="113646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70C0"/>
              </a:buClr>
              <a:buSzPts val="2800"/>
              <a:buFont typeface="Corbel"/>
              <a:buNone/>
            </a:pPr>
            <a:r>
              <a:rPr b="1" lang="en-GB">
                <a:solidFill>
                  <a:srgbClr val="0070C0"/>
                </a:solidFill>
              </a:rPr>
              <a:t>ЛАТЕНТНЫЙ СЕМАНТИЧЕСКИЙ АНАЛИЗ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18575" y="723525"/>
            <a:ext cx="4334400" cy="39234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743889" y="846512"/>
            <a:ext cx="3829870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25" y="1799418"/>
            <a:ext cx="4698851" cy="15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5113326" y="2051717"/>
            <a:ext cx="3744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Использовалось обрезанное SVD-разложение для матрицы рейтингов (теорема Eckart'a-Young'a)</a:t>
            </a:r>
            <a:endParaRPr/>
          </a:p>
          <a:p>
            <a:pPr indent="11430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51" name="Google Shape;151;p6"/>
          <p:cNvSpPr txBox="1"/>
          <p:nvPr/>
        </p:nvSpPr>
        <p:spPr>
          <a:xfrm>
            <a:off x="3799050" y="1741650"/>
            <a:ext cx="204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70C0"/>
              </a:buClr>
              <a:buSzPts val="28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PROBABILISTIC MATRIX FACTORIZATION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311700" y="1152475"/>
            <a:ext cx="8520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К матрице рейтингов применялось PMF-разложение</a:t>
            </a:r>
            <a:endParaRPr b="1" sz="1600"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867" y="1571447"/>
            <a:ext cx="5238266" cy="9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700" y="2563502"/>
            <a:ext cx="7340600" cy="94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850" y="3470538"/>
            <a:ext cx="8242300" cy="988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74925" y="4459328"/>
            <a:ext cx="3994150" cy="53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159970" y="333825"/>
            <a:ext cx="8824060" cy="572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ИЗМЕРЕНИЕ КАЧЕСТВА РЕКОМЕНДАТЕЛЬНОЙ СИСТЕМЫ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488875" y="1110175"/>
            <a:ext cx="8343300" cy="1017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Для каждой рекомендации находилось минимальное расстояние до уже ранее купленных акций, и итоговая ошибка составляла среднее от ошибок всех рекомендаций.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611100" y="4033325"/>
            <a:ext cx="754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Также качество рекомендаций оценивалось по </a:t>
            </a:r>
            <a:r>
              <a:rPr i="1"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авторской метрике,</a:t>
            </a:r>
            <a:endParaRPr i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i="1"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о которой будет </a:t>
            </a:r>
            <a:r>
              <a:rPr i="1"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рассказано</a:t>
            </a:r>
            <a:r>
              <a:rPr i="1"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далее.</a:t>
            </a:r>
            <a:endParaRPr i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1630467" y="2012342"/>
            <a:ext cx="5995575" cy="1599842"/>
            <a:chOff x="17942" y="814208"/>
            <a:chExt cx="5995575" cy="1599842"/>
          </a:xfrm>
        </p:grpSpPr>
        <p:sp>
          <p:nvSpPr>
            <p:cNvPr id="170" name="Google Shape;170;p4"/>
            <p:cNvSpPr/>
            <p:nvPr/>
          </p:nvSpPr>
          <p:spPr>
            <a:xfrm>
              <a:off x="109508" y="1388510"/>
              <a:ext cx="1611562" cy="53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109508" y="1388510"/>
              <a:ext cx="1611562" cy="53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рекомендации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07676" y="1226988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97411" y="1047518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12775" y="1083412"/>
              <a:ext cx="201445" cy="20144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92244" y="885996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25554" y="814208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112706" y="939836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292175" y="1029571"/>
              <a:ext cx="201445" cy="20144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543432" y="1226988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651114" y="1424404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17873" y="1047518"/>
              <a:ext cx="329637" cy="329637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7942" y="1729502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25623" y="1891025"/>
              <a:ext cx="201445" cy="20144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4828" y="2034600"/>
              <a:ext cx="293011" cy="29301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771714" y="2267911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43501" y="2034600"/>
              <a:ext cx="201445" cy="20144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022971" y="2285858"/>
              <a:ext cx="128192" cy="1281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184493" y="1998706"/>
              <a:ext cx="293011" cy="29301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579326" y="1926919"/>
              <a:ext cx="201445" cy="20144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810299" y="1083498"/>
              <a:ext cx="591616" cy="1129460"/>
            </a:xfrm>
            <a:prstGeom prst="chevron">
              <a:avLst>
                <a:gd fmla="val 62310" name="adj"/>
              </a:avLst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341828" y="945643"/>
              <a:ext cx="1613498" cy="665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2341828" y="945643"/>
              <a:ext cx="1613498" cy="665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Косинусная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метрика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985887" y="1083114"/>
              <a:ext cx="591616" cy="1129460"/>
            </a:xfrm>
            <a:prstGeom prst="chevron">
              <a:avLst>
                <a:gd fmla="val 62310" name="adj"/>
              </a:avLst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642043" y="989773"/>
              <a:ext cx="1371474" cy="137147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4842891" y="1190621"/>
              <a:ext cx="969778" cy="969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b="0" i="0" lang="en-GB" sz="1800" u="none" cap="none" strike="noStrike">
                  <a:latin typeface="Gill Sans"/>
                  <a:ea typeface="Gill Sans"/>
                  <a:cs typeface="Gill Sans"/>
                  <a:sym typeface="Gill Sans"/>
                </a:rPr>
                <a:t>Итоговая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b="0" i="0" lang="en-GB" sz="1800" u="none" cap="none" strike="noStrike">
                  <a:latin typeface="Gill Sans"/>
                  <a:ea typeface="Gill Sans"/>
                  <a:cs typeface="Gill Sans"/>
                  <a:sym typeface="Gill Sans"/>
                </a:rPr>
                <a:t>ошибка</a:t>
              </a:r>
              <a:endParaRPr b="0" i="0" sz="1800" u="none" cap="none" strike="noStrike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37" y="2812263"/>
            <a:ext cx="1117231" cy="70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78835619e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50" y="1774225"/>
            <a:ext cx="7086100" cy="21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78835619e8_0_12"/>
          <p:cNvSpPr txBox="1"/>
          <p:nvPr>
            <p:ph type="title"/>
          </p:nvPr>
        </p:nvSpPr>
        <p:spPr>
          <a:xfrm>
            <a:off x="1673402" y="388069"/>
            <a:ext cx="5797200" cy="891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rgbClr val="0070C0"/>
                </a:solidFill>
              </a:rPr>
              <a:t>МЕТРИКА ОЦЕНКИ КАЧЕСТВА</a:t>
            </a:r>
            <a:endParaRPr b="1" sz="1900"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70C0"/>
                </a:solidFill>
              </a:rPr>
              <a:t>РЕКОМЕНДОВАННОГО ПОРТФЕЛЯ</a:t>
            </a:r>
            <a:endParaRPr/>
          </a:p>
        </p:txBody>
      </p:sp>
      <p:sp>
        <p:nvSpPr>
          <p:cNvPr id="203" name="Google Shape;203;g78835619e8_0_12"/>
          <p:cNvSpPr txBox="1"/>
          <p:nvPr/>
        </p:nvSpPr>
        <p:spPr>
          <a:xfrm>
            <a:off x="1915800" y="4158300"/>
            <a:ext cx="53124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Каждая составляющая дает вклад от 0 до 1 в общий рейтинг. Таким образом максимально возможный Overall Score - 5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913967" y="92729"/>
            <a:ext cx="7500793" cy="67107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Gill Sans"/>
              <a:buNone/>
            </a:pPr>
            <a:r>
              <a:rPr b="1" lang="en-GB">
                <a:solidFill>
                  <a:srgbClr val="0070C0"/>
                </a:solidFill>
              </a:rPr>
              <a:t> ЛУЧШЕ ВСЕГО СЕБЯ ПОКАЗАЛА PMF НА ПОРТФЕЛЕ PERatio</a:t>
            </a:r>
            <a:endParaRPr b="1">
              <a:solidFill>
                <a:srgbClr val="0070C0"/>
              </a:solidFill>
            </a:endParaRPr>
          </a:p>
        </p:txBody>
      </p:sp>
      <p:graphicFrame>
        <p:nvGraphicFramePr>
          <p:cNvPr id="209" name="Google Shape;209;p9"/>
          <p:cNvGraphicFramePr/>
          <p:nvPr/>
        </p:nvGraphicFramePr>
        <p:xfrm>
          <a:off x="519745" y="92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{24F67492-E7B6-4445-BD3D-FB1FB60BAD11}</a:tableStyleId>
              </a:tblPr>
              <a:tblGrid>
                <a:gridCol w="1935550"/>
                <a:gridCol w="1145825"/>
                <a:gridCol w="1154400"/>
                <a:gridCol w="2075825"/>
                <a:gridCol w="1977625"/>
              </a:tblGrid>
              <a:tr h="379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Акции инвестора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SVD</a:t>
                      </a:r>
                      <a:endParaRPr sz="1200" u="none" cap="none" strike="noStrike"/>
                    </a:p>
                  </a:txBody>
                  <a:tcPr marT="58075" marB="58075" marR="58075" marL="58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PMF</a:t>
                      </a:r>
                      <a:endParaRPr sz="1200" u="none" cap="none" strike="noStrike"/>
                    </a:p>
                  </a:txBody>
                  <a:tcPr marT="58075" marB="58075" marR="58075" marL="58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9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5k</a:t>
                      </a:r>
                      <a:endParaRPr sz="1200" u="none" cap="none" strike="noStrike"/>
                    </a:p>
                  </a:txBody>
                  <a:tcPr marT="58075" marB="58075" marR="58075" marL="58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20k</a:t>
                      </a:r>
                      <a:endParaRPr sz="1350" u="none" cap="none" strike="noStrike"/>
                    </a:p>
                  </a:txBody>
                  <a:tcPr marT="58075" marB="58075" marR="58075" marL="58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5k</a:t>
                      </a:r>
                      <a:endParaRPr sz="1200" u="none" cap="none" strike="noStrike"/>
                    </a:p>
                  </a:txBody>
                  <a:tcPr marT="58075" marB="58075" marR="58075" marL="58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20k</a:t>
                      </a:r>
                      <a:endParaRPr sz="1200" u="none" cap="none" strike="noStrike"/>
                    </a:p>
                  </a:txBody>
                  <a:tcPr marT="58075" marB="58075" marR="58075" marL="58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Технологии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AAPL, NVDA, MSFT, LOGI, XRX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GRFS, SONO, NVS, SNY, MRK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SONO, BMY, ABBV, GRFS, SNY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LOW, </a:t>
                      </a: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SONO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SNE, HBB, </a:t>
                      </a: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HVT-A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VIOT, </a:t>
                      </a: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HVT-A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VUZI, HEAR, LPL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Финансы + 2 др.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GOLD, AMD, ZIONO, GS, JPM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SONO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HBB, HEAR, BMY, </a:t>
                      </a: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LLY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LLY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AZN, GRFS, PFE, FND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Промышленность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AAL, ADT, CAT, GASS, WSO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KOSS, SNE, </a:t>
                      </a: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SONO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NVEC, NPTN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GPRO, LPL, FCAU, VRA, HMC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Топ EBITDA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T, VZ, AMZN, INTC, AAPL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HEAR, IRBT, LLY, </a:t>
                      </a: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SONO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COKE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HVT-A, GPRO, LL, </a:t>
                      </a: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SONO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LPL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Топ PERatio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GOOD, CWK, PTAC, VSAT, ATNI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GPRO, </a:t>
                      </a: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SONO</a:t>
                      </a: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HEAR, IRBT, LPL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JNJ, LLY, VIOT, AMKR, KO</a:t>
                      </a:r>
                      <a:endParaRPr sz="1200" u="none" cap="none" strike="noStrike"/>
                    </a:p>
                  </a:txBody>
                  <a:tcPr marT="58075" marB="58075" marR="58075" marL="58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9"/>
          <p:cNvSpPr/>
          <p:nvPr/>
        </p:nvSpPr>
        <p:spPr>
          <a:xfrm>
            <a:off x="2855913" y="19716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2020-12-13T00:53:13Z</dcterms:created>
  <dc:creator>Братчиков Иван Станиславович</dc:creator>
</cp:coreProperties>
</file>