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2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heart-disease/symptoms-causes/syc-20353118" TargetMode="External"/><Relationship Id="rId2" Type="http://schemas.openxmlformats.org/officeDocument/2006/relationships/hyperlink" Target="https://www.healthline.com/health/heart-diseas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FE1-6083-4974-A217-A24C9591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6000" dirty="0">
                <a:solidFill>
                  <a:schemeClr val="tx2"/>
                </a:solidFill>
              </a:rPr>
              <a:t>Моделювання Ризику серцевої хвороби 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6155F-66F4-439A-A5A0-9ECDE0A46E4A}"/>
              </a:ext>
            </a:extLst>
          </p:cNvPr>
          <p:cNvSpPr txBox="1"/>
          <p:nvPr/>
        </p:nvSpPr>
        <p:spPr>
          <a:xfrm>
            <a:off x="4278734" y="5496713"/>
            <a:ext cx="3071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Скалецька Лілія</a:t>
            </a:r>
          </a:p>
          <a:p>
            <a:r>
              <a:rPr lang="uk-UA" dirty="0"/>
              <a:t>Кошолапенко Ілля </a:t>
            </a:r>
          </a:p>
          <a:p>
            <a:r>
              <a:rPr lang="uk-UA" dirty="0"/>
              <a:t>КМ-71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3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DCA83-33AE-42DC-B055-96899A6F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196410"/>
            <a:ext cx="6834511" cy="473289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F495C-1293-410E-A366-AE6AA7E5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Тиск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2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E96D-8EF7-4EB3-AD24-ED0A9AE0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Тиск в залежності чи наявна серцева хвороба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9710-A85B-4B55-AC67-99CFABD4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84" y="2254477"/>
            <a:ext cx="10427236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21AD-FA3F-43CA-8078-07C6575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Рівень холестерину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03F56-81C0-4ED1-82AA-F9FE000D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104097"/>
            <a:ext cx="11071887" cy="40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D6D2E-ED34-4535-B52B-43646AEA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77" y="1047665"/>
            <a:ext cx="6097437" cy="5030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2AFFD-B3C6-4506-9FA1-5C0B5D32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3600" dirty="0">
                <a:solidFill>
                  <a:srgbClr val="FFFFFF"/>
                </a:solidFill>
              </a:rPr>
              <a:t>Рівень цукру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7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7D17-CD59-4A13-BBD9-03C99B29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 Depression</a:t>
            </a:r>
          </a:p>
        </p:txBody>
      </p:sp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C55F86D3-FCE1-4D7D-AF41-71DC28706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80">
            <a:extLst>
              <a:ext uri="{FF2B5EF4-FFF2-40B4-BE49-F238E27FC236}">
                <a16:creationId xmlns:a16="http://schemas.microsoft.com/office/drawing/2014/main" id="{A929C5D9-9F34-4291-89A1-8EC391C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48328A-0A23-4CE1-B257-D4C27C7C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61" y="1008842"/>
            <a:ext cx="3014297" cy="29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235B3E-B926-410B-8841-ACB6A484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82" y="1284759"/>
            <a:ext cx="6820731" cy="2421358"/>
          </a:xfrm>
          <a:prstGeom prst="rect">
            <a:avLst/>
          </a:prstGeom>
        </p:spPr>
      </p:pic>
      <p:sp>
        <p:nvSpPr>
          <p:cNvPr id="1034" name="Rectangle 82">
            <a:extLst>
              <a:ext uri="{FF2B5EF4-FFF2-40B4-BE49-F238E27FC236}">
                <a16:creationId xmlns:a16="http://schemas.microsoft.com/office/drawing/2014/main" id="{2DEE3228-A905-44E8-9084-7184118C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51BA0D-CFE3-4E49-80A1-2F9C56EBB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22797-A8BC-4526-A4B8-7E9781A40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" r="15227" b="-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C6AE0-B479-41CC-9C82-3E7B718A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3600" dirty="0">
                <a:solidFill>
                  <a:srgbClr val="FFFFFF"/>
                </a:solidFill>
              </a:rPr>
              <a:t>Серебиття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39244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What Is Heart Disease? Symptoms, Signs, Types &amp; Treatment">
            <a:extLst>
              <a:ext uri="{FF2B5EF4-FFF2-40B4-BE49-F238E27FC236}">
                <a16:creationId xmlns:a16="http://schemas.microsoft.com/office/drawing/2014/main" id="{24969F89-CABD-4B4C-996B-DBD1C1899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b="1656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849057"/>
            <a:ext cx="3703320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032991"/>
            <a:ext cx="3702134" cy="4182242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D582F-6926-46AD-A8A6-2EADB92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07" y="1186426"/>
            <a:ext cx="3374265" cy="9387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1E6DC-D03C-4B31-A8B2-8BD62DF72FBE}"/>
              </a:ext>
            </a:extLst>
          </p:cNvPr>
          <p:cNvSpPr txBox="1"/>
          <p:nvPr/>
        </p:nvSpPr>
        <p:spPr>
          <a:xfrm>
            <a:off x="7920508" y="2266683"/>
            <a:ext cx="3266704" cy="270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71D3E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Отримані результати дають змогу помітити певні порушення та вчасно звернутися до лікаря. Бережіть своє серце!</a:t>
            </a:r>
          </a:p>
        </p:txBody>
      </p:sp>
    </p:spTree>
    <p:extLst>
      <p:ext uri="{BB962C8B-B14F-4D97-AF65-F5344CB8AC3E}">
        <p14:creationId xmlns:p14="http://schemas.microsoft.com/office/powerpoint/2010/main" val="155527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1-C7B2-47BB-A677-7D9E6F3A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EDAA-1AC5-4281-9D6F-1959746B8DDA}"/>
              </a:ext>
            </a:extLst>
          </p:cNvPr>
          <p:cNvSpPr txBox="1"/>
          <p:nvPr/>
        </p:nvSpPr>
        <p:spPr>
          <a:xfrm>
            <a:off x="415795" y="2237081"/>
            <a:ext cx="11902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https://www.healthline.com/health/heart-disease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https://www.mayoclinic.org/diseases-conditions/heart-disease/symptoms-causes/syc-20353118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https://www.cdc.gov/heartdisease/facts.html</a:t>
            </a:r>
          </a:p>
        </p:txBody>
      </p:sp>
    </p:spTree>
    <p:extLst>
      <p:ext uri="{BB962C8B-B14F-4D97-AF65-F5344CB8AC3E}">
        <p14:creationId xmlns:p14="http://schemas.microsoft.com/office/powerpoint/2010/main" val="227324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 descr="Heart Disease Deaths Rise for Middle-Aged Americans">
            <a:extLst>
              <a:ext uri="{FF2B5EF4-FFF2-40B4-BE49-F238E27FC236}">
                <a16:creationId xmlns:a16="http://schemas.microsoft.com/office/drawing/2014/main" id="{F16C1ABB-64C8-48CC-9B88-8736C3BF4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E8374-FAFF-4BFD-97DB-5C89D257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tx1"/>
                </a:solidFill>
              </a:rPr>
              <a:t>Постановка задачі: змоделювати статистику захворювань серця в залежності від основних параметрів, що мають вплив на фактор ризику та визначити які саме параметри спричинять найвірогідніше захворювання серця.</a:t>
            </a:r>
          </a:p>
        </p:txBody>
      </p:sp>
    </p:spTree>
    <p:extLst>
      <p:ext uri="{BB962C8B-B14F-4D97-AF65-F5344CB8AC3E}">
        <p14:creationId xmlns:p14="http://schemas.microsoft.com/office/powerpoint/2010/main" val="255669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A102A-2A0F-4139-BF27-B83D91CD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Мета</a:t>
            </a:r>
            <a:endParaRPr lang="en-US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logged arteries are not the only sign of cardiovascular disease | American  Heart Association">
            <a:extLst>
              <a:ext uri="{FF2B5EF4-FFF2-40B4-BE49-F238E27FC236}">
                <a16:creationId xmlns:a16="http://schemas.microsoft.com/office/drawing/2014/main" id="{8061699B-9AE4-404C-B4BA-EED2DDE44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5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A1D65-9D75-4585-BC65-E927F953E0E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Серцево-судинні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хвороби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посідають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перше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місце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серед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причин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смертності</a:t>
            </a:r>
            <a:r>
              <a:rPr lang="en-US" dirty="0">
                <a:solidFill>
                  <a:schemeClr val="tx2"/>
                </a:solidFill>
              </a:rPr>
              <a:t> у </a:t>
            </a:r>
            <a:r>
              <a:rPr lang="en-US" dirty="0" err="1">
                <a:solidFill>
                  <a:schemeClr val="tx2"/>
                </a:solidFill>
              </a:rPr>
              <a:t>населення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вже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довгий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період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часу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Все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швидше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вчені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знаходять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нові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методи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лікування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але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популярнішим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методом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зберегти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своє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здоров’я</a:t>
            </a:r>
            <a:r>
              <a:rPr lang="en-US" dirty="0">
                <a:solidFill>
                  <a:schemeClr val="tx2"/>
                </a:solidFill>
              </a:rPr>
              <a:t> є </a:t>
            </a:r>
            <a:r>
              <a:rPr lang="en-US" dirty="0" err="1">
                <a:solidFill>
                  <a:schemeClr val="tx2"/>
                </a:solidFill>
              </a:rPr>
              <a:t>превентивна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медицина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щорічні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обстеження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контролювання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основних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показників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та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здоровий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образ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життя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Для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того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щоб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контролювати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свої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аналізи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та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показники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необхідно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знати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що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саме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ставить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людину</a:t>
            </a:r>
            <a:r>
              <a:rPr lang="en-US" dirty="0">
                <a:solidFill>
                  <a:schemeClr val="tx2"/>
                </a:solidFill>
              </a:rPr>
              <a:t> у </a:t>
            </a:r>
            <a:r>
              <a:rPr lang="en-US" dirty="0" err="1">
                <a:solidFill>
                  <a:schemeClr val="tx2"/>
                </a:solidFill>
              </a:rPr>
              <a:t>группу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високого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ризику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стать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вік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тиск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або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частота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пульсу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Саме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це</a:t>
            </a:r>
            <a:r>
              <a:rPr lang="en-US" dirty="0">
                <a:solidFill>
                  <a:schemeClr val="tx2"/>
                </a:solidFill>
              </a:rPr>
              <a:t> є </a:t>
            </a:r>
            <a:r>
              <a:rPr lang="en-US" dirty="0" err="1">
                <a:solidFill>
                  <a:schemeClr val="tx2"/>
                </a:solidFill>
              </a:rPr>
              <a:t>метою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данної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роботи</a:t>
            </a:r>
            <a:r>
              <a:rPr lang="uk-UA" dirty="0">
                <a:solidFill>
                  <a:schemeClr val="tx2"/>
                </a:solidFill>
              </a:rPr>
              <a:t>: обробка датасету для отримання відповідної статистики.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70A0E1-7551-4F3C-B3E2-F259D7836879}"/>
              </a:ext>
            </a:extLst>
          </p:cNvPr>
          <p:cNvSpPr txBox="1">
            <a:spLocks/>
          </p:cNvSpPr>
          <p:nvPr/>
        </p:nvSpPr>
        <p:spPr>
          <a:xfrm>
            <a:off x="575894" y="2114957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E11A7-DCB7-4CB8-AC5D-9016642E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Статистика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eart Disease Facts | cdc.gov">
            <a:extLst>
              <a:ext uri="{FF2B5EF4-FFF2-40B4-BE49-F238E27FC236}">
                <a16:creationId xmlns:a16="http://schemas.microsoft.com/office/drawing/2014/main" id="{5AAC9DA9-DC19-4A40-B111-CD891443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992" b="1"/>
          <a:stretch/>
        </p:blipFill>
        <p:spPr bwMode="auto">
          <a:xfrm>
            <a:off x="4654295" y="457200"/>
            <a:ext cx="7086151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earson Correlation Coefficient Formula | Examples &amp; Calculator">
            <a:extLst>
              <a:ext uri="{FF2B5EF4-FFF2-40B4-BE49-F238E27FC236}">
                <a16:creationId xmlns:a16="http://schemas.microsoft.com/office/drawing/2014/main" id="{F6C2E0F2-2963-44C6-AB06-A53BD13E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40" y="2118422"/>
            <a:ext cx="5547758" cy="28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8653-093E-4A99-A465-61717D99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390" y="2618329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Вибір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методу</a:t>
            </a:r>
            <a:r>
              <a:rPr lang="uk-UA" sz="3600" dirty="0">
                <a:solidFill>
                  <a:srgbClr val="FFFFFF"/>
                </a:solidFill>
              </a:rPr>
              <a:t>: основна обробка данних була зробленна за допомогою побудови корреляційної матриці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47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A8BB-29C8-4411-B878-F56C1856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матриці: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26BDC-978A-4F27-9C82-C1644C81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06" y="610949"/>
            <a:ext cx="6041204" cy="6213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7AF2E-26A0-476C-93B0-B00D30E3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1" y="2368703"/>
            <a:ext cx="3856154" cy="35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B272A-BDCA-438B-8B5C-D361F8FE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3600" dirty="0">
                <a:solidFill>
                  <a:schemeClr val="tx1"/>
                </a:solidFill>
              </a:rPr>
              <a:t>Статистика по віку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A3E7B-FA74-4136-BE23-7D43A16B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945249"/>
            <a:ext cx="6253164" cy="4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5ED4C-A4A0-4A48-938C-D75685DD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3600" dirty="0">
                <a:solidFill>
                  <a:schemeClr val="tx1"/>
                </a:solidFill>
              </a:rPr>
              <a:t>Статистика по статі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8B832-6FD8-464B-BB97-57109BB2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21" y="647808"/>
            <a:ext cx="5191052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6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68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72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7B5C4-DD50-48C3-B1B2-E7685906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706216"/>
            <a:ext cx="5331481" cy="3105587"/>
          </a:xfrm>
          <a:prstGeom prst="rect">
            <a:avLst/>
          </a:prstGeom>
        </p:spPr>
      </p:pic>
      <p:cxnSp>
        <p:nvCxnSpPr>
          <p:cNvPr id="89" name="Straight Connector 76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9B5934-8C3E-47CF-890C-0C3EF979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5090211" cy="3435892"/>
          </a:xfrm>
          <a:prstGeom prst="rect">
            <a:avLst/>
          </a:prstGeom>
        </p:spPr>
      </p:pic>
      <p:sp useBgFill="1">
        <p:nvSpPr>
          <p:cNvPr id="90" name="Rectangle 7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889BF-1DE6-4026-AA8E-B08596AA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Тип болю у грудині</a:t>
            </a:r>
          </a:p>
        </p:txBody>
      </p:sp>
    </p:spTree>
    <p:extLst>
      <p:ext uri="{BB962C8B-B14F-4D97-AF65-F5344CB8AC3E}">
        <p14:creationId xmlns:p14="http://schemas.microsoft.com/office/powerpoint/2010/main" val="806254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Gill Sans MT</vt:lpstr>
      <vt:lpstr>Wingdings 2</vt:lpstr>
      <vt:lpstr>Dividend</vt:lpstr>
      <vt:lpstr>Моделювання Ризику серцевої хвороби </vt:lpstr>
      <vt:lpstr>Постановка задачі: змоделювати статистику захворювань серця в залежності від основних параметрів, що мають вплив на фактор ризику та визначити які саме параметри спричинять найвірогідніше захворювання серця.</vt:lpstr>
      <vt:lpstr>Мета</vt:lpstr>
      <vt:lpstr>Статистика</vt:lpstr>
      <vt:lpstr>Вибір методу: основна обробка данних була зробленна за допомогою побудови корреляційної матриці</vt:lpstr>
      <vt:lpstr>Результати матриці:</vt:lpstr>
      <vt:lpstr>Статистика по віку</vt:lpstr>
      <vt:lpstr>Статистика по статі</vt:lpstr>
      <vt:lpstr>Тип болю у грудині</vt:lpstr>
      <vt:lpstr>Тиск</vt:lpstr>
      <vt:lpstr>Тиск в залежності чи наявна серцева хвороба</vt:lpstr>
      <vt:lpstr>Рівень холестерину</vt:lpstr>
      <vt:lpstr>Рівень цукру</vt:lpstr>
      <vt:lpstr>ST Depression</vt:lpstr>
      <vt:lpstr>Серебиття</vt:lpstr>
      <vt:lpstr>Висновок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Ризику серцевої хвороби </dc:title>
  <dc:creator>Liliia Skaletska</dc:creator>
  <cp:lastModifiedBy>Liliia Skaletska</cp:lastModifiedBy>
  <cp:revision>3</cp:revision>
  <dcterms:created xsi:type="dcterms:W3CDTF">2020-12-15T15:09:17Z</dcterms:created>
  <dcterms:modified xsi:type="dcterms:W3CDTF">2020-12-17T11:51:36Z</dcterms:modified>
</cp:coreProperties>
</file>