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0"/>
  </p:notesMasterIdLst>
  <p:sldIdLst>
    <p:sldId id="2147375231" r:id="rId3"/>
    <p:sldId id="344" r:id="rId4"/>
    <p:sldId id="2147375237" r:id="rId5"/>
    <p:sldId id="2147375236" r:id="rId6"/>
    <p:sldId id="330" r:id="rId7"/>
    <p:sldId id="2147375238" r:id="rId8"/>
    <p:sldId id="2147375239" r:id="rId9"/>
    <p:sldId id="269" r:id="rId10"/>
    <p:sldId id="2147375240" r:id="rId11"/>
    <p:sldId id="2147375241" r:id="rId12"/>
    <p:sldId id="331" r:id="rId13"/>
    <p:sldId id="2147375243" r:id="rId14"/>
    <p:sldId id="2147375229" r:id="rId15"/>
    <p:sldId id="2147375232" r:id="rId16"/>
    <p:sldId id="273" r:id="rId17"/>
    <p:sldId id="327" r:id="rId18"/>
    <p:sldId id="38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liana Alvarez Asprilla" id="{87AB3FAD-2A08-47D8-92C1-5F8F989FE337}">
          <p14:sldIdLst>
            <p14:sldId id="2147375231"/>
            <p14:sldId id="344"/>
            <p14:sldId id="2147375237"/>
            <p14:sldId id="2147375236"/>
            <p14:sldId id="330"/>
            <p14:sldId id="2147375238"/>
            <p14:sldId id="2147375239"/>
            <p14:sldId id="269"/>
            <p14:sldId id="2147375240"/>
            <p14:sldId id="2147375241"/>
            <p14:sldId id="331"/>
            <p14:sldId id="2147375243"/>
            <p14:sldId id="2147375229"/>
            <p14:sldId id="2147375232"/>
            <p14:sldId id="273"/>
            <p14:sldId id="327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9"/>
    <a:srgbClr val="0BA783"/>
    <a:srgbClr val="8064A9"/>
    <a:srgbClr val="0CA783"/>
    <a:srgbClr val="EF7B48"/>
    <a:srgbClr val="FADA22"/>
    <a:srgbClr val="FF0000"/>
    <a:srgbClr val="FDDA24"/>
    <a:srgbClr val="FF7F41"/>
    <a:srgbClr val="00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249" autoAdjust="0"/>
  </p:normalViewPr>
  <p:slideViewPr>
    <p:cSldViewPr snapToGrid="0">
      <p:cViewPr varScale="1">
        <p:scale>
          <a:sx n="111" d="100"/>
          <a:sy n="111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Sprints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Sprints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F7-4422-A422-E9DC79C393E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F7-4422-A422-E9DC79C393E2}"/>
              </c:ext>
            </c:extLst>
          </c:dPt>
          <c:cat>
            <c:strRef>
              <c:f>Sheet1!$A$2:$A$3</c:f>
              <c:strCache>
                <c:ptCount val="2"/>
                <c:pt idx="0">
                  <c:v>Sin remediaciones manuales</c:v>
                </c:pt>
                <c:pt idx="1">
                  <c:v>Con remediaciones manuales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076-8F1E-2432B98C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84724954104381"/>
          <c:y val="2.2084798924397402E-2"/>
          <c:w val="0.73349713450396969"/>
          <c:h val="0.78328478711714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Arq obsoletas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0-4A94-A546-CC5D51564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0-4A94-A546-CC5D51564E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1241520"/>
        <c:axId val="1121242000"/>
      </c:barChart>
      <c:catAx>
        <c:axId val="112124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2000"/>
        <c:crosses val="autoZero"/>
        <c:auto val="1"/>
        <c:lblAlgn val="ctr"/>
        <c:lblOffset val="100"/>
        <c:noMultiLvlLbl val="0"/>
      </c:catAx>
      <c:valAx>
        <c:axId val="11212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1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Abiertos</cx:pt>
          <cx:pt idx="1">Arq obsoletas</cx:pt>
          <cx:pt idx="2">Plexo</cx:pt>
        </cx:lvl>
      </cx:strDim>
      <cx:numDim type="val">
        <cx:f>Sheet1!$B$2:$B$4</cx:f>
        <cx:lvl ptCount="3" formatCode="General">
          <cx:pt idx="0">338</cx:pt>
          <cx:pt idx="1">321</cx:pt>
          <cx:pt idx="2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CA783"/>
                </a:solidFill>
              </a:defRPr>
            </a:pPr>
            <a:r>
              <a:rPr lang="en-US" sz="1862" b="1" i="0" u="none" strike="noStrike" baseline="0" dirty="0">
                <a:solidFill>
                  <a:srgbClr val="8064A9"/>
                </a:solidFill>
                <a:latin typeface="Calibri" panose="020F0502020204030204"/>
              </a:rPr>
              <a:t>                 </a:t>
            </a:r>
            <a:r>
              <a:rPr lang="en-US" sz="1862" b="1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Hallazgos</a:t>
            </a:r>
            <a:r>
              <a:rPr lang="en-US" sz="1862" b="1" i="0" u="none" strike="noStrike" baseline="0" dirty="0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 C2C</a:t>
            </a:r>
          </a:p>
        </cx:rich>
      </cx:tx>
    </cx:title>
    <cx:plotArea>
      <cx:plotAreaRegion>
        <cx:series layoutId="funnel" uniqueId="{3A477F42-64DF-4CA7-9D0D-86DE6D131E40}">
          <cx:tx>
            <cx:txData>
              <cx:f>Sheet1!$B$1</cx:f>
              <cx:v/>
            </cx:txData>
          </cx:tx>
          <cx:spPr>
            <a:solidFill>
              <a:srgbClr val="0CA783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8064A9"/>
                </a:solidFill>
              </a:defRPr>
            </a:pPr>
            <a:endParaRPr lang="en-US" sz="1197" b="1" i="0" u="none" strike="noStrike" baseline="0">
              <a:solidFill>
                <a:srgbClr val="8064A9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30D9-3340-4750-99BF-52D02302F058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EA9D-006C-4C05-BE37-15BC8C8B4B5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6CDD4-50E7-421E-8A2A-9A79EF66ACE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330B-380F-46FC-9CCE-AE948818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4BC13-CB6C-4FBE-B002-DF8EF6A4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BD700-4F9D-4E94-BA99-1E8AA5F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8E727-7A86-4039-8C81-E6B29DD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ECAF4-FF75-4DDD-BD81-9190FA5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7EE-2503-4B21-8EF0-9462E78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05FAF-7A99-476F-8C14-66F65223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83745-42A3-4660-A9A1-7D511B5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2A8A6-54C3-4D5B-9AD8-093CBCB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CAD9-8040-47FE-9B69-9A60490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57297E-BCF0-4C54-9286-D65A5B6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79F87C-994E-4113-8FD3-22097F9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2EB-6BE7-4EC9-A4E5-DB73E1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B3633-5418-4B39-A032-3C6E2E3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0263-88C3-4A72-8A82-CF72D74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554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5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2104C6-A129-234F-A44F-2D8DDB9B34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13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94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B6E-45C3-401D-B973-7E67DA7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CE49-714B-4B81-916E-95F36CD2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9B3E-0B9F-47A1-AD7D-98F5040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7F0F-3C89-4BC2-B7F7-EBFA07D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D39B-8430-419A-88D5-124EC57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9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Menú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1A4E1A8-8D22-9B46-9CCE-CABB123522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2C076-EE52-0C43-8DB0-FD8C2B416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chemeClr val="bg1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239D5155-DD2B-664C-93CD-E71B6F7C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EDECD9-6D61-FE42-87A2-E0CB88809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Men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5C9A27A-A75B-CA4B-886A-8A69AE79B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186DC5-5722-4649-B52A-A04B6CA51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rgbClr val="2C2A29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A73F043F-E036-6D43-93B6-88E2013A3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D679664-95DD-FC49-9D50-FA5FB4DD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3641C-D622-0941-A196-95396536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2973"/>
            <a:ext cx="263230" cy="2496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0725AC-3A33-C848-B896-136E715176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301615-EAFC-C84C-849C-AC344DE12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A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FD00F60-D77F-C946-9A9A-EA58C37F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1750"/>
            <a:ext cx="263229" cy="2496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3C6540-CFC7-7142-A339-4E605D54B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7BBB881-3D54-0E41-9534-DEFC421A8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9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tradilla">
    <p:bg>
      <p:bgPr>
        <a:solidFill>
          <a:srgbClr val="00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AA5B09-7202-1547-BDED-4AF41F578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0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tradilla">
    <p:bg>
      <p:bgPr>
        <a:solidFill>
          <a:srgbClr val="FF7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41EEAA-9D00-504F-B4A8-85530316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tradilla">
    <p:bg>
      <p:bgPr>
        <a:solidFill>
          <a:srgbClr val="F5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6D1CF7-83D6-6344-BE6C-0A71D9BEB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0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2D5897-8B97-0E4E-8EC3-08D67E076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1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79F66-6D9E-154C-AB99-EF117FB55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235-D0B5-4B9A-9363-C36F22F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040B-D09B-4E4F-BF99-1F991B07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E52E4-78F6-4CFC-B9A7-3C17A12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B0A56-BD08-483D-B59B-EBDDA43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88068-BBBC-49D2-BAAA-8627C4B4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26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D806FC-AD59-C34C-A711-C9C443BED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2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3F6FC-ABA8-7747-BF5A-0DF2D827A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C3980B87-9672-EF48-ADEA-55F235155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42424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24EBC2A-6A69-2740-AD11-951BF570A3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63507" y="3259014"/>
            <a:ext cx="4114801" cy="2449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IBFont Sans Light" panose="020B0603020202020104" pitchFamily="34" charset="77"/>
              </a:defRPr>
            </a:lvl1pPr>
            <a:lvl2pPr marL="457200" indent="0">
              <a:buNone/>
              <a:defRPr b="0" i="0">
                <a:latin typeface="CIBFont Sans Book" panose="020B0603020202020104" pitchFamily="34" charset="77"/>
              </a:defRPr>
            </a:lvl2pPr>
            <a:lvl3pPr marL="914400" indent="0">
              <a:buNone/>
              <a:defRPr b="0" i="0">
                <a:latin typeface="CIBFont Sans Book" panose="020B0603020202020104" pitchFamily="34" charset="77"/>
              </a:defRPr>
            </a:lvl3pPr>
            <a:lvl4pPr marL="1371600" indent="0">
              <a:buNone/>
              <a:defRPr b="0" i="0">
                <a:latin typeface="CIBFont Sans Book" panose="020B0603020202020104" pitchFamily="34" charset="77"/>
              </a:defRPr>
            </a:lvl4pPr>
            <a:lvl5pPr marL="1828800" indent="0">
              <a:buNone/>
              <a:defRPr b="0" i="0">
                <a:latin typeface="CIBFont Sans Book" panose="020B0603020202020104" pitchFamily="34" charset="77"/>
              </a:defRPr>
            </a:lvl5pPr>
          </a:lstStyle>
          <a:p>
            <a:pPr lvl="0"/>
            <a:r>
              <a:rPr lang="es-ES" dirty="0"/>
              <a:t>Segundo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6B1DDEA-1E59-4441-A4DE-C46ED0D0E0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507" y="1674812"/>
            <a:ext cx="4114801" cy="137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CIBFont Sans" panose="020B06030202020201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1387091-5B9E-7448-9246-DA274ECA3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7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6D2ACE-9CB2-844D-8983-3CEB013D2C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B4641-2966-A748-90B2-1D0AFF59A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F4B765-43AA-B14D-BDAE-07F77B206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0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42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8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27C3-DDAE-429B-9381-34180E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D5CD-ED27-4C15-9461-337FFA679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D4F0B1-D390-4055-B052-99A6BAAD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22F97-038F-441E-9833-23722F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B6181-C929-4006-A5D9-A08F0B5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FF7F4-799F-4B4B-A26E-BCB716B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2D96-2A3F-4C90-9C5E-E5EFFD9F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A4597-E455-4DA4-924A-2E4B0347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27E80-1997-4ADF-B2D2-45270F49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BA1BEF-D02A-4585-B4DC-74B481A5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EB4C4-8E04-4727-B1D5-8C447D32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E16B34-3C48-4148-8876-4CC6FFD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94B5-1C3E-4580-B234-EE73DDC3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2C681-E926-4A71-8598-389E9D8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581-8393-49E3-AB91-BFD88EA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EB7E4-2D4C-4C94-9F6F-FE5AF3B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27AA9-9F15-4B4C-85C1-1AB0FDF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3B3DB-ECAA-4E7B-95BE-067031A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F0A98-23A6-4B84-B7FC-B2D1A74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08ACC-866A-4E77-B875-088DA24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71BCE-E8D9-4BA4-8793-008A957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A056-70E2-4FF6-8D21-FFEB070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F504-6BBF-47B9-8DF9-24A372A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9FA10-1176-4AAC-9A57-1A5AEF23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C734C-7E5E-422B-BEE0-63DCE8F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6D3F-0D34-42DC-8EDF-82714C0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F6F9-42F8-4D2A-A7E7-43CD7C8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214A-74A2-497E-B337-16892EC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1CB8-5424-4E4D-B27A-01A62439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DD23B-481A-4E37-8069-05CB4C29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5718A-F694-4EB7-A2F2-AF511B4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178A-4211-4879-B862-F9DA3A7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6728D-7C2A-4151-8561-050484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B259B6-E55F-4559-A7B2-77C4E28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7689D-41AE-457E-A849-2C63E2E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3427C-D9FC-4361-A495-FDD7B109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D144-E2C2-4CCF-B247-832B0AE84BDB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B5E33-818F-44A4-ABF8-9CC4AFA8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D3C1F-B317-44E2-8F90-5C8197B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orient="horz" pos="4178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26599E20-8054-DC44-82DB-EA6322EC625B}"/>
              </a:ext>
            </a:extLst>
          </p:cNvPr>
          <p:cNvSpPr txBox="1">
            <a:spLocks/>
          </p:cNvSpPr>
          <p:nvPr/>
        </p:nvSpPr>
        <p:spPr>
          <a:xfrm>
            <a:off x="895480" y="2361760"/>
            <a:ext cx="6443450" cy="1425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TUS </a:t>
            </a:r>
            <a:r>
              <a:rPr lang="es-CO" b="1" dirty="0" err="1">
                <a:solidFill>
                  <a:schemeClr val="bg1"/>
                </a:solidFill>
                <a:latin typeface="CIBFont Sans" panose="020B0603020202020104" pitchFamily="34" charset="77"/>
              </a:rPr>
              <a:t>EUCs</a:t>
            </a:r>
            <a:endParaRPr lang="es-CO" b="1" dirty="0">
              <a:solidFill>
                <a:schemeClr val="bg1"/>
              </a:solidFill>
              <a:latin typeface="CIBFont Sans" panose="020B0603020202020104" pitchFamily="34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 EUC00050 – Clasificación de inversiones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EUC00065 – Casa Matriz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DEBEN SER MIGRADAS A PLEXO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2441E8-EBE8-7D4A-87FA-69A2AAEC81A1}"/>
              </a:ext>
            </a:extLst>
          </p:cNvPr>
          <p:cNvCxnSpPr>
            <a:cxnSpLocks/>
          </p:cNvCxnSpPr>
          <p:nvPr/>
        </p:nvCxnSpPr>
        <p:spPr>
          <a:xfrm>
            <a:off x="7471129" y="2455642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F9833A-17A5-4308-90D3-130A0794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0" y="4204266"/>
            <a:ext cx="6588401" cy="159328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3BB7FC1-622E-4BE5-83CA-8A0590FBBC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503" y="2843148"/>
            <a:ext cx="3592233" cy="46245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AEA769B-C675-4A7E-ACCF-EF0805A89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5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2205712" y="2608603"/>
            <a:ext cx="326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YA NO CONTAMOS CON SOPORTE DE NUBE PARA LAS APLICACIONES QUE NO SON PLEXO</a:t>
            </a:r>
          </a:p>
        </p:txBody>
      </p:sp>
      <p:sp>
        <p:nvSpPr>
          <p:cNvPr id="24" name="CuadroTexto 12">
            <a:extLst>
              <a:ext uri="{FF2B5EF4-FFF2-40B4-BE49-F238E27FC236}">
                <a16:creationId xmlns:a16="http://schemas.microsoft.com/office/drawing/2014/main" id="{188856E9-261A-D657-6CD3-AEF7A31B4B00}"/>
              </a:ext>
            </a:extLst>
          </p:cNvPr>
          <p:cNvSpPr txBox="1"/>
          <p:nvPr/>
        </p:nvSpPr>
        <p:spPr>
          <a:xfrm>
            <a:off x="6359743" y="3846973"/>
            <a:ext cx="3262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POR LOS QUE AL OCURRIR UN INCIDENTE DESCONOCIDO EL TIEMPO ESTIMADO DE SOLUCIÓN ES MAYOR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E60402-AB03-C219-4DAB-F7A67D53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9650">
            <a:off x="3620398" y="2488736"/>
            <a:ext cx="3132813" cy="16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1161321" y="201347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El estado de estas EUC no nos permite </a:t>
            </a:r>
            <a:r>
              <a:rPr lang="es-CO" sz="16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estar al día con la seguridad que nos pide la organización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3048469"/>
                  </p:ext>
                </p:extLst>
              </p:nvPr>
            </p:nvGraphicFramePr>
            <p:xfrm>
              <a:off x="5537390" y="2819956"/>
              <a:ext cx="4665866" cy="3403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390" y="2819956"/>
                <a:ext cx="4665866" cy="340359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1161321" y="335856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96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5302511" y="3540301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Esto se mitiga con un aseguramiento impecable de la infraestructura</a:t>
            </a:r>
          </a:p>
        </p:txBody>
      </p:sp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4293820" y="2158674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03B7496C-472B-EE00-3353-D16686F2AD6B}"/>
              </a:ext>
            </a:extLst>
          </p:cNvPr>
          <p:cNvSpPr txBox="1"/>
          <p:nvPr/>
        </p:nvSpPr>
        <p:spPr>
          <a:xfrm>
            <a:off x="1313721" y="2035125"/>
            <a:ext cx="527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Las </a:t>
            </a:r>
            <a:r>
              <a:rPr lang="es-CO" sz="1600" b="1" dirty="0" err="1">
                <a:solidFill>
                  <a:srgbClr val="2C2A29"/>
                </a:solidFill>
                <a:latin typeface="CIBFont Sans" panose="020B0603020202020104" pitchFamily="34" charset="77"/>
              </a:rPr>
              <a:t>EUCs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son un punto vulnerable para la organización ya que no cumplen con todos los estándares de seguridad en sus aplicaciones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6A0B0B56-676D-203F-9875-E60CF0BE00AE}"/>
              </a:ext>
            </a:extLst>
          </p:cNvPr>
          <p:cNvSpPr txBox="1"/>
          <p:nvPr/>
        </p:nvSpPr>
        <p:spPr>
          <a:xfrm>
            <a:off x="1313721" y="4125076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Y si no lo podemos cumplir…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20BD54CF-238C-08E8-EF70-0E36F2926BB0}"/>
              </a:ext>
            </a:extLst>
          </p:cNvPr>
          <p:cNvSpPr txBox="1"/>
          <p:nvPr/>
        </p:nvSpPr>
        <p:spPr>
          <a:xfrm>
            <a:off x="6096000" y="5097495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Somos aún más vulnerables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D949B182-6A4E-32A9-E794-9A0F6014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5DF92C8-4D6E-BFAD-6C90-5802170C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B7AE160-5795-1F3A-1911-95A9EC26F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401C3C7F-276D-D3B1-04CC-1A330C355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0913" y="1901224"/>
            <a:ext cx="304800" cy="2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BF64D9-A658-02F6-30ED-1949569B3EAF}"/>
              </a:ext>
            </a:extLst>
          </p:cNvPr>
          <p:cNvGrpSpPr/>
          <p:nvPr/>
        </p:nvGrpSpPr>
        <p:grpSpPr>
          <a:xfrm>
            <a:off x="9095713" y="4655251"/>
            <a:ext cx="1379699" cy="1335676"/>
            <a:chOff x="8470471" y="1407773"/>
            <a:chExt cx="1379699" cy="1335676"/>
          </a:xfrm>
        </p:grpSpPr>
        <p:sp>
          <p:nvSpPr>
            <p:cNvPr id="10" name="Elipse 12">
              <a:extLst>
                <a:ext uri="{FF2B5EF4-FFF2-40B4-BE49-F238E27FC236}">
                  <a16:creationId xmlns:a16="http://schemas.microsoft.com/office/drawing/2014/main" id="{6FEBC3F4-3C2F-5C46-A38F-306A2D6527BC}"/>
                </a:ext>
              </a:extLst>
            </p:cNvPr>
            <p:cNvSpPr/>
            <p:nvPr/>
          </p:nvSpPr>
          <p:spPr>
            <a:xfrm>
              <a:off x="8470471" y="1407773"/>
              <a:ext cx="1379699" cy="1335676"/>
            </a:xfrm>
            <a:prstGeom prst="ellipse">
              <a:avLst/>
            </a:prstGeom>
            <a:solidFill>
              <a:srgbClr val="FEFFFE"/>
            </a:solidFill>
            <a:ln w="38100" cap="flat" cmpd="sng" algn="ctr">
              <a:solidFill>
                <a:srgbClr val="2C2A29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16" name="Gráfico 93">
              <a:extLst>
                <a:ext uri="{FF2B5EF4-FFF2-40B4-BE49-F238E27FC236}">
                  <a16:creationId xmlns:a16="http://schemas.microsoft.com/office/drawing/2014/main" id="{B5294357-4125-567C-DF96-438D3E60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898" y="1543871"/>
              <a:ext cx="950846" cy="9508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DE070-4EF7-7A8B-65E5-D94029BE3468}"/>
              </a:ext>
            </a:extLst>
          </p:cNvPr>
          <p:cNvGrpSpPr/>
          <p:nvPr/>
        </p:nvGrpSpPr>
        <p:grpSpPr>
          <a:xfrm>
            <a:off x="9144000" y="1409983"/>
            <a:ext cx="1331412" cy="1318967"/>
            <a:chOff x="8430007" y="1144905"/>
            <a:chExt cx="1331412" cy="1318967"/>
          </a:xfrm>
        </p:grpSpPr>
        <p:sp>
          <p:nvSpPr>
            <p:cNvPr id="22" name="Elipse 2">
              <a:extLst>
                <a:ext uri="{FF2B5EF4-FFF2-40B4-BE49-F238E27FC236}">
                  <a16:creationId xmlns:a16="http://schemas.microsoft.com/office/drawing/2014/main" id="{CCFAD503-27F7-654E-BEA1-120049BA8F6A}"/>
                </a:ext>
              </a:extLst>
            </p:cNvPr>
            <p:cNvSpPr/>
            <p:nvPr/>
          </p:nvSpPr>
          <p:spPr>
            <a:xfrm>
              <a:off x="8430007" y="1144905"/>
              <a:ext cx="1331412" cy="1318967"/>
            </a:xfrm>
            <a:prstGeom prst="ellipse">
              <a:avLst/>
            </a:prstGeom>
            <a:solidFill>
              <a:srgbClr val="2C2A2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23" name="Gráfico 94">
              <a:extLst>
                <a:ext uri="{FF2B5EF4-FFF2-40B4-BE49-F238E27FC236}">
                  <a16:creationId xmlns:a16="http://schemas.microsoft.com/office/drawing/2014/main" id="{7DD2CEF2-382C-478B-8478-2679A77E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4563" y="1299584"/>
              <a:ext cx="936117" cy="93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3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297940" y="1100060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¿Cómo nos migramos?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51274171-BD0D-BBE6-3F28-FE39927EE2E8}"/>
              </a:ext>
            </a:extLst>
          </p:cNvPr>
          <p:cNvSpPr txBox="1">
            <a:spLocks/>
          </p:cNvSpPr>
          <p:nvPr/>
        </p:nvSpPr>
        <p:spPr>
          <a:xfrm>
            <a:off x="2793861" y="1185362"/>
            <a:ext cx="11041377" cy="112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endParaRPr lang="es-CO" sz="1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0" name="Marcador de texto 5">
            <a:extLst>
              <a:ext uri="{FF2B5EF4-FFF2-40B4-BE49-F238E27FC236}">
                <a16:creationId xmlns:a16="http://schemas.microsoft.com/office/drawing/2014/main" id="{4282D07B-5B24-7706-A398-1A7F95B5DBB4}"/>
              </a:ext>
            </a:extLst>
          </p:cNvPr>
          <p:cNvSpPr txBox="1">
            <a:spLocks/>
          </p:cNvSpPr>
          <p:nvPr/>
        </p:nvSpPr>
        <p:spPr>
          <a:xfrm>
            <a:off x="1801697" y="2907950"/>
            <a:ext cx="1015239" cy="6145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chemeClr val="tx1"/>
                </a:solidFill>
                <a:latin typeface="CIBFont Sans Light" panose="020B0603020202020104" pitchFamily="34" charset="77"/>
              </a:rPr>
              <a:t>Ejecución de actividades previas</a:t>
            </a:r>
          </a:p>
        </p:txBody>
      </p:sp>
      <p:sp>
        <p:nvSpPr>
          <p:cNvPr id="52" name="Marcador de texto 5">
            <a:extLst>
              <a:ext uri="{FF2B5EF4-FFF2-40B4-BE49-F238E27FC236}">
                <a16:creationId xmlns:a16="http://schemas.microsoft.com/office/drawing/2014/main" id="{304BB30D-4A31-101F-2103-6ACD3C7DC012}"/>
              </a:ext>
            </a:extLst>
          </p:cNvPr>
          <p:cNvSpPr txBox="1">
            <a:spLocks/>
          </p:cNvSpPr>
          <p:nvPr/>
        </p:nvSpPr>
        <p:spPr>
          <a:xfrm>
            <a:off x="3298594" y="2909867"/>
            <a:ext cx="1294287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de infraestructura Plexo</a:t>
            </a:r>
          </a:p>
        </p:txBody>
      </p:sp>
      <p:sp>
        <p:nvSpPr>
          <p:cNvPr id="53" name="Marcador de texto 5">
            <a:extLst>
              <a:ext uri="{FF2B5EF4-FFF2-40B4-BE49-F238E27FC236}">
                <a16:creationId xmlns:a16="http://schemas.microsoft.com/office/drawing/2014/main" id="{CE04F9A5-7A05-8679-6D44-7D7CE59F1C45}"/>
              </a:ext>
            </a:extLst>
          </p:cNvPr>
          <p:cNvSpPr txBox="1">
            <a:spLocks/>
          </p:cNvSpPr>
          <p:nvPr/>
        </p:nvSpPr>
        <p:spPr>
          <a:xfrm>
            <a:off x="4886659" y="2923993"/>
            <a:ext cx="1209341" cy="5984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Configuraciones varias</a:t>
            </a: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98D38848-2955-1FF1-D5F3-75723D664EA7}"/>
              </a:ext>
            </a:extLst>
          </p:cNvPr>
          <p:cNvSpPr txBox="1">
            <a:spLocks/>
          </p:cNvSpPr>
          <p:nvPr/>
        </p:nvSpPr>
        <p:spPr>
          <a:xfrm>
            <a:off x="1799025" y="4264636"/>
            <a:ext cx="5484863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Adaptación del desarrollo para la migración</a:t>
            </a:r>
          </a:p>
        </p:txBody>
      </p:sp>
      <p:sp>
        <p:nvSpPr>
          <p:cNvPr id="56" name="Marcador de texto 5">
            <a:extLst>
              <a:ext uri="{FF2B5EF4-FFF2-40B4-BE49-F238E27FC236}">
                <a16:creationId xmlns:a16="http://schemas.microsoft.com/office/drawing/2014/main" id="{EF26ECB6-A754-E59C-7F5B-ABA3E4F6DC14}"/>
              </a:ext>
            </a:extLst>
          </p:cNvPr>
          <p:cNvSpPr txBox="1">
            <a:spLocks/>
          </p:cNvSpPr>
          <p:nvPr/>
        </p:nvSpPr>
        <p:spPr>
          <a:xfrm>
            <a:off x="6283452" y="2933068"/>
            <a:ext cx="1015239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DMS</a:t>
            </a: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2729A4B2-5299-80CD-6550-927C4F384A56}"/>
              </a:ext>
            </a:extLst>
          </p:cNvPr>
          <p:cNvSpPr txBox="1">
            <a:spLocks/>
          </p:cNvSpPr>
          <p:nvPr/>
        </p:nvSpPr>
        <p:spPr>
          <a:xfrm>
            <a:off x="7474018" y="2923087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Construcción de pipelines 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1CF2CEB9-7550-CCB1-09DD-AE187EB1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1" y="2566627"/>
            <a:ext cx="137449" cy="19645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70C46D7-2326-431E-A137-A840D6B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38" y="2573270"/>
            <a:ext cx="137953" cy="20115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EBF4EE-7B3E-3231-30BD-7DD1067C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19" y="2594095"/>
            <a:ext cx="137953" cy="198876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7BD23DB-BB10-B51B-9931-E8EE5D0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81" y="2600404"/>
            <a:ext cx="166980" cy="19885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E7AAF2C-5D2B-1183-CB8B-B6E799BA5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243" y="2588158"/>
            <a:ext cx="135831" cy="18705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AE3355-557E-25E4-8AA6-7BC26B275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993" y="2607408"/>
            <a:ext cx="137953" cy="189689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DABAD401-1CC5-EE0A-E7C6-B8CB46065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603" y="4857392"/>
            <a:ext cx="776175" cy="776176"/>
          </a:xfrm>
          <a:prstGeom prst="rect">
            <a:avLst/>
          </a:prstGeom>
        </p:spPr>
      </p:pic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2094E360-FACF-01B8-0EF1-080C8EE04BF5}"/>
              </a:ext>
            </a:extLst>
          </p:cNvPr>
          <p:cNvSpPr txBox="1">
            <a:spLocks/>
          </p:cNvSpPr>
          <p:nvPr/>
        </p:nvSpPr>
        <p:spPr>
          <a:xfrm>
            <a:off x="7508214" y="5331509"/>
            <a:ext cx="2830843" cy="30205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Este proceso es iterado en cada ambiente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115511-54CF-1FD8-A22F-1EC25EB29B47}"/>
              </a:ext>
            </a:extLst>
          </p:cNvPr>
          <p:cNvSpPr txBox="1">
            <a:spLocks/>
          </p:cNvSpPr>
          <p:nvPr/>
        </p:nvSpPr>
        <p:spPr>
          <a:xfrm>
            <a:off x="8873489" y="2923086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Migración de datos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C7EE30-CD45-4393-82B5-85BB63775206}"/>
              </a:ext>
            </a:extLst>
          </p:cNvPr>
          <p:cNvCxnSpPr>
            <a:cxnSpLocks/>
          </p:cNvCxnSpPr>
          <p:nvPr/>
        </p:nvCxnSpPr>
        <p:spPr>
          <a:xfrm>
            <a:off x="1862961" y="3835387"/>
            <a:ext cx="9399550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37FF911-39A1-0057-33F7-F8230D8F48B4}"/>
              </a:ext>
            </a:extLst>
          </p:cNvPr>
          <p:cNvSpPr txBox="1">
            <a:spLocks/>
          </p:cNvSpPr>
          <p:nvPr/>
        </p:nvSpPr>
        <p:spPr>
          <a:xfrm>
            <a:off x="10245759" y="4264636"/>
            <a:ext cx="1093558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Pruebas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87E8F5D7-10C7-E2CC-0ED5-4CC928BC748F}"/>
              </a:ext>
            </a:extLst>
          </p:cNvPr>
          <p:cNvSpPr txBox="1">
            <a:spLocks/>
          </p:cNvSpPr>
          <p:nvPr/>
        </p:nvSpPr>
        <p:spPr>
          <a:xfrm>
            <a:off x="386118" y="3081248"/>
            <a:ext cx="1101844" cy="34775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EUC </a:t>
            </a:r>
            <a:r>
              <a:rPr lang="es-CO" sz="1400" b="1" dirty="0" err="1">
                <a:solidFill>
                  <a:srgbClr val="8064A9"/>
                </a:solidFill>
                <a:latin typeface="CIBFont Sans Light" panose="020B0603020202020104" pitchFamily="34" charset="77"/>
              </a:rPr>
              <a:t>Order</a:t>
            </a:r>
            <a:endParaRPr lang="es-CO" sz="1050" b="1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B036EF4-DA91-3C51-AC63-D7AF7277FEFB}"/>
              </a:ext>
            </a:extLst>
          </p:cNvPr>
          <p:cNvSpPr txBox="1">
            <a:spLocks/>
          </p:cNvSpPr>
          <p:nvPr/>
        </p:nvSpPr>
        <p:spPr>
          <a:xfrm>
            <a:off x="463277" y="4256036"/>
            <a:ext cx="1293478" cy="42384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Usuarios</a:t>
            </a:r>
          </a:p>
        </p:txBody>
      </p:sp>
      <p:pic>
        <p:nvPicPr>
          <p:cNvPr id="11" name="Imagen 12">
            <a:extLst>
              <a:ext uri="{FF2B5EF4-FFF2-40B4-BE49-F238E27FC236}">
                <a16:creationId xmlns:a16="http://schemas.microsoft.com/office/drawing/2014/main" id="{54067049-0C3D-3ADE-C708-89AB1B51C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4436" y="2582968"/>
            <a:ext cx="135831" cy="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2481719"/>
            <a:ext cx="5171737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  <a:hlinkClick r:id="rId2"/>
              </a:rPr>
              <a:t>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</a:t>
            </a:r>
            <a:endParaRPr lang="es-CO" sz="1400" b="1" dirty="0">
              <a:latin typeface="CIBFont Sans Light" panose="020B0603020202020104" pitchFamily="34" charset="77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Plan detallado de migración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9C73208-54D4-86FB-AB46-D6793161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488" y="2649389"/>
            <a:ext cx="1223512" cy="12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mujer, pastel, tabla&#10;&#10;Descripción generada automáticamente">
            <a:extLst>
              <a:ext uri="{FF2B5EF4-FFF2-40B4-BE49-F238E27FC236}">
                <a16:creationId xmlns:a16="http://schemas.microsoft.com/office/drawing/2014/main" id="{C837BFF2-EBD6-6B4E-A40A-E8259F67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2"/>
          <a:stretch/>
        </p:blipFill>
        <p:spPr>
          <a:xfrm flipH="1">
            <a:off x="0" y="-388387"/>
            <a:ext cx="12187066" cy="6152889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BE60593-F47F-4248-93A5-767D8658382E}"/>
              </a:ext>
            </a:extLst>
          </p:cNvPr>
          <p:cNvSpPr/>
          <p:nvPr/>
        </p:nvSpPr>
        <p:spPr>
          <a:xfrm>
            <a:off x="4581054" y="4003017"/>
            <a:ext cx="4435856" cy="1410955"/>
          </a:xfrm>
          <a:prstGeom prst="roundRect">
            <a:avLst>
              <a:gd name="adj" fmla="val 9829"/>
            </a:avLst>
          </a:prstGeom>
          <a:solidFill>
            <a:srgbClr val="00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2163CB5-B547-3749-B8FC-B9CF35ED93AD}"/>
              </a:ext>
            </a:extLst>
          </p:cNvPr>
          <p:cNvSpPr txBox="1">
            <a:spLocks/>
          </p:cNvSpPr>
          <p:nvPr/>
        </p:nvSpPr>
        <p:spPr>
          <a:xfrm>
            <a:off x="844809" y="3110988"/>
            <a:ext cx="4435856" cy="2383831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Administración de fondos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Consulta subsidios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Analítica de inversiones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Cash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3599993-6252-4848-99C9-FEE46EA23E8E}"/>
              </a:ext>
            </a:extLst>
          </p:cNvPr>
          <p:cNvSpPr txBox="1">
            <a:spLocks/>
          </p:cNvSpPr>
          <p:nvPr/>
        </p:nvSpPr>
        <p:spPr>
          <a:xfrm>
            <a:off x="4716855" y="4238017"/>
            <a:ext cx="4682089" cy="97910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Un claro ejemplo de disponibilidad y eficiencia: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dirty="0">
                <a:latin typeface="CIBFont Sans" panose="020B0603020202020104" pitchFamily="34" charset="77"/>
              </a:rPr>
              <a:t>Analítica paso de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13</a:t>
            </a:r>
            <a:r>
              <a:rPr lang="es-CO" sz="1600" dirty="0">
                <a:latin typeface="CIBFont Sans" panose="020B0603020202020104" pitchFamily="34" charset="77"/>
              </a:rPr>
              <a:t> incidentes promedio a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03FECC-684D-5849-A680-9907206913B8}"/>
              </a:ext>
            </a:extLst>
          </p:cNvPr>
          <p:cNvSpPr txBox="1">
            <a:spLocks/>
          </p:cNvSpPr>
          <p:nvPr/>
        </p:nvSpPr>
        <p:spPr>
          <a:xfrm>
            <a:off x="844809" y="1289841"/>
            <a:ext cx="5485757" cy="126027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Ya lo hemos hecho</a:t>
            </a:r>
          </a:p>
        </p:txBody>
      </p:sp>
    </p:spTree>
    <p:extLst>
      <p:ext uri="{BB962C8B-B14F-4D97-AF65-F5344CB8AC3E}">
        <p14:creationId xmlns:p14="http://schemas.microsoft.com/office/powerpoint/2010/main" val="245240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0BAD2433-A459-2640-BED9-AE8418D1BB58}"/>
              </a:ext>
            </a:extLst>
          </p:cNvPr>
          <p:cNvSpPr txBox="1">
            <a:spLocks/>
          </p:cNvSpPr>
          <p:nvPr/>
        </p:nvSpPr>
        <p:spPr>
          <a:xfrm>
            <a:off x="598337" y="3851030"/>
            <a:ext cx="3517485" cy="1407246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b="1" dirty="0">
                <a:latin typeface="CIBFont Sans Light" panose="020B0603020202020104" pitchFamily="34" charset="77"/>
              </a:rPr>
              <a:t>Al menos 30% </a:t>
            </a:r>
            <a:r>
              <a:rPr lang="es-CO" sz="1400" dirty="0">
                <a:latin typeface="CIBFont Sans Light" panose="020B0603020202020104" pitchFamily="34" charset="77"/>
              </a:rPr>
              <a:t>de capacidad de una persona que pueda ejecutar las tareas del plan.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Compromiso para llevar a término este OKR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65DE1065-BD36-4046-86B4-F323DA0DDA72}"/>
              </a:ext>
            </a:extLst>
          </p:cNvPr>
          <p:cNvSpPr txBox="1">
            <a:spLocks/>
          </p:cNvSpPr>
          <p:nvPr/>
        </p:nvSpPr>
        <p:spPr>
          <a:xfrm>
            <a:off x="598337" y="1422984"/>
            <a:ext cx="3903326" cy="2428046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¿Que necesitamos de ustedes?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6FC04-E95C-E842-BBFB-3991E420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/>
          <a:stretch/>
        </p:blipFill>
        <p:spPr>
          <a:xfrm>
            <a:off x="7737408" y="1000953"/>
            <a:ext cx="4482728" cy="4738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ADE630-7C47-8B41-8161-ACC6D4E5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94" y="1000954"/>
            <a:ext cx="3154382" cy="47381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B2166-62FB-814C-8165-3E8A16EE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44" y="2333451"/>
            <a:ext cx="224728" cy="21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DF0064-D76C-A447-9150-02EDC08ABD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747" y="3044266"/>
            <a:ext cx="5976978" cy="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 en modelo 2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2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Tus </a:t>
            </a:r>
            <a:r>
              <a:rPr lang="es-CO" sz="3200" b="1" u="sng" dirty="0" err="1">
                <a:solidFill>
                  <a:srgbClr val="2C2A29"/>
                </a:solidFill>
                <a:latin typeface="CIBFont Sans" panose="020B0603020202020104" pitchFamily="34" charset="77"/>
              </a:rPr>
              <a:t>EUCs</a:t>
            </a: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 se encuentran aquí</a:t>
            </a:r>
            <a:r>
              <a:rPr lang="es-CO" sz="3200" b="1" dirty="0">
                <a:solidFill>
                  <a:srgbClr val="2C2A29"/>
                </a:solidFill>
                <a:latin typeface="CIBFont Sans" panose="020B0603020202020104" pitchFamily="34" charset="77"/>
              </a:rPr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1D79A7-DB66-A5EB-648E-7FAAEDB47811}"/>
              </a:ext>
            </a:extLst>
          </p:cNvPr>
          <p:cNvSpPr/>
          <p:nvPr/>
        </p:nvSpPr>
        <p:spPr>
          <a:xfrm>
            <a:off x="2674709" y="4013479"/>
            <a:ext cx="7241750" cy="7135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Cuál es la problemática?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1667496" y="2345792"/>
            <a:ext cx="8632720" cy="201797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El banco nos está haciendo un llamado a cumplir con los mínimos:</a:t>
            </a:r>
            <a:endParaRPr lang="es-CO" sz="1600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Eficiencia</a:t>
            </a:r>
            <a:r>
              <a:rPr lang="es-CO" sz="1600" dirty="0">
                <a:latin typeface="CIBFont Sans Light" panose="020B0603020202020104" pitchFamily="34" charset="77"/>
              </a:rPr>
              <a:t> = Tiempo + Recursos + Esfuerzo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Disponibilidad</a:t>
            </a:r>
            <a:r>
              <a:rPr lang="es-CO" sz="1600" dirty="0">
                <a:latin typeface="CIBFont Sans Light" panose="020B0603020202020104" pitchFamily="34" charset="77"/>
              </a:rPr>
              <a:t> = ¿Cuánto me demoro en dejar UP una aplicación tras un incidente?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Seguridad</a:t>
            </a:r>
            <a:r>
              <a:rPr lang="es-CO" sz="1600" dirty="0">
                <a:latin typeface="CIBFont Sans Light" panose="020B0603020202020104" pitchFamily="34" charset="77"/>
              </a:rPr>
              <a:t> = Entender que como EUC también somos un punto débil para TODO el banco.</a:t>
            </a: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2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F4DE24-02F2-744F-9F3A-B2BABE417355}"/>
              </a:ext>
            </a:extLst>
          </p:cNvPr>
          <p:cNvSpPr txBox="1"/>
          <p:nvPr/>
        </p:nvSpPr>
        <p:spPr>
          <a:xfrm>
            <a:off x="1737192" y="3072846"/>
            <a:ext cx="3202539" cy="95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 requiere dedicación de un recurso de 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cada vez que se encuentre una nueva vulnerabilidad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para que sea remediado de forma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MANUAL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6857058" y="3084163"/>
            <a:ext cx="3308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no tiene que invertir 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debido que la solución de las vulnerabilidades es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CENTRALIZADA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FD2ED-CBFF-481A-9FE3-750C7765F2BD}"/>
              </a:ext>
            </a:extLst>
          </p:cNvPr>
          <p:cNvCxnSpPr>
            <a:cxnSpLocks/>
          </p:cNvCxnSpPr>
          <p:nvPr/>
        </p:nvCxnSpPr>
        <p:spPr>
          <a:xfrm>
            <a:off x="5702465" y="2704735"/>
            <a:ext cx="0" cy="1702051"/>
          </a:xfrm>
          <a:prstGeom prst="line">
            <a:avLst/>
          </a:prstGeom>
          <a:ln w="28575"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16BA7E-68AE-F71A-7B80-9E4E4A8E9336}"/>
              </a:ext>
            </a:extLst>
          </p:cNvPr>
          <p:cNvSpPr txBox="1"/>
          <p:nvPr/>
        </p:nvSpPr>
        <p:spPr>
          <a:xfrm>
            <a:off x="2458010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Arq. Referencia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84520-C99E-B443-CB56-4FC75914DAE9}"/>
              </a:ext>
            </a:extLst>
          </p:cNvPr>
          <p:cNvSpPr txBox="1"/>
          <p:nvPr/>
        </p:nvSpPr>
        <p:spPr>
          <a:xfrm>
            <a:off x="7779939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Plexo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12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2153492" y="3659034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Rotado de secretos</a:t>
            </a: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837388" y="1838434"/>
            <a:ext cx="738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Las actividades transversales también supone menos eficiencia en la arquitectura actual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CA54C8A-0100-A133-31F0-A0EB3A688BAD}"/>
              </a:ext>
            </a:extLst>
          </p:cNvPr>
          <p:cNvSpPr txBox="1"/>
          <p:nvPr/>
        </p:nvSpPr>
        <p:spPr>
          <a:xfrm>
            <a:off x="7805476" y="2981573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Hallazgos de C2C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B634148F-11CD-48F5-7246-D1B04DB8CB52}"/>
              </a:ext>
            </a:extLst>
          </p:cNvPr>
          <p:cNvSpPr txBox="1"/>
          <p:nvPr/>
        </p:nvSpPr>
        <p:spPr>
          <a:xfrm>
            <a:off x="7723322" y="4297034"/>
            <a:ext cx="19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Actualización de certificados RDS</a:t>
            </a:r>
          </a:p>
        </p:txBody>
      </p:sp>
      <p:grpSp>
        <p:nvGrpSpPr>
          <p:cNvPr id="22" name="Google Shape;5373;p58">
            <a:extLst>
              <a:ext uri="{FF2B5EF4-FFF2-40B4-BE49-F238E27FC236}">
                <a16:creationId xmlns:a16="http://schemas.microsoft.com/office/drawing/2014/main" id="{C6BDE61B-5C83-F0DA-BE90-432038DC429B}"/>
              </a:ext>
            </a:extLst>
          </p:cNvPr>
          <p:cNvGrpSpPr/>
          <p:nvPr/>
        </p:nvGrpSpPr>
        <p:grpSpPr>
          <a:xfrm>
            <a:off x="4102993" y="2914981"/>
            <a:ext cx="3556239" cy="2779179"/>
            <a:chOff x="732428" y="1198513"/>
            <a:chExt cx="845921" cy="690752"/>
          </a:xfrm>
        </p:grpSpPr>
        <p:grpSp>
          <p:nvGrpSpPr>
            <p:cNvPr id="23" name="Google Shape;5374;p58">
              <a:extLst>
                <a:ext uri="{FF2B5EF4-FFF2-40B4-BE49-F238E27FC236}">
                  <a16:creationId xmlns:a16="http://schemas.microsoft.com/office/drawing/2014/main" id="{F8DEECB9-5FC2-DEAC-B7F4-E4BBDC403AD8}"/>
                </a:ext>
              </a:extLst>
            </p:cNvPr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34" name="Google Shape;5375;p58">
                <a:extLst>
                  <a:ext uri="{FF2B5EF4-FFF2-40B4-BE49-F238E27FC236}">
                    <a16:creationId xmlns:a16="http://schemas.microsoft.com/office/drawing/2014/main" id="{095BA75E-4565-E421-9B58-545DE8817BE4}"/>
                  </a:ext>
                </a:extLst>
              </p:cNvPr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376;p58">
                <a:extLst>
                  <a:ext uri="{FF2B5EF4-FFF2-40B4-BE49-F238E27FC236}">
                    <a16:creationId xmlns:a16="http://schemas.microsoft.com/office/drawing/2014/main" id="{7DC885EE-0D25-F420-BF91-D463FD6A2307}"/>
                  </a:ext>
                </a:extLst>
              </p:cNvPr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77;p58">
              <a:extLst>
                <a:ext uri="{FF2B5EF4-FFF2-40B4-BE49-F238E27FC236}">
                  <a16:creationId xmlns:a16="http://schemas.microsoft.com/office/drawing/2014/main" id="{C538578D-CF61-5892-EE63-76EADB0D86A4}"/>
                </a:ext>
              </a:extLst>
            </p:cNvPr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32" name="Google Shape;5378;p58">
                <a:extLst>
                  <a:ext uri="{FF2B5EF4-FFF2-40B4-BE49-F238E27FC236}">
                    <a16:creationId xmlns:a16="http://schemas.microsoft.com/office/drawing/2014/main" id="{DCDB4D97-9C58-7556-94D6-5FEF2226C6CE}"/>
                  </a:ext>
                </a:extLst>
              </p:cNvPr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79;p58">
                <a:extLst>
                  <a:ext uri="{FF2B5EF4-FFF2-40B4-BE49-F238E27FC236}">
                    <a16:creationId xmlns:a16="http://schemas.microsoft.com/office/drawing/2014/main" id="{7FAC4242-80F8-5F64-AABE-8B537F891DB5}"/>
                  </a:ext>
                </a:extLst>
              </p:cNvPr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80;p58">
              <a:extLst>
                <a:ext uri="{FF2B5EF4-FFF2-40B4-BE49-F238E27FC236}">
                  <a16:creationId xmlns:a16="http://schemas.microsoft.com/office/drawing/2014/main" id="{432F7DC5-7766-EA1E-C37A-59A48D1CDDC6}"/>
                </a:ext>
              </a:extLst>
            </p:cNvPr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30" name="Google Shape;5381;p58">
                <a:extLst>
                  <a:ext uri="{FF2B5EF4-FFF2-40B4-BE49-F238E27FC236}">
                    <a16:creationId xmlns:a16="http://schemas.microsoft.com/office/drawing/2014/main" id="{B6025BA7-F5F0-084D-F17C-C562398D3E6E}"/>
                  </a:ext>
                </a:extLst>
              </p:cNvPr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82;p58">
                <a:extLst>
                  <a:ext uri="{FF2B5EF4-FFF2-40B4-BE49-F238E27FC236}">
                    <a16:creationId xmlns:a16="http://schemas.microsoft.com/office/drawing/2014/main" id="{93D9C269-C2CF-3566-5FBC-793471013868}"/>
                  </a:ext>
                </a:extLst>
              </p:cNvPr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383;p58">
              <a:extLst>
                <a:ext uri="{FF2B5EF4-FFF2-40B4-BE49-F238E27FC236}">
                  <a16:creationId xmlns:a16="http://schemas.microsoft.com/office/drawing/2014/main" id="{CC85F248-1D59-9680-1A30-D03D9E99775D}"/>
                </a:ext>
              </a:extLst>
            </p:cNvPr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28" name="Google Shape;5384;p58">
                <a:extLst>
                  <a:ext uri="{FF2B5EF4-FFF2-40B4-BE49-F238E27FC236}">
                    <a16:creationId xmlns:a16="http://schemas.microsoft.com/office/drawing/2014/main" id="{8D4540D0-3637-D0A5-32BD-3F1850DD424D}"/>
                  </a:ext>
                </a:extLst>
              </p:cNvPr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85;p58">
                <a:extLst>
                  <a:ext uri="{FF2B5EF4-FFF2-40B4-BE49-F238E27FC236}">
                    <a16:creationId xmlns:a16="http://schemas.microsoft.com/office/drawing/2014/main" id="{CEFC19EF-3118-213F-D931-6B89F3C508BC}"/>
                  </a:ext>
                </a:extLst>
              </p:cNvPr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5386;p58">
              <a:extLst>
                <a:ext uri="{FF2B5EF4-FFF2-40B4-BE49-F238E27FC236}">
                  <a16:creationId xmlns:a16="http://schemas.microsoft.com/office/drawing/2014/main" id="{DE98ED39-80E5-C015-CA12-B65CF123E626}"/>
                </a:ext>
              </a:extLst>
            </p:cNvPr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IBFont Sans Light" panose="020B0603020202020104"/>
                </a:rPr>
                <a:t>Ya que se debe analizar cada caso particular en ella para…</a:t>
              </a:r>
              <a:endParaRPr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/>
              </a:endParaRPr>
            </a:p>
          </p:txBody>
        </p:sp>
      </p:grpSp>
      <p:sp>
        <p:nvSpPr>
          <p:cNvPr id="36" name="CuadroTexto 12">
            <a:extLst>
              <a:ext uri="{FF2B5EF4-FFF2-40B4-BE49-F238E27FC236}">
                <a16:creationId xmlns:a16="http://schemas.microsoft.com/office/drawing/2014/main" id="{A20D3D57-EB1D-8962-7191-49B56DDF991A}"/>
              </a:ext>
            </a:extLst>
          </p:cNvPr>
          <p:cNvSpPr txBox="1"/>
          <p:nvPr/>
        </p:nvSpPr>
        <p:spPr>
          <a:xfrm>
            <a:off x="976894" y="4997655"/>
            <a:ext cx="305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Actualizaciones periódicas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44729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1487564" y="3228260"/>
            <a:ext cx="421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 los 8 </a:t>
            </a:r>
            <a:r>
              <a:rPr lang="es-CO" sz="1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sprints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hay en un Q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,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4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deben dedicar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para hacer remediaciones manuales y actividades transversales que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ya se tendrían implícitas con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PLEXO</a:t>
            </a:r>
            <a:endParaRPr lang="es-CO" sz="1400" b="1" dirty="0">
              <a:solidFill>
                <a:schemeClr val="tx2">
                  <a:lumMod val="90000"/>
                  <a:lumOff val="10000"/>
                </a:schemeClr>
              </a:solidFill>
              <a:latin typeface="CIBFont Sans Light" panose="020B0603020202020104" pitchFamily="34" charset="77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483FD1-F50C-A4FC-4A24-E0803B8B9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43317"/>
              </p:ext>
            </p:extLst>
          </p:nvPr>
        </p:nvGraphicFramePr>
        <p:xfrm>
          <a:off x="5271137" y="1824608"/>
          <a:ext cx="5993395" cy="391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5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600497-47D7-1B77-CD52-A4B5F3F5C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1132"/>
              </p:ext>
            </p:extLst>
          </p:nvPr>
        </p:nvGraphicFramePr>
        <p:xfrm>
          <a:off x="2888056" y="1928389"/>
          <a:ext cx="5368704" cy="420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9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1533203" y="2099739"/>
            <a:ext cx="39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arquitectura de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 optimizada para tener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alta cohesión entre sus recursos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13BD297-2961-6442-135F-11604F74B07F}"/>
              </a:ext>
            </a:extLst>
          </p:cNvPr>
          <p:cNvSpPr txBox="1"/>
          <p:nvPr/>
        </p:nvSpPr>
        <p:spPr>
          <a:xfrm>
            <a:off x="8042128" y="3226566"/>
            <a:ext cx="351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Estas </a:t>
            </a:r>
            <a:r>
              <a:rPr lang="es-CO" sz="1600" b="1" u="sng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EUCs</a:t>
            </a: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toma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mayor tiempo en restablecer su servicio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una EUC que esta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1966656" y="3896295"/>
            <a:ext cx="320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Los </a:t>
            </a:r>
            <a:r>
              <a:rPr lang="es-CO" sz="1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user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data de las aplicaciones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están actualizados y depurados para ejecutar tal cual lo que se requiere por lo que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toma menos tiempo en su reinicio</a:t>
            </a:r>
          </a:p>
        </p:txBody>
      </p:sp>
      <p:pic>
        <p:nvPicPr>
          <p:cNvPr id="12" name="Imagen 23" descr="Icono&#10;&#10;Descripción generada automáticamente">
            <a:extLst>
              <a:ext uri="{FF2B5EF4-FFF2-40B4-BE49-F238E27FC236}">
                <a16:creationId xmlns:a16="http://schemas.microsoft.com/office/drawing/2014/main" id="{C44D516B-AA3D-94E5-79A2-D383AE7A77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317" y="2099739"/>
            <a:ext cx="459154" cy="464754"/>
          </a:xfrm>
          <a:prstGeom prst="rect">
            <a:avLst/>
          </a:prstGeom>
        </p:spPr>
      </p:pic>
      <p:pic>
        <p:nvPicPr>
          <p:cNvPr id="13" name="Imagen 25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34CA612C-45E0-9041-9536-76BF35C6B3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069" y="3398489"/>
            <a:ext cx="487152" cy="487152"/>
          </a:xfrm>
          <a:prstGeom prst="rect">
            <a:avLst/>
          </a:prstGeom>
        </p:spPr>
      </p:pic>
      <p:cxnSp>
        <p:nvCxnSpPr>
          <p:cNvPr id="14" name="Conector recto 7">
            <a:extLst>
              <a:ext uri="{FF2B5EF4-FFF2-40B4-BE49-F238E27FC236}">
                <a16:creationId xmlns:a16="http://schemas.microsoft.com/office/drawing/2014/main" id="{CACF626C-155C-16D2-245C-1F1F6C3C6EF5}"/>
              </a:ext>
            </a:extLst>
          </p:cNvPr>
          <p:cNvCxnSpPr>
            <a:cxnSpLocks/>
          </p:cNvCxnSpPr>
          <p:nvPr/>
        </p:nvCxnSpPr>
        <p:spPr>
          <a:xfrm rot="5400000">
            <a:off x="5202088" y="3362679"/>
            <a:ext cx="2822215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0">
            <a:extLst>
              <a:ext uri="{FF2B5EF4-FFF2-40B4-BE49-F238E27FC236}">
                <a16:creationId xmlns:a16="http://schemas.microsoft.com/office/drawing/2014/main" id="{B2E57DA2-CD58-B9B4-9F6E-36AA56B6D2A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024816"/>
            <a:ext cx="664338" cy="0"/>
          </a:xfrm>
          <a:prstGeom prst="line">
            <a:avLst/>
          </a:prstGeom>
          <a:ln w="209550" cap="rnd">
            <a:solidFill>
              <a:srgbClr val="FF7F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2E3B8DF4-8531-F5FC-D888-0E39C89A47F5}"/>
              </a:ext>
            </a:extLst>
          </p:cNvPr>
          <p:cNvCxnSpPr>
            <a:cxnSpLocks/>
          </p:cNvCxnSpPr>
          <p:nvPr/>
        </p:nvCxnSpPr>
        <p:spPr>
          <a:xfrm rot="5400000">
            <a:off x="6277882" y="5154545"/>
            <a:ext cx="670625" cy="0"/>
          </a:xfrm>
          <a:prstGeom prst="line">
            <a:avLst/>
          </a:prstGeom>
          <a:ln w="209550" cap="rnd">
            <a:solidFill>
              <a:srgbClr val="59CBE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1">
            <a:extLst>
              <a:ext uri="{FF2B5EF4-FFF2-40B4-BE49-F238E27FC236}">
                <a16:creationId xmlns:a16="http://schemas.microsoft.com/office/drawing/2014/main" id="{80C45EE7-E6A3-CDD4-69FA-3803E9A638D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598729"/>
            <a:ext cx="664338" cy="0"/>
          </a:xfrm>
          <a:prstGeom prst="line">
            <a:avLst/>
          </a:prstGeom>
          <a:ln w="209550" cap="rnd">
            <a:solidFill>
              <a:srgbClr val="F5B6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32" descr="Icono&#10;&#10;Descripción generada automáticamente">
            <a:extLst>
              <a:ext uri="{FF2B5EF4-FFF2-40B4-BE49-F238E27FC236}">
                <a16:creationId xmlns:a16="http://schemas.microsoft.com/office/drawing/2014/main" id="{6545B70A-720D-4EFD-766C-F0DED5DCC3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974" y="4286634"/>
            <a:ext cx="487152" cy="487152"/>
          </a:xfrm>
          <a:prstGeom prst="rect">
            <a:avLst/>
          </a:prstGeom>
        </p:spPr>
      </p:pic>
      <p:cxnSp>
        <p:nvCxnSpPr>
          <p:cNvPr id="26" name="Conector recto 47">
            <a:extLst>
              <a:ext uri="{FF2B5EF4-FFF2-40B4-BE49-F238E27FC236}">
                <a16:creationId xmlns:a16="http://schemas.microsoft.com/office/drawing/2014/main" id="{AEB937E2-1BB6-5426-E9C1-8B4A5A89F430}"/>
              </a:ext>
            </a:extLst>
          </p:cNvPr>
          <p:cNvCxnSpPr>
            <a:cxnSpLocks/>
          </p:cNvCxnSpPr>
          <p:nvPr/>
        </p:nvCxnSpPr>
        <p:spPr>
          <a:xfrm>
            <a:off x="6122708" y="2252362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33">
            <a:extLst>
              <a:ext uri="{FF2B5EF4-FFF2-40B4-BE49-F238E27FC236}">
                <a16:creationId xmlns:a16="http://schemas.microsoft.com/office/drawing/2014/main" id="{9ECE6B9C-1B14-95DC-0FD7-865A100AC996}"/>
              </a:ext>
            </a:extLst>
          </p:cNvPr>
          <p:cNvCxnSpPr>
            <a:cxnSpLocks/>
          </p:cNvCxnSpPr>
          <p:nvPr/>
        </p:nvCxnSpPr>
        <p:spPr>
          <a:xfrm>
            <a:off x="6927736" y="3643180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37">
            <a:extLst>
              <a:ext uri="{FF2B5EF4-FFF2-40B4-BE49-F238E27FC236}">
                <a16:creationId xmlns:a16="http://schemas.microsoft.com/office/drawing/2014/main" id="{220C2C3C-2E2C-BEE6-EEB2-BE095D4F62DF}"/>
              </a:ext>
            </a:extLst>
          </p:cNvPr>
          <p:cNvCxnSpPr>
            <a:cxnSpLocks/>
          </p:cNvCxnSpPr>
          <p:nvPr/>
        </p:nvCxnSpPr>
        <p:spPr>
          <a:xfrm>
            <a:off x="6096000" y="4590663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34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Paleta Banco">
      <a:dk1>
        <a:srgbClr val="2C2A28"/>
      </a:dk1>
      <a:lt1>
        <a:srgbClr val="FEFFFE"/>
      </a:lt1>
      <a:dk2>
        <a:srgbClr val="2C2A28"/>
      </a:dk2>
      <a:lt2>
        <a:srgbClr val="FFFFFF"/>
      </a:lt2>
      <a:accent1>
        <a:srgbClr val="FF7E41"/>
      </a:accent1>
      <a:accent2>
        <a:srgbClr val="8F62CC"/>
      </a:accent2>
      <a:accent3>
        <a:srgbClr val="00CBE9"/>
      </a:accent3>
      <a:accent4>
        <a:srgbClr val="F5B6CD"/>
      </a:accent4>
      <a:accent5>
        <a:srgbClr val="FAD724"/>
      </a:accent5>
      <a:accent6>
        <a:srgbClr val="0BA7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Bancolombia-PersonasPymes" id="{A153315B-237E-4ABE-8C63-80A6C614C4A4}" vid="{B21F1D20-00A5-4684-AF39-BFD3B7B407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7084</TotalTime>
  <Words>596</Words>
  <Application>Microsoft Office PowerPoint</Application>
  <PresentationFormat>Widescreen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CIBFont Sans</vt:lpstr>
      <vt:lpstr>CIBFont Sans Book</vt:lpstr>
      <vt:lpstr>CIBFont Sans Light</vt:lpstr>
      <vt:lpstr>Tema de Office</vt:lpstr>
      <vt:lpstr>Tema1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Mora Pelaez</dc:creator>
  <cp:lastModifiedBy>Liliana Álvarez</cp:lastModifiedBy>
  <cp:revision>26</cp:revision>
  <dcterms:created xsi:type="dcterms:W3CDTF">2023-01-28T02:10:21Z</dcterms:created>
  <dcterms:modified xsi:type="dcterms:W3CDTF">2024-09-03T21:20:16Z</dcterms:modified>
</cp:coreProperties>
</file>