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147375231" r:id="rId2"/>
    <p:sldId id="344" r:id="rId3"/>
    <p:sldId id="2147375229" r:id="rId4"/>
    <p:sldId id="2147375230" r:id="rId5"/>
    <p:sldId id="2147375232" r:id="rId6"/>
    <p:sldId id="2147375233" r:id="rId7"/>
    <p:sldId id="38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29"/>
            <p14:sldId id="2147375230"/>
            <p14:sldId id="2147375232"/>
            <p14:sldId id="2147375233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A24"/>
    <a:srgbClr val="FF7F41"/>
    <a:srgbClr val="00CCEA"/>
    <a:srgbClr val="0BA783"/>
    <a:srgbClr val="9063CD"/>
    <a:srgbClr val="66FF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11" d="100"/>
          <a:sy n="111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10/05/2023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grupobancolombia.visualstudio.com.mcas.ms/Vicepresidencia%20Servicios%20de%20Tecnolog%C3%ADa/_build?definitionId=11976&amp;_a=summary" TargetMode="External"/><Relationship Id="rId2" Type="http://schemas.openxmlformats.org/officeDocument/2006/relationships/hyperlink" Target="https://grupobancolombia.visualstudio.com/Vicepresidencia%20Servicios%20de%20Tecnolog%C3%ADa/_wiki/wikis/Vicepresidencia%20Servicios%20de%20Tecnolog%C3%ADa.wiki/39372/An%C3%A1lisis-est%C3%A1tico-de-c%C3%B3digo-en-IaC-(SAST)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pps.powerapps.com/play/84835ab9-7c26-4ce0-ab68-bb7188b54092?tenantId=b5e244bd-c492-495b-8b10-61bfd453e423&amp;source=portal&amp;screenColor=rgba%281%2C%20205%2C%20235%2C%201%29&amp;skipAppMetadata=true#%23%23%23%23%23%23%23%23%23%23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Análisis de vulnerabilidades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Equipo </a:t>
            </a:r>
            <a:r>
              <a:rPr lang="es-CO" b="1" dirty="0">
                <a:solidFill>
                  <a:schemeClr val="accent4"/>
                </a:solidFill>
                <a:latin typeface="CIBFont Sans" panose="020B0603020202020104" pitchFamily="34" charset="77"/>
              </a:rPr>
              <a:t>EUC ORDER</a:t>
            </a:r>
            <a:endParaRPr lang="es-CO" b="1" dirty="0">
              <a:solidFill>
                <a:schemeClr val="bg1"/>
              </a:solidFill>
              <a:latin typeface="CIBFont Sans" panose="020B0603020202020104" pitchFamily="34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sz="2400" b="1" dirty="0" err="1">
                <a:solidFill>
                  <a:srgbClr val="FF99CC"/>
                </a:solidFill>
                <a:latin typeface="CIBFont Sans" panose="020B0603020202020104" pitchFamily="34" charset="77"/>
              </a:rPr>
              <a:t>Onpremise</a:t>
            </a:r>
            <a:r>
              <a:rPr lang="es-CO" sz="2400" b="1" dirty="0">
                <a:solidFill>
                  <a:schemeClr val="bg1"/>
                </a:solidFill>
                <a:latin typeface="CIBFont Sans" panose="020B0603020202020104" pitchFamily="34" charset="77"/>
              </a:rPr>
              <a:t> y </a:t>
            </a:r>
            <a:r>
              <a:rPr lang="es-CO" sz="2400" b="1" dirty="0">
                <a:solidFill>
                  <a:srgbClr val="9063CD"/>
                </a:solidFill>
                <a:latin typeface="CIBFont Sans" panose="020B0603020202020104" pitchFamily="34" charset="77"/>
              </a:rPr>
              <a:t>Nube</a:t>
            </a:r>
            <a:endParaRPr lang="es-CO" sz="2400" b="1" dirty="0">
              <a:solidFill>
                <a:schemeClr val="bg1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6689973" y="240870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904" y="2735823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3180523" y="1385558"/>
            <a:ext cx="5830956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Premisas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7" y="2499700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Light" panose="020B0603020202020104" pitchFamily="34" charset="77"/>
              </a:rPr>
              <a:t>El proceso de vulnerabilidades ya cambió (Trabajo colaborativo y auto gestionable)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Light" panose="020B0603020202020104" pitchFamily="34" charset="77"/>
              </a:rPr>
              <a:t>Hacer ejercicios preventivos puede parecer tedioso y aumentar el trabajo </a:t>
            </a:r>
            <a:r>
              <a:rPr lang="es-CO" sz="1600" b="1" dirty="0">
                <a:latin typeface="CIBFont Sans Light" panose="020B0603020202020104" pitchFamily="34" charset="77"/>
              </a:rPr>
              <a:t>al principio, </a:t>
            </a:r>
            <a:r>
              <a:rPr lang="es-CO" sz="1600" dirty="0">
                <a:latin typeface="CIBFont Sans Light" panose="020B0603020202020104" pitchFamily="34" charset="77"/>
              </a:rPr>
              <a:t>pero a largo plazo, puede ahorrar tiempo, estrés y </a:t>
            </a:r>
            <a:r>
              <a:rPr lang="es-CO" sz="1600" b="1" dirty="0">
                <a:latin typeface="CIBFont Sans Light" panose="020B0603020202020104" pitchFamily="34" charset="77"/>
              </a:rPr>
              <a:t>evitar incumplimientos</a:t>
            </a:r>
            <a:r>
              <a:rPr lang="es-CO" sz="1600" dirty="0">
                <a:latin typeface="CIBFont Sans Light" panose="020B0603020202020104" pitchFamily="34" charset="77"/>
              </a:rPr>
              <a:t> por una gestión tardía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CIBFont Sans Light" panose="020B0603020202020104" pitchFamily="34" charset="77"/>
              </a:rPr>
              <a:t>Estamos en constante cambio </a:t>
            </a:r>
            <a:r>
              <a:rPr lang="es-CO" sz="1600" dirty="0">
                <a:latin typeface="CIBFont Sans Light" panose="020B0603020202020104" pitchFamily="34" charset="77"/>
                <a:sym typeface="Wingdings" panose="05000000000000000000" pitchFamily="2" charset="2"/>
              </a:rPr>
              <a:t></a:t>
            </a:r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6421D31-73DD-4988-833B-DF59B53AC93A}"/>
              </a:ext>
            </a:extLst>
          </p:cNvPr>
          <p:cNvCxnSpPr>
            <a:cxnSpLocks/>
          </p:cNvCxnSpPr>
          <p:nvPr/>
        </p:nvCxnSpPr>
        <p:spPr>
          <a:xfrm>
            <a:off x="805022" y="688752"/>
            <a:ext cx="9842338" cy="0"/>
          </a:xfrm>
          <a:prstGeom prst="line">
            <a:avLst/>
          </a:prstGeom>
          <a:ln w="2095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345601" y="456596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1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Proceso</a:t>
            </a: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</a:t>
            </a:r>
            <a:r>
              <a:rPr lang="es-CO" sz="1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Actual</a:t>
            </a:r>
            <a:endParaRPr lang="es-CO" sz="24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851092" y="3820855"/>
            <a:ext cx="9902563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99D878C4-D96E-4DE7-9A37-10D2CE09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7" y="282978"/>
            <a:ext cx="137449" cy="196455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86791F98-03AD-4070-8AE2-7C8027A1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48" y="292212"/>
            <a:ext cx="137953" cy="201153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2FFD86FE-CBAC-4F57-98AB-60B197C40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121" y="303141"/>
            <a:ext cx="137953" cy="19887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A105DB7-BB3E-40EB-B265-FA742D9A5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333" y="282002"/>
            <a:ext cx="166980" cy="198852"/>
          </a:xfrm>
          <a:prstGeom prst="rect">
            <a:avLst/>
          </a:prstGeom>
        </p:spPr>
      </p:pic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2676633B-088E-4E66-8BB1-F2E3ADB3DF13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462149" y="3962415"/>
            <a:ext cx="0" cy="1911671"/>
          </a:xfrm>
          <a:prstGeom prst="straightConnector1">
            <a:avLst/>
          </a:prstGeom>
          <a:ln>
            <a:solidFill>
              <a:srgbClr val="FDDA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0ADE8CC4-7F98-4B05-9559-79A1C8CBF3E5}"/>
              </a:ext>
            </a:extLst>
          </p:cNvPr>
          <p:cNvCxnSpPr>
            <a:cxnSpLocks/>
          </p:cNvCxnSpPr>
          <p:nvPr/>
        </p:nvCxnSpPr>
        <p:spPr>
          <a:xfrm>
            <a:off x="11712486" y="1309854"/>
            <a:ext cx="0" cy="2572573"/>
          </a:xfrm>
          <a:prstGeom prst="straightConnector1">
            <a:avLst/>
          </a:prstGeom>
          <a:ln>
            <a:solidFill>
              <a:srgbClr val="9063C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27A02D8-C944-FB16-3A89-6FD30750E520}"/>
              </a:ext>
            </a:extLst>
          </p:cNvPr>
          <p:cNvCxnSpPr>
            <a:cxnSpLocks/>
          </p:cNvCxnSpPr>
          <p:nvPr/>
        </p:nvCxnSpPr>
        <p:spPr>
          <a:xfrm>
            <a:off x="11386978" y="2211413"/>
            <a:ext cx="0" cy="2101110"/>
          </a:xfrm>
          <a:prstGeom prst="straightConnector1">
            <a:avLst/>
          </a:prstGeom>
          <a:ln>
            <a:solidFill>
              <a:srgbClr val="FF99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Marcador de texto 5">
            <a:extLst>
              <a:ext uri="{FF2B5EF4-FFF2-40B4-BE49-F238E27FC236}">
                <a16:creationId xmlns:a16="http://schemas.microsoft.com/office/drawing/2014/main" id="{39E80801-0307-780E-82F1-CABE847A6763}"/>
              </a:ext>
            </a:extLst>
          </p:cNvPr>
          <p:cNvSpPr txBox="1">
            <a:spLocks/>
          </p:cNvSpPr>
          <p:nvPr/>
        </p:nvSpPr>
        <p:spPr>
          <a:xfrm>
            <a:off x="805022" y="978084"/>
            <a:ext cx="1295058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Generación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97B354E7-69AD-0C13-C3C0-0EEB9162E2B3}"/>
              </a:ext>
            </a:extLst>
          </p:cNvPr>
          <p:cNvSpPr txBox="1">
            <a:spLocks/>
          </p:cNvSpPr>
          <p:nvPr/>
        </p:nvSpPr>
        <p:spPr>
          <a:xfrm>
            <a:off x="2100080" y="1280143"/>
            <a:ext cx="1294287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Escaneos</a:t>
            </a:r>
          </a:p>
        </p:txBody>
      </p:sp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05C32E92-DDA9-142F-8582-D5AA58E1E6CF}"/>
              </a:ext>
            </a:extLst>
          </p:cNvPr>
          <p:cNvSpPr txBox="1">
            <a:spLocks/>
          </p:cNvSpPr>
          <p:nvPr/>
        </p:nvSpPr>
        <p:spPr>
          <a:xfrm>
            <a:off x="3389204" y="1587394"/>
            <a:ext cx="77593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Reportes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E04D3A40-18BD-486F-4EF0-8495532D9F45}"/>
              </a:ext>
            </a:extLst>
          </p:cNvPr>
          <p:cNvSpPr txBox="1">
            <a:spLocks/>
          </p:cNvSpPr>
          <p:nvPr/>
        </p:nvSpPr>
        <p:spPr>
          <a:xfrm>
            <a:off x="4165136" y="1904162"/>
            <a:ext cx="3260785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Tratamiento Equipo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73CC6AF-8F1E-CA5D-C27E-E92767A69E55}"/>
              </a:ext>
            </a:extLst>
          </p:cNvPr>
          <p:cNvSpPr txBox="1">
            <a:spLocks/>
          </p:cNvSpPr>
          <p:nvPr/>
        </p:nvSpPr>
        <p:spPr>
          <a:xfrm>
            <a:off x="5554842" y="2269655"/>
            <a:ext cx="4328231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Tratamiento Ciber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6839C89E-013A-7A62-F352-8E657C3AE508}"/>
              </a:ext>
            </a:extLst>
          </p:cNvPr>
          <p:cNvSpPr txBox="1">
            <a:spLocks/>
          </p:cNvSpPr>
          <p:nvPr/>
        </p:nvSpPr>
        <p:spPr>
          <a:xfrm>
            <a:off x="9883073" y="2576906"/>
            <a:ext cx="77593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Cierre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C68E663-4633-2C0E-EE45-7117C8798F10}"/>
              </a:ext>
            </a:extLst>
          </p:cNvPr>
          <p:cNvCxnSpPr>
            <a:cxnSpLocks/>
          </p:cNvCxnSpPr>
          <p:nvPr/>
        </p:nvCxnSpPr>
        <p:spPr>
          <a:xfrm>
            <a:off x="1472653" y="751048"/>
            <a:ext cx="0" cy="24347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C913023-D266-996D-5D63-87422BBC701E}"/>
              </a:ext>
            </a:extLst>
          </p:cNvPr>
          <p:cNvCxnSpPr>
            <a:cxnSpLocks/>
          </p:cNvCxnSpPr>
          <p:nvPr/>
        </p:nvCxnSpPr>
        <p:spPr>
          <a:xfrm>
            <a:off x="2747223" y="759950"/>
            <a:ext cx="1" cy="5201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69F6094-22F4-F41A-166A-C71646632E4C}"/>
              </a:ext>
            </a:extLst>
          </p:cNvPr>
          <p:cNvCxnSpPr>
            <a:cxnSpLocks/>
          </p:cNvCxnSpPr>
          <p:nvPr/>
        </p:nvCxnSpPr>
        <p:spPr>
          <a:xfrm flipH="1">
            <a:off x="3777170" y="779743"/>
            <a:ext cx="17415" cy="80765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9627644-650A-0E26-7864-05B43BDA0091}"/>
              </a:ext>
            </a:extLst>
          </p:cNvPr>
          <p:cNvCxnSpPr>
            <a:cxnSpLocks/>
          </p:cNvCxnSpPr>
          <p:nvPr/>
        </p:nvCxnSpPr>
        <p:spPr>
          <a:xfrm>
            <a:off x="5640375" y="751048"/>
            <a:ext cx="0" cy="115311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224ABB3-4F95-3FFD-81CD-7858271C7FB2}"/>
              </a:ext>
            </a:extLst>
          </p:cNvPr>
          <p:cNvCxnSpPr>
            <a:cxnSpLocks/>
          </p:cNvCxnSpPr>
          <p:nvPr/>
        </p:nvCxnSpPr>
        <p:spPr>
          <a:xfrm>
            <a:off x="7718957" y="779743"/>
            <a:ext cx="0" cy="14899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0A98A39-B8C3-3C8C-F211-9DD41F83C9CE}"/>
              </a:ext>
            </a:extLst>
          </p:cNvPr>
          <p:cNvCxnSpPr>
            <a:cxnSpLocks/>
          </p:cNvCxnSpPr>
          <p:nvPr/>
        </p:nvCxnSpPr>
        <p:spPr>
          <a:xfrm flipH="1">
            <a:off x="10271039" y="779743"/>
            <a:ext cx="1702" cy="17971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Imagen 45">
            <a:extLst>
              <a:ext uri="{FF2B5EF4-FFF2-40B4-BE49-F238E27FC236}">
                <a16:creationId xmlns:a16="http://schemas.microsoft.com/office/drawing/2014/main" id="{C465C3A7-24B9-99FC-F99D-C0D42F136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123" y="282494"/>
            <a:ext cx="135831" cy="18705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FC979B89-145F-8F78-D63A-E24DDB12C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529" y="273697"/>
            <a:ext cx="137953" cy="189689"/>
          </a:xfrm>
          <a:prstGeom prst="rect">
            <a:avLst/>
          </a:prstGeom>
        </p:spPr>
      </p:pic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345601" y="3647531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1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Proceso Propuesto (Nube)</a:t>
            </a: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789828" y="4048686"/>
            <a:ext cx="1295058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Generación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2071474" y="4355937"/>
            <a:ext cx="1294287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 err="1">
                <a:solidFill>
                  <a:schemeClr val="tx1"/>
                </a:solidFill>
                <a:latin typeface="CIBFont Sans Light" panose="020B0603020202020104" pitchFamily="34" charset="77"/>
              </a:rPr>
              <a:t>Auto-escaneos</a:t>
            </a:r>
            <a:endParaRPr lang="es-CO" sz="1200" b="1" dirty="0">
              <a:solidFill>
                <a:schemeClr val="tx1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3365761" y="4663188"/>
            <a:ext cx="77593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Reportes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3346585" y="5124064"/>
            <a:ext cx="202767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Tratamiento Equipo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4485753" y="5499075"/>
            <a:ext cx="1583048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Tratamiento Ciber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6074183" y="5874086"/>
            <a:ext cx="77593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Cierre</a:t>
            </a:r>
          </a:p>
        </p:txBody>
      </p:sp>
      <p:pic>
        <p:nvPicPr>
          <p:cNvPr id="69" name="Gráfico 68">
            <a:extLst>
              <a:ext uri="{FF2B5EF4-FFF2-40B4-BE49-F238E27FC236}">
                <a16:creationId xmlns:a16="http://schemas.microsoft.com/office/drawing/2014/main" id="{B08CFD91-51C8-0B56-189F-8F6281DD3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64344" y="1290237"/>
            <a:ext cx="776173" cy="776173"/>
          </a:xfrm>
          <a:prstGeom prst="rect">
            <a:avLst/>
          </a:prstGeom>
        </p:spPr>
      </p:pic>
      <p:pic>
        <p:nvPicPr>
          <p:cNvPr id="70" name="Gráfico 69">
            <a:extLst>
              <a:ext uri="{FF2B5EF4-FFF2-40B4-BE49-F238E27FC236}">
                <a16:creationId xmlns:a16="http://schemas.microsoft.com/office/drawing/2014/main" id="{FCD51A4F-D5F5-460F-87B9-0F4063149D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0414" y="4976123"/>
            <a:ext cx="776173" cy="776173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50" y="3460591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48" y="3453057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838" y="3447519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263" y="3444668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149" y="3475725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7468" y="3460107"/>
            <a:ext cx="137953" cy="189689"/>
          </a:xfrm>
          <a:prstGeom prst="rect">
            <a:avLst/>
          </a:prstGeom>
        </p:spPr>
      </p:pic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FDF9226-041E-E745-399E-0397D865C9C8}"/>
              </a:ext>
            </a:extLst>
          </p:cNvPr>
          <p:cNvCxnSpPr>
            <a:cxnSpLocks/>
          </p:cNvCxnSpPr>
          <p:nvPr/>
        </p:nvCxnSpPr>
        <p:spPr>
          <a:xfrm>
            <a:off x="5686444" y="3888928"/>
            <a:ext cx="0" cy="1610147"/>
          </a:xfrm>
          <a:prstGeom prst="straightConnector1">
            <a:avLst/>
          </a:prstGeom>
          <a:ln>
            <a:solidFill>
              <a:srgbClr val="FDDA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560DB5F6-9862-6DB6-5E62-CF7CB404EAD9}"/>
              </a:ext>
            </a:extLst>
          </p:cNvPr>
          <p:cNvCxnSpPr>
            <a:cxnSpLocks/>
          </p:cNvCxnSpPr>
          <p:nvPr/>
        </p:nvCxnSpPr>
        <p:spPr>
          <a:xfrm>
            <a:off x="4485753" y="3820855"/>
            <a:ext cx="0" cy="1303209"/>
          </a:xfrm>
          <a:prstGeom prst="straightConnector1">
            <a:avLst/>
          </a:prstGeom>
          <a:ln>
            <a:solidFill>
              <a:srgbClr val="FDDA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AFBB344D-BEBB-420A-DA0E-AF517F77B531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753727" y="3947612"/>
            <a:ext cx="5382" cy="715576"/>
          </a:xfrm>
          <a:prstGeom prst="straightConnector1">
            <a:avLst/>
          </a:prstGeom>
          <a:ln>
            <a:solidFill>
              <a:srgbClr val="FDDA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B5AA7A1A-B10D-1E33-129F-760043548925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2718618" y="3898894"/>
            <a:ext cx="5381" cy="457043"/>
          </a:xfrm>
          <a:prstGeom prst="straightConnector1">
            <a:avLst/>
          </a:prstGeom>
          <a:ln>
            <a:solidFill>
              <a:srgbClr val="FDDA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8094D4DE-3798-EF2A-DCDD-7B466C21DB44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437357" y="3888928"/>
            <a:ext cx="0" cy="159758"/>
          </a:xfrm>
          <a:prstGeom prst="straightConnector1">
            <a:avLst/>
          </a:prstGeom>
          <a:ln>
            <a:solidFill>
              <a:srgbClr val="FDDA24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73" y="5585027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2500235" y="6139904"/>
            <a:ext cx="1902028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Actualización de AMIS</a:t>
            </a:r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12538CA3-4F7E-06F1-7A49-CE3372B20116}"/>
              </a:ext>
            </a:extLst>
          </p:cNvPr>
          <p:cNvCxnSpPr>
            <a:cxnSpLocks/>
          </p:cNvCxnSpPr>
          <p:nvPr/>
        </p:nvCxnSpPr>
        <p:spPr>
          <a:xfrm>
            <a:off x="3736838" y="5452031"/>
            <a:ext cx="0" cy="708589"/>
          </a:xfrm>
          <a:prstGeom prst="straightConnector1">
            <a:avLst/>
          </a:prstGeom>
          <a:ln>
            <a:solidFill>
              <a:srgbClr val="FF99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Marcador de texto 5">
            <a:extLst>
              <a:ext uri="{FF2B5EF4-FFF2-40B4-BE49-F238E27FC236}">
                <a16:creationId xmlns:a16="http://schemas.microsoft.com/office/drawing/2014/main" id="{737D3FDB-552F-842A-4083-A365891DC3FC}"/>
              </a:ext>
            </a:extLst>
          </p:cNvPr>
          <p:cNvSpPr txBox="1">
            <a:spLocks/>
          </p:cNvSpPr>
          <p:nvPr/>
        </p:nvSpPr>
        <p:spPr>
          <a:xfrm>
            <a:off x="6722796" y="2780151"/>
            <a:ext cx="2004641" cy="495955"/>
          </a:xfrm>
          <a:prstGeom prst="rect">
            <a:avLst/>
          </a:prstGeom>
          <a:ln>
            <a:solidFill>
              <a:srgbClr val="FF7F41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No hay un seguimiento claro</a:t>
            </a:r>
          </a:p>
          <a:p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No hay priorización 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4029A2B3-5B10-D367-D9FB-4B8C9B651AC5}"/>
              </a:ext>
            </a:extLst>
          </p:cNvPr>
          <p:cNvCxnSpPr>
            <a:cxnSpLocks/>
            <a:stCxn id="17" idx="2"/>
            <a:endCxn id="101" idx="0"/>
          </p:cNvCxnSpPr>
          <p:nvPr/>
        </p:nvCxnSpPr>
        <p:spPr>
          <a:xfrm>
            <a:off x="7718958" y="2576906"/>
            <a:ext cx="6159" cy="203245"/>
          </a:xfrm>
          <a:prstGeom prst="straightConnector1">
            <a:avLst/>
          </a:prstGeom>
          <a:ln>
            <a:solidFill>
              <a:srgbClr val="FF7F4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5651934D-0F73-99E3-0EBE-5FB3BCDB1E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7031" y="2735725"/>
            <a:ext cx="613244" cy="6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6421D31-73DD-4988-833B-DF59B53AC93A}"/>
              </a:ext>
            </a:extLst>
          </p:cNvPr>
          <p:cNvCxnSpPr>
            <a:cxnSpLocks/>
          </p:cNvCxnSpPr>
          <p:nvPr/>
        </p:nvCxnSpPr>
        <p:spPr>
          <a:xfrm>
            <a:off x="822275" y="2241507"/>
            <a:ext cx="9842338" cy="0"/>
          </a:xfrm>
          <a:prstGeom prst="line">
            <a:avLst/>
          </a:prstGeom>
          <a:ln w="2095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362853" y="1058363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1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Proceso</a:t>
            </a: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</a:t>
            </a:r>
            <a:r>
              <a:rPr lang="es-CO" sz="18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Onpremise</a:t>
            </a:r>
            <a:endParaRPr lang="es-CO" sz="24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9D878C4-D96E-4DE7-9A37-10D2CE09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40" y="1835733"/>
            <a:ext cx="137449" cy="196455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86791F98-03AD-4070-8AE2-7C8027A1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01" y="1844967"/>
            <a:ext cx="137953" cy="201153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2FFD86FE-CBAC-4F57-98AB-60B197C40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374" y="1855896"/>
            <a:ext cx="137953" cy="198876"/>
          </a:xfrm>
          <a:prstGeom prst="rect">
            <a:avLst/>
          </a:prstGeom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0A105DB7-BB3E-40EB-B265-FA742D9A5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586" y="1834757"/>
            <a:ext cx="166980" cy="198852"/>
          </a:xfrm>
          <a:prstGeom prst="rect">
            <a:avLst/>
          </a:prstGeom>
        </p:spPr>
      </p:pic>
      <p:sp>
        <p:nvSpPr>
          <p:cNvPr id="51" name="Marcador de texto 5">
            <a:extLst>
              <a:ext uri="{FF2B5EF4-FFF2-40B4-BE49-F238E27FC236}">
                <a16:creationId xmlns:a16="http://schemas.microsoft.com/office/drawing/2014/main" id="{39E80801-0307-780E-82F1-CABE847A6763}"/>
              </a:ext>
            </a:extLst>
          </p:cNvPr>
          <p:cNvSpPr txBox="1">
            <a:spLocks/>
          </p:cNvSpPr>
          <p:nvPr/>
        </p:nvSpPr>
        <p:spPr>
          <a:xfrm>
            <a:off x="822275" y="2530839"/>
            <a:ext cx="1295058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Generación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97B354E7-69AD-0C13-C3C0-0EEB9162E2B3}"/>
              </a:ext>
            </a:extLst>
          </p:cNvPr>
          <p:cNvSpPr txBox="1">
            <a:spLocks/>
          </p:cNvSpPr>
          <p:nvPr/>
        </p:nvSpPr>
        <p:spPr>
          <a:xfrm>
            <a:off x="2117333" y="2832898"/>
            <a:ext cx="1294287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Escaneos</a:t>
            </a:r>
          </a:p>
        </p:txBody>
      </p:sp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05C32E92-DDA9-142F-8582-D5AA58E1E6CF}"/>
              </a:ext>
            </a:extLst>
          </p:cNvPr>
          <p:cNvSpPr txBox="1">
            <a:spLocks/>
          </p:cNvSpPr>
          <p:nvPr/>
        </p:nvSpPr>
        <p:spPr>
          <a:xfrm>
            <a:off x="3406457" y="3140149"/>
            <a:ext cx="77593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Reportes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E04D3A40-18BD-486F-4EF0-8495532D9F45}"/>
              </a:ext>
            </a:extLst>
          </p:cNvPr>
          <p:cNvSpPr txBox="1">
            <a:spLocks/>
          </p:cNvSpPr>
          <p:nvPr/>
        </p:nvSpPr>
        <p:spPr>
          <a:xfrm>
            <a:off x="4182389" y="3456917"/>
            <a:ext cx="3260785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Tratamiento Equipo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73CC6AF-8F1E-CA5D-C27E-E92767A69E55}"/>
              </a:ext>
            </a:extLst>
          </p:cNvPr>
          <p:cNvSpPr txBox="1">
            <a:spLocks/>
          </p:cNvSpPr>
          <p:nvPr/>
        </p:nvSpPr>
        <p:spPr>
          <a:xfrm>
            <a:off x="5572095" y="3822410"/>
            <a:ext cx="4328231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Tratamiento Ciber</a:t>
            </a:r>
          </a:p>
        </p:txBody>
      </p:sp>
      <p:sp>
        <p:nvSpPr>
          <p:cNvPr id="18" name="Marcador de texto 5">
            <a:extLst>
              <a:ext uri="{FF2B5EF4-FFF2-40B4-BE49-F238E27FC236}">
                <a16:creationId xmlns:a16="http://schemas.microsoft.com/office/drawing/2014/main" id="{6839C89E-013A-7A62-F352-8E657C3AE508}"/>
              </a:ext>
            </a:extLst>
          </p:cNvPr>
          <p:cNvSpPr txBox="1">
            <a:spLocks/>
          </p:cNvSpPr>
          <p:nvPr/>
        </p:nvSpPr>
        <p:spPr>
          <a:xfrm>
            <a:off x="9900326" y="4129661"/>
            <a:ext cx="775932" cy="30725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Cierre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C68E663-4633-2C0E-EE45-7117C8798F10}"/>
              </a:ext>
            </a:extLst>
          </p:cNvPr>
          <p:cNvCxnSpPr>
            <a:cxnSpLocks/>
          </p:cNvCxnSpPr>
          <p:nvPr/>
        </p:nvCxnSpPr>
        <p:spPr>
          <a:xfrm>
            <a:off x="1489906" y="2303803"/>
            <a:ext cx="0" cy="24347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C913023-D266-996D-5D63-87422BBC701E}"/>
              </a:ext>
            </a:extLst>
          </p:cNvPr>
          <p:cNvCxnSpPr>
            <a:cxnSpLocks/>
          </p:cNvCxnSpPr>
          <p:nvPr/>
        </p:nvCxnSpPr>
        <p:spPr>
          <a:xfrm>
            <a:off x="2764476" y="2312705"/>
            <a:ext cx="1" cy="52019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769F6094-22F4-F41A-166A-C71646632E4C}"/>
              </a:ext>
            </a:extLst>
          </p:cNvPr>
          <p:cNvCxnSpPr>
            <a:cxnSpLocks/>
          </p:cNvCxnSpPr>
          <p:nvPr/>
        </p:nvCxnSpPr>
        <p:spPr>
          <a:xfrm flipH="1">
            <a:off x="3794423" y="2332498"/>
            <a:ext cx="17415" cy="80765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19627644-650A-0E26-7864-05B43BDA0091}"/>
              </a:ext>
            </a:extLst>
          </p:cNvPr>
          <p:cNvCxnSpPr>
            <a:cxnSpLocks/>
          </p:cNvCxnSpPr>
          <p:nvPr/>
        </p:nvCxnSpPr>
        <p:spPr>
          <a:xfrm>
            <a:off x="5657628" y="2303803"/>
            <a:ext cx="0" cy="115311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224ABB3-4F95-3FFD-81CD-7858271C7FB2}"/>
              </a:ext>
            </a:extLst>
          </p:cNvPr>
          <p:cNvCxnSpPr>
            <a:cxnSpLocks/>
          </p:cNvCxnSpPr>
          <p:nvPr/>
        </p:nvCxnSpPr>
        <p:spPr>
          <a:xfrm>
            <a:off x="7736210" y="2332498"/>
            <a:ext cx="0" cy="14899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0A98A39-B8C3-3C8C-F211-9DD41F83C9CE}"/>
              </a:ext>
            </a:extLst>
          </p:cNvPr>
          <p:cNvCxnSpPr>
            <a:cxnSpLocks/>
          </p:cNvCxnSpPr>
          <p:nvPr/>
        </p:nvCxnSpPr>
        <p:spPr>
          <a:xfrm flipH="1">
            <a:off x="10288292" y="2332498"/>
            <a:ext cx="1702" cy="179716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Imagen 45">
            <a:extLst>
              <a:ext uri="{FF2B5EF4-FFF2-40B4-BE49-F238E27FC236}">
                <a16:creationId xmlns:a16="http://schemas.microsoft.com/office/drawing/2014/main" id="{C465C3A7-24B9-99FC-F99D-C0D42F136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76" y="1835249"/>
            <a:ext cx="135831" cy="18705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FC979B89-145F-8F78-D63A-E24DDB12C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782" y="1826452"/>
            <a:ext cx="137953" cy="189689"/>
          </a:xfrm>
          <a:prstGeom prst="rect">
            <a:avLst/>
          </a:prstGeom>
        </p:spPr>
      </p:pic>
      <p:pic>
        <p:nvPicPr>
          <p:cNvPr id="69" name="Gráfico 68">
            <a:extLst>
              <a:ext uri="{FF2B5EF4-FFF2-40B4-BE49-F238E27FC236}">
                <a16:creationId xmlns:a16="http://schemas.microsoft.com/office/drawing/2014/main" id="{B08CFD91-51C8-0B56-189F-8F6281DD3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1597" y="2842992"/>
            <a:ext cx="776173" cy="776173"/>
          </a:xfrm>
          <a:prstGeom prst="rect">
            <a:avLst/>
          </a:prstGeom>
        </p:spPr>
      </p:pic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53087A78-5858-4D8E-D932-BCDA34F87F8C}"/>
              </a:ext>
            </a:extLst>
          </p:cNvPr>
          <p:cNvSpPr txBox="1">
            <a:spLocks/>
          </p:cNvSpPr>
          <p:nvPr/>
        </p:nvSpPr>
        <p:spPr>
          <a:xfrm>
            <a:off x="4243929" y="4917282"/>
            <a:ext cx="2882294" cy="105264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Análisis de vulnerabilidades frecuentes </a:t>
            </a:r>
          </a:p>
          <a:p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Ejem:</a:t>
            </a:r>
          </a:p>
          <a:p>
            <a:pPr marL="171450" indent="-171450">
              <a:buFontTx/>
              <a:buChar char="-"/>
            </a:pPr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Que aplicativos no se necesitan</a:t>
            </a:r>
          </a:p>
          <a:p>
            <a:pPr marL="171450" indent="-171450">
              <a:buFontTx/>
              <a:buChar char="-"/>
            </a:pPr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Desinstalar aplicaciones en desuso</a:t>
            </a:r>
          </a:p>
          <a:p>
            <a:pPr marL="171450" indent="-171450">
              <a:buFontTx/>
              <a:buChar char="-"/>
            </a:pPr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Patrones diferentes a los parchados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70A2002-7048-DA86-B3DD-CD0AA98CA0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7756" y="5055519"/>
            <a:ext cx="776173" cy="776173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8FA446E-3802-AE0A-5932-D9BFE9A346AD}"/>
              </a:ext>
            </a:extLst>
          </p:cNvPr>
          <p:cNvCxnSpPr>
            <a:cxnSpLocks/>
          </p:cNvCxnSpPr>
          <p:nvPr/>
        </p:nvCxnSpPr>
        <p:spPr>
          <a:xfrm>
            <a:off x="4805024" y="3764168"/>
            <a:ext cx="0" cy="1153114"/>
          </a:xfrm>
          <a:prstGeom prst="straightConnector1">
            <a:avLst/>
          </a:prstGeom>
          <a:ln>
            <a:solidFill>
              <a:srgbClr val="FF99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7EEF557-37AD-DA81-9E38-1749BBCF308C}"/>
              </a:ext>
            </a:extLst>
          </p:cNvPr>
          <p:cNvCxnSpPr>
            <a:cxnSpLocks/>
          </p:cNvCxnSpPr>
          <p:nvPr/>
        </p:nvCxnSpPr>
        <p:spPr>
          <a:xfrm>
            <a:off x="6260013" y="4129661"/>
            <a:ext cx="0" cy="787621"/>
          </a:xfrm>
          <a:prstGeom prst="straightConnector1">
            <a:avLst/>
          </a:prstGeom>
          <a:ln>
            <a:solidFill>
              <a:srgbClr val="FF99CC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4DF9F568-773D-EF4E-B00F-98A1C1057DD6}"/>
              </a:ext>
            </a:extLst>
          </p:cNvPr>
          <p:cNvSpPr txBox="1">
            <a:spLocks/>
          </p:cNvSpPr>
          <p:nvPr/>
        </p:nvSpPr>
        <p:spPr>
          <a:xfrm>
            <a:off x="6344528" y="797400"/>
            <a:ext cx="5378770" cy="1560214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latin typeface="CIBFont Sans Light" panose="020B0603020202020104" pitchFamily="34" charset="77"/>
              </a:rPr>
              <a:t>Escaneos de IAC en pipelines Cloud (Desacoplada, Referencia y plexo)</a:t>
            </a:r>
          </a:p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https://grupobancolombia.visualstudio.com/Vicepresidencia%20Servicios%20de%20Tecnolog%C3%ADa/_wiki/wikis/Vicepresidencia%20Servicios%20de%20Tecnolog%C3%ADa.wiki/39372/An%C3%A1lisis-est%C3%A1tico-de-c%C3%B3digo-en-IaC-(SAST)</a:t>
            </a:r>
            <a:endParaRPr lang="es-CO" sz="1400" dirty="0">
              <a:latin typeface="CIBFont Sans Light" panose="020B0603020202020104" pitchFamily="34" charset="77"/>
            </a:endParaRPr>
          </a:p>
          <a:p>
            <a:endParaRPr lang="es-CO" sz="1400" dirty="0">
              <a:latin typeface="CIBFont Sans Light" panose="020B0603020202020104" pitchFamily="34" charset="77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5972B06D-35FB-C24E-8351-2DA6339AC3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9953" y="1157814"/>
            <a:ext cx="458204" cy="651666"/>
          </a:xfrm>
          <a:prstGeom prst="rect">
            <a:avLst/>
          </a:prstGeom>
        </p:spPr>
      </p:pic>
      <p:pic>
        <p:nvPicPr>
          <p:cNvPr id="10" name="Imagen 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3F92EBC0-508A-F544-B444-5DFA9455AE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9953" y="2813472"/>
            <a:ext cx="463296" cy="682214"/>
          </a:xfrm>
          <a:prstGeom prst="rect">
            <a:avLst/>
          </a:prstGeom>
        </p:spPr>
      </p:pic>
      <p:pic>
        <p:nvPicPr>
          <p:cNvPr id="13" name="Imagen 1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4483BAF3-B833-CB43-B14A-6BE78A91C63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7259" y="4636706"/>
            <a:ext cx="453112" cy="656758"/>
          </a:xfrm>
          <a:prstGeom prst="rect">
            <a:avLst/>
          </a:prstGeom>
        </p:spPr>
      </p:pic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latin typeface="CIBFont Sans Light" panose="020B0603020202020104" pitchFamily="34" charset="77"/>
              </a:rPr>
              <a:t>Pipeline de auto gestión en cierre de vulnerabilidades (Cierra todas)</a:t>
            </a:r>
          </a:p>
          <a:p>
            <a:r>
              <a:rPr lang="es-CO" sz="1400" dirty="0">
                <a:latin typeface="CIBFont Sans Light" panose="020B0603020202020104" pitchFamily="34" charset="77"/>
                <a:hlinkClick r:id="rId6"/>
              </a:rPr>
              <a:t>https://apps.powerapps.com/play/84835ab9-7c26-4ce0-ab68-bb7188b54092?tenantId=b5e244bd-c492-495b-8b10-61bfd453e423&amp;source=portal&amp;screenColor=rgba%281%2C%20205%2C%20235%2C%201%29&amp;skipAppMetadata=true#%23%23%23%23%23%23%23%23%23%23</a:t>
            </a:r>
            <a:endParaRPr lang="es-CO" sz="1400" dirty="0">
              <a:latin typeface="CIBFont Sans Light" panose="020B0603020202020104" pitchFamily="34" charset="77"/>
            </a:endParaRPr>
          </a:p>
          <a:p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47" name="Marcador de texto 5">
            <a:extLst>
              <a:ext uri="{FF2B5EF4-FFF2-40B4-BE49-F238E27FC236}">
                <a16:creationId xmlns:a16="http://schemas.microsoft.com/office/drawing/2014/main" id="{58312F98-0CDE-FC4C-A7E2-9F8DAD7CB04B}"/>
              </a:ext>
            </a:extLst>
          </p:cNvPr>
          <p:cNvSpPr txBox="1">
            <a:spLocks/>
          </p:cNvSpPr>
          <p:nvPr/>
        </p:nvSpPr>
        <p:spPr>
          <a:xfrm>
            <a:off x="6344528" y="4500386"/>
            <a:ext cx="5009271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latin typeface="CIBFont Sans Light" panose="020B0603020202020104" pitchFamily="34" charset="77"/>
              </a:rPr>
              <a:t>Pipeline de escaneo a demanda</a:t>
            </a:r>
          </a:p>
          <a:p>
            <a:r>
              <a:rPr lang="es-CO" sz="1400" dirty="0">
                <a:latin typeface="CIBFont Sans Light" panose="020B0603020202020104" pitchFamily="34" charset="77"/>
                <a:hlinkClick r:id="rId7"/>
              </a:rPr>
              <a:t>https://grupobancolombia.visualstudio.com.mcas.ms/Vicepresidencia%20Servicios%20de%20Tecnolog%C3%ADa/_build?definitionId=11976&amp;_a=summary</a:t>
            </a:r>
            <a:endParaRPr lang="es-CO" sz="1400" dirty="0">
              <a:latin typeface="CIBFont Sans Light" panose="020B0603020202020104" pitchFamily="34" charset="77"/>
            </a:endParaRPr>
          </a:p>
          <a:p>
            <a:endParaRPr lang="es-CO" sz="1400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Con qué herramientas contamos? 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1" y="1341683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Un hombre sentado frente a una pantalla&#10;&#10;Descripción generada automáticamente con confianza media">
            <a:extLst>
              <a:ext uri="{FF2B5EF4-FFF2-40B4-BE49-F238E27FC236}">
                <a16:creationId xmlns:a16="http://schemas.microsoft.com/office/drawing/2014/main" id="{7CACCA75-5B73-EB4B-9CD0-A66AE1541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7" r="61071" b="11686"/>
          <a:stretch/>
        </p:blipFill>
        <p:spPr>
          <a:xfrm>
            <a:off x="614434" y="152602"/>
            <a:ext cx="4078628" cy="6202103"/>
          </a:xfrm>
          <a:prstGeom prst="rect">
            <a:avLst/>
          </a:pr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4C94CB95-6BEB-4748-B92D-F08337209B4B}"/>
              </a:ext>
            </a:extLst>
          </p:cNvPr>
          <p:cNvSpPr txBox="1">
            <a:spLocks/>
          </p:cNvSpPr>
          <p:nvPr/>
        </p:nvSpPr>
        <p:spPr>
          <a:xfrm>
            <a:off x="2308501" y="3335603"/>
            <a:ext cx="1883937" cy="1132880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b="1" dirty="0">
                <a:solidFill>
                  <a:srgbClr val="2C2A29"/>
                </a:solidFill>
                <a:latin typeface="CIBFont Sans" panose="020B0603020202020104" pitchFamily="34" charset="77"/>
              </a:rPr>
              <a:t>Acciones concretas</a:t>
            </a:r>
          </a:p>
        </p:txBody>
      </p: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9AB05206-E125-334B-BF0F-2E36B6B8D443}"/>
              </a:ext>
            </a:extLst>
          </p:cNvPr>
          <p:cNvSpPr txBox="1">
            <a:spLocks/>
          </p:cNvSpPr>
          <p:nvPr/>
        </p:nvSpPr>
        <p:spPr>
          <a:xfrm>
            <a:off x="5723720" y="360690"/>
            <a:ext cx="5920572" cy="3310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Escoger entre todos una aplicación de cada tipo de arquitectura: Desacoplada/Referencia/Plexo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Designar al inicio de cada sprint una persona encargada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Separar 4 horas al inicio del sprint para ejecutar el IAC </a:t>
            </a:r>
            <a:r>
              <a:rPr lang="es-CO" sz="1400" dirty="0" err="1">
                <a:latin typeface="CIBFont Sans Light" panose="020B0603020202020104" pitchFamily="34" charset="77"/>
              </a:rPr>
              <a:t>scan</a:t>
            </a:r>
            <a:r>
              <a:rPr lang="es-CO" sz="1400" dirty="0">
                <a:latin typeface="CIBFont Sans Light" panose="020B0603020202020104" pitchFamily="34" charset="77"/>
              </a:rPr>
              <a:t> para cada uno de los tipos de arquitecturas (punto 1)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Chequear la publicación de las Golden </a:t>
            </a:r>
            <a:r>
              <a:rPr lang="es-CO" sz="1400" dirty="0" err="1">
                <a:latin typeface="CIBFont Sans Light" panose="020B0603020202020104" pitchFamily="34" charset="77"/>
              </a:rPr>
              <a:t>amis</a:t>
            </a:r>
            <a:r>
              <a:rPr lang="es-CO" sz="1400" dirty="0">
                <a:latin typeface="CIBFont Sans Light" panose="020B0603020202020104" pitchFamily="34" charset="77"/>
              </a:rPr>
              <a:t> para identificar si hay versiones nuevas y notificarle al equipo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Analizar la lista de </a:t>
            </a:r>
            <a:r>
              <a:rPr lang="es-CO" sz="1400" dirty="0" err="1">
                <a:latin typeface="CIBFont Sans Light" panose="020B0603020202020104" pitchFamily="34" charset="77"/>
              </a:rPr>
              <a:t>onpremise</a:t>
            </a:r>
            <a:r>
              <a:rPr lang="es-CO" sz="1400" dirty="0">
                <a:latin typeface="CIBFont Sans Light" panose="020B0603020202020104" pitchFamily="34" charset="77"/>
              </a:rPr>
              <a:t> (mientras se ejecutan los escaneos) para identificar algún patrón de comportamiento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Identificar los resultados de los escaneos y remediar sobre las aplicaciones seleccionadas (tenerlas de referencia para replicar los cambios)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Comunicar al equipo las remediaciones realizadas</a:t>
            </a:r>
          </a:p>
          <a:p>
            <a:pPr marL="342900" indent="-342900">
              <a:buAutoNum type="arabicPeriod"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342900" indent="-342900">
              <a:buAutoNum type="arabicPeriod"/>
            </a:pPr>
            <a:r>
              <a:rPr lang="es-CO" sz="1400" dirty="0">
                <a:latin typeface="CIBFont Sans Light" panose="020B0603020202020104" pitchFamily="34" charset="77"/>
              </a:rPr>
              <a:t>Reservar HA para el siguiente sprint en las aplicaciones que necesiten remediar la misma vulnerabilidad (Todos los integrantes del equipo)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8FE5FCA-3521-FB4F-9159-9998155F9E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0885" y="5304361"/>
            <a:ext cx="487152" cy="487152"/>
          </a:xfrm>
          <a:prstGeom prst="rect">
            <a:avLst/>
          </a:prstGeom>
        </p:spPr>
      </p:pic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16727EB3-6567-F047-A07C-D49BF1A4B8CB}"/>
              </a:ext>
            </a:extLst>
          </p:cNvPr>
          <p:cNvSpPr txBox="1">
            <a:spLocks/>
          </p:cNvSpPr>
          <p:nvPr/>
        </p:nvSpPr>
        <p:spPr>
          <a:xfrm>
            <a:off x="5964489" y="5800641"/>
            <a:ext cx="1520201" cy="54153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200" dirty="0">
                <a:latin typeface="CIBFont Sans Light" panose="020B0603020202020104" pitchFamily="34" charset="77"/>
              </a:rPr>
              <a:t>Disponibilidad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5DF585F6-FC97-3C4A-8C78-550663594EAF}"/>
              </a:ext>
            </a:extLst>
          </p:cNvPr>
          <p:cNvSpPr txBox="1">
            <a:spLocks/>
          </p:cNvSpPr>
          <p:nvPr/>
        </p:nvSpPr>
        <p:spPr>
          <a:xfrm>
            <a:off x="7274903" y="5813175"/>
            <a:ext cx="1133618" cy="54153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latin typeface="CIBFont Sans Light" panose="020B0603020202020104" pitchFamily="34" charset="77"/>
              </a:rPr>
              <a:t>Menos soporte en caliente</a:t>
            </a:r>
          </a:p>
        </p:txBody>
      </p:sp>
      <p:sp>
        <p:nvSpPr>
          <p:cNvPr id="15" name="Marcador de texto 5">
            <a:extLst>
              <a:ext uri="{FF2B5EF4-FFF2-40B4-BE49-F238E27FC236}">
                <a16:creationId xmlns:a16="http://schemas.microsoft.com/office/drawing/2014/main" id="{8FDF6D15-D0F6-134E-94ED-FF7159505D28}"/>
              </a:ext>
            </a:extLst>
          </p:cNvPr>
          <p:cNvSpPr txBox="1">
            <a:spLocks/>
          </p:cNvSpPr>
          <p:nvPr/>
        </p:nvSpPr>
        <p:spPr>
          <a:xfrm>
            <a:off x="8470217" y="5800641"/>
            <a:ext cx="1464309" cy="54153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latin typeface="CIBFont Sans Light" panose="020B0603020202020104" pitchFamily="34" charset="77"/>
              </a:rPr>
              <a:t>Mantenemos aplicaciones seguras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44AF937-53A7-C644-B60A-8334C60D0282}"/>
              </a:ext>
            </a:extLst>
          </p:cNvPr>
          <p:cNvSpPr txBox="1">
            <a:spLocks/>
          </p:cNvSpPr>
          <p:nvPr/>
        </p:nvSpPr>
        <p:spPr>
          <a:xfrm>
            <a:off x="9866592" y="5791513"/>
            <a:ext cx="1327512" cy="54153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latin typeface="CIBFont Sans Light" panose="020B0603020202020104" pitchFamily="34" charset="77"/>
              </a:rPr>
              <a:t>Control en la operación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8717B65-094C-A3A4-2EDE-CA5650395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2560" y="5159850"/>
            <a:ext cx="776173" cy="77617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4F3583D3-F9C8-4A51-F0ED-72F961105F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4286" y="5112711"/>
            <a:ext cx="776173" cy="776173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B826362-A176-1B2E-D216-F10A86B247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31664" y="5200126"/>
            <a:ext cx="665302" cy="66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9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431</Words>
  <Application>Microsoft Office PowerPoint</Application>
  <PresentationFormat>Panorámica</PresentationFormat>
  <Paragraphs>66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CIBFont Sans</vt:lpstr>
      <vt:lpstr>CIBFont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</cp:lastModifiedBy>
  <cp:revision>15</cp:revision>
  <dcterms:created xsi:type="dcterms:W3CDTF">2023-01-28T02:10:21Z</dcterms:created>
  <dcterms:modified xsi:type="dcterms:W3CDTF">2023-05-11T02:34:00Z</dcterms:modified>
</cp:coreProperties>
</file>