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1" r:id="rId3"/>
    <p:sldMasterId id="214748369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Assistant"/>
      <p:regular r:id="rId25"/>
      <p:bold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ssistant-bold.fntdata"/><Relationship Id="rId25" Type="http://schemas.openxmlformats.org/officeDocument/2006/relationships/font" Target="fonts/Assistant-regular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font" Target="fonts/RobotoMedium-regular.fnt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edium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083e6ae4c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083e6ae4c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083e6ae4c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083e6ae4c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647448be2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647448be2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56d26471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56d26471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56d2647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56d2647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0cfc9b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50cfc9b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083e6ae4c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083e6ae4c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hasCustomPrompt="1"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hasCustomPrompt="1"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hasCustomPrompt="1"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9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22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143" name="Google Shape;143;p22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4" name="Google Shape;144;p22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2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1" name="Google Shape;151;p2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9" name="Google Shape;159;p2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61" name="Google Shape;161;p2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163" name="Google Shape;163;p2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Google Shape;164;p23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3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3" name="Google Shape;213;p31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3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227" name="Google Shape;227;p3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3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230" name="Google Shape;230;p3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hasCustomPrompt="1"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9"/>
          <p:cNvSpPr txBox="1"/>
          <p:nvPr>
            <p:ph hasCustomPrompt="1"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39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2" name="Google Shape;252;p39"/>
          <p:cNvSpPr txBox="1"/>
          <p:nvPr>
            <p:ph hasCustomPrompt="1"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39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12" type="sldNum"/>
          </p:nvPr>
        </p:nvSpPr>
        <p:spPr>
          <a:xfrm>
            <a:off x="540000" y="4726558"/>
            <a:ext cx="241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	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Salesfive Consulting GmbH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540000" y="754732"/>
            <a:ext cx="483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41"/>
          <p:cNvSpPr txBox="1"/>
          <p:nvPr>
            <p:ph idx="2" type="body"/>
          </p:nvPr>
        </p:nvSpPr>
        <p:spPr>
          <a:xfrm>
            <a:off x="540000" y="573528"/>
            <a:ext cx="48318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C8C8C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C8C8C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0" name="Google Shape;26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1615" y="4768979"/>
            <a:ext cx="628384" cy="1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1"/>
          <p:cNvSpPr txBox="1"/>
          <p:nvPr>
            <p:ph idx="3" type="body"/>
          </p:nvPr>
        </p:nvSpPr>
        <p:spPr>
          <a:xfrm>
            <a:off x="540000" y="1491854"/>
            <a:ext cx="67500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05050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/>
          <p:nvPr/>
        </p:nvSpPr>
        <p:spPr>
          <a:xfrm>
            <a:off x="0" y="-3050"/>
            <a:ext cx="9144000" cy="5143500"/>
          </a:xfrm>
          <a:prstGeom prst="rect">
            <a:avLst/>
          </a:prstGeom>
          <a:solidFill>
            <a:srgbClr val="58ADC5"/>
          </a:solidFill>
          <a:ln cap="flat" cmpd="sng" w="38100">
            <a:solidFill>
              <a:srgbClr val="58AD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42"/>
          <p:cNvGrpSpPr/>
          <p:nvPr/>
        </p:nvGrpSpPr>
        <p:grpSpPr>
          <a:xfrm>
            <a:off x="8638982" y="104318"/>
            <a:ext cx="401181" cy="515668"/>
            <a:chOff x="-1" y="-1"/>
            <a:chExt cx="1210200" cy="1615500"/>
          </a:xfrm>
        </p:grpSpPr>
        <p:sp>
          <p:nvSpPr>
            <p:cNvPr id="265" name="Google Shape;265;p42"/>
            <p:cNvSpPr/>
            <p:nvPr/>
          </p:nvSpPr>
          <p:spPr>
            <a:xfrm>
              <a:off x="-1" y="-1"/>
              <a:ext cx="1210200" cy="1615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rotWithShape="0" dir="5400000" dist="25400">
                <a:srgbClr val="000000">
                  <a:alpha val="49410"/>
                </a:srgbClr>
              </a:outerShdw>
            </a:effectLst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afik 7" id="266" name="Google Shape;266;p4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9038" y="85734"/>
              <a:ext cx="1012047" cy="14440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9pPr>
          </a:lstStyle>
          <a:p/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3"/>
          <p:cNvSpPr txBox="1"/>
          <p:nvPr>
            <p:ph idx="10" type="dt"/>
          </p:nvPr>
        </p:nvSpPr>
        <p:spPr>
          <a:xfrm>
            <a:off x="457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4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276" name="Google Shape;276;p44"/>
          <p:cNvSpPr txBox="1"/>
          <p:nvPr>
            <p:ph idx="12" type="sldNum"/>
          </p:nvPr>
        </p:nvSpPr>
        <p:spPr>
          <a:xfrm>
            <a:off x="8322127" y="4803219"/>
            <a:ext cx="193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1" showMasterSp="0">
  <p:cSld name="TITLE_AND_BODY_9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idx="12" type="sldNum"/>
          </p:nvPr>
        </p:nvSpPr>
        <p:spPr>
          <a:xfrm>
            <a:off x="8588391" y="4721996"/>
            <a:ext cx="1809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4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sz="2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sz="2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7157996" y="4762665"/>
            <a:ext cx="1308600" cy="2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21"/>
          <p:cNvGrpSpPr/>
          <p:nvPr/>
        </p:nvGrpSpPr>
        <p:grpSpPr>
          <a:xfrm>
            <a:off x="8458848" y="343116"/>
            <a:ext cx="381300" cy="576000"/>
            <a:chOff x="8458848" y="343116"/>
            <a:chExt cx="381300" cy="576000"/>
          </a:xfrm>
        </p:grpSpPr>
        <p:sp>
          <p:nvSpPr>
            <p:cNvPr id="136" name="Google Shape;136;p21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7" name="Google Shape;137;p2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ctrTitle"/>
          </p:nvPr>
        </p:nvSpPr>
        <p:spPr>
          <a:xfrm>
            <a:off x="311700" y="1239050"/>
            <a:ext cx="72966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8">
                <a:solidFill>
                  <a:schemeClr val="accent2"/>
                </a:solidFill>
              </a:rPr>
              <a:t>Lilian Rodrigues</a:t>
            </a:r>
            <a:endParaRPr sz="3088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06235"/>
                </a:solidFill>
              </a:rPr>
              <a:t>Twitter Clone</a:t>
            </a:r>
            <a:endParaRPr sz="2888">
              <a:solidFill>
                <a:srgbClr val="F06235"/>
              </a:solidFill>
            </a:endParaRPr>
          </a:p>
        </p:txBody>
      </p:sp>
      <p:sp>
        <p:nvSpPr>
          <p:cNvPr id="284" name="Google Shape;284;p46"/>
          <p:cNvSpPr txBox="1"/>
          <p:nvPr>
            <p:ph idx="1" type="subTitle"/>
          </p:nvPr>
        </p:nvSpPr>
        <p:spPr>
          <a:xfrm>
            <a:off x="311700" y="29459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>
                <a:solidFill>
                  <a:schemeClr val="accent2"/>
                </a:solidFill>
              </a:rPr>
            </a:br>
            <a:br>
              <a:rPr lang="en" sz="2200">
                <a:solidFill>
                  <a:schemeClr val="accent2"/>
                </a:solidFill>
              </a:rPr>
            </a:br>
            <a:r>
              <a:rPr lang="en" sz="2200">
                <a:solidFill>
                  <a:schemeClr val="accent2"/>
                </a:solidFill>
              </a:rPr>
              <a:t> </a:t>
            </a:r>
            <a:r>
              <a:rPr b="1" lang="en" sz="1984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Development/FullStack </a:t>
            </a:r>
            <a:r>
              <a:rPr lang="en" sz="1984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i="1" lang="en" sz="1984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ReDi School Berlin, Spring Semester 2025</a:t>
            </a:r>
            <a:endParaRPr i="1" sz="1984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idx="12" type="sldNum"/>
          </p:nvPr>
        </p:nvSpPr>
        <p:spPr>
          <a:xfrm>
            <a:off x="8466650" y="4814097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7"/>
          <p:cNvSpPr txBox="1"/>
          <p:nvPr/>
        </p:nvSpPr>
        <p:spPr>
          <a:xfrm>
            <a:off x="236925" y="100800"/>
            <a:ext cx="74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06235"/>
                </a:solidFill>
                <a:latin typeface="Assistant"/>
                <a:ea typeface="Assistant"/>
                <a:cs typeface="Assistant"/>
                <a:sym typeface="Assistant"/>
              </a:rPr>
              <a:t>Introduction</a:t>
            </a:r>
            <a:endParaRPr b="1" sz="2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47"/>
          <p:cNvSpPr txBox="1"/>
          <p:nvPr/>
        </p:nvSpPr>
        <p:spPr>
          <a:xfrm>
            <a:off x="236925" y="496700"/>
            <a:ext cx="81663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This project is a simplified clone of Twitter, built with modern web technologies. It replicates the core functionalities of the platform—like posting tweets and user authentication—focusing on accessibility, clean design, and practical user flow.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Instead of building a mobile version, the focus was on delivering a solid and responsive desktop experience.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2" name="Google Shape;292;p47"/>
          <p:cNvSpPr txBox="1"/>
          <p:nvPr/>
        </p:nvSpPr>
        <p:spPr>
          <a:xfrm>
            <a:off x="231038" y="4816275"/>
            <a:ext cx="4306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864988" y="47211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94" name="Google Shape;294;p47" title="Captura de Tela 2025-06-16 às 18.47.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250" y="2442400"/>
            <a:ext cx="4116925" cy="2006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7" title="Captura de Tela 2025-06-16 às 18.46.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503100"/>
            <a:ext cx="3790305" cy="2006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ctrTitle"/>
          </p:nvPr>
        </p:nvSpPr>
        <p:spPr>
          <a:xfrm>
            <a:off x="364050" y="1466425"/>
            <a:ext cx="6089100" cy="27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goal was to apply everything I learned in the FullStack track—Next.js, Tailwind CSS, MongoDB, and authentication systems—into a real-world inspired app. I chose Twitter as the model because it's a familiar and widely-used platform that showcases common web app features such as:</a:t>
            </a:r>
            <a:endParaRPr b="0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Posting and viewing data (tweets)</a:t>
            </a:r>
            <a:endParaRPr b="0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Authenticating users with Google login</a:t>
            </a:r>
            <a:endParaRPr b="0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Persisting user-generated content</a:t>
            </a:r>
            <a:br>
              <a:rPr b="0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Designing a clean and intuitive UI</a:t>
            </a:r>
            <a:endParaRPr b="0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8"/>
          <p:cNvSpPr txBox="1"/>
          <p:nvPr/>
        </p:nvSpPr>
        <p:spPr>
          <a:xfrm>
            <a:off x="364050" y="893725"/>
            <a:ext cx="608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06235"/>
                </a:solidFill>
                <a:latin typeface="Assistant"/>
                <a:ea typeface="Assistant"/>
                <a:cs typeface="Assistant"/>
                <a:sym typeface="Assistant"/>
              </a:rPr>
              <a:t>Purpose &amp; Motivation</a:t>
            </a:r>
            <a:endParaRPr b="1" sz="2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435525" y="857250"/>
            <a:ext cx="7632300" cy="28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Roboto"/>
              <a:buChar char="■"/>
            </a:pPr>
            <a:r>
              <a:rPr b="0" lang="en" sz="1100">
                <a:latin typeface="Roboto"/>
                <a:ea typeface="Roboto"/>
                <a:cs typeface="Roboto"/>
                <a:sym typeface="Roboto"/>
              </a:rPr>
              <a:t>Some key features include:</a:t>
            </a:r>
            <a:br>
              <a:rPr b="0" lang="en" sz="1100">
                <a:latin typeface="Roboto"/>
                <a:ea typeface="Roboto"/>
                <a:cs typeface="Roboto"/>
                <a:sym typeface="Roboto"/>
              </a:rPr>
            </a:br>
            <a:endParaRPr b="0" sz="1100"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b="1" lang="en" sz="1100"/>
              <a:t>Tweet Posting:</a:t>
            </a:r>
            <a:r>
              <a:rPr lang="en" sz="1100"/>
              <a:t> Users can post messages to a shared timeline.</a:t>
            </a:r>
            <a:endParaRPr sz="1100"/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b="1" lang="en" sz="1100"/>
              <a:t>Google Authentication:</a:t>
            </a:r>
            <a:r>
              <a:rPr lang="en" sz="1100"/>
              <a:t> Sign in securely via Google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next-auth</a:t>
            </a:r>
            <a:r>
              <a:rPr lang="en" sz="1100"/>
              <a:t>.</a:t>
            </a:r>
            <a:endParaRPr sz="1100"/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b="1" lang="en" sz="1100"/>
              <a:t>Database Integration:</a:t>
            </a:r>
            <a:r>
              <a:rPr lang="en" sz="1100"/>
              <a:t> Tweets are stored in MongoDB and persist after reloads.</a:t>
            </a:r>
            <a:endParaRPr sz="1100"/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b="1" lang="en" sz="1100"/>
              <a:t>User Avatar Color Generator:</a:t>
            </a:r>
            <a:r>
              <a:rPr lang="en" sz="1100"/>
              <a:t> Auto-generates a colored avatar based on the first letter of a user’s name.</a:t>
            </a:r>
            <a:endParaRPr sz="1100"/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b="1" lang="en" sz="1100"/>
              <a:t>Minimal UI:</a:t>
            </a:r>
            <a:r>
              <a:rPr lang="en" sz="1100"/>
              <a:t> Inspired by Twitter, with a soft custom blue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#598DCA</a:t>
            </a:r>
            <a:r>
              <a:rPr lang="en" sz="1100"/>
              <a:t>) for branding.</a:t>
            </a:r>
            <a:endParaRPr sz="1100"/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b="1" lang="en" sz="1100"/>
              <a:t>Authentication Redirect:</a:t>
            </a:r>
            <a:r>
              <a:rPr lang="en" sz="1100"/>
              <a:t> Users are required to log in to post or interact.</a:t>
            </a:r>
            <a:endParaRPr sz="1100"/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b="1" lang="en" sz="1100"/>
              <a:t>Reusable Components:</a:t>
            </a:r>
            <a:r>
              <a:rPr lang="en" sz="1100"/>
              <a:t> Components like Sidebar, TweetCard, and Modal are modular and reusable.</a:t>
            </a:r>
            <a:endParaRPr sz="1100"/>
          </a:p>
        </p:txBody>
      </p:sp>
      <p:sp>
        <p:nvSpPr>
          <p:cNvPr id="307" name="Google Shape;307;p4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8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9"/>
          <p:cNvSpPr txBox="1"/>
          <p:nvPr/>
        </p:nvSpPr>
        <p:spPr>
          <a:xfrm>
            <a:off x="5725375" y="36856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49845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Technology Stack</a:t>
            </a:r>
            <a:endParaRPr sz="2600"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448050" y="872775"/>
            <a:ext cx="58290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spcBef>
                <a:spcPts val="1200"/>
              </a:spcBef>
              <a:spcAft>
                <a:spcPts val="0"/>
              </a:spcAft>
              <a:buSzPts val="2600"/>
              <a:buFont typeface="Roboto"/>
              <a:buChar char="■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Next.js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– for full-stack React development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■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Tailwind CSS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– for styling and layout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■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– for persistent data storage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■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next-auth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– for user login and session handling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■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Vercel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– for deployment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■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– for version control and collaboration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5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50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318" name="Google Shape;318;p5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50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321" name="Google Shape;321;p5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/>
        </p:nvSpPr>
        <p:spPr>
          <a:xfrm>
            <a:off x="4572000" y="1030700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rPr>
              <a:t>Conclusion &amp; Next Steps</a:t>
            </a:r>
            <a:endParaRPr b="1" sz="2400">
              <a:solidFill>
                <a:schemeClr val="accent4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8" name="Google Shape;328;p51"/>
          <p:cNvSpPr txBox="1"/>
          <p:nvPr/>
        </p:nvSpPr>
        <p:spPr>
          <a:xfrm>
            <a:off x="4487850" y="1603400"/>
            <a:ext cx="3570300" cy="24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Twitter Clone project helped me gain con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fidence working with the full modern stack. It demonstrated how to combine backend and frontend logic and taught me how to debug real-world deployment issues.For future improvements, I would consider: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Adding tweet deletion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Styling improvements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Admin-only tweet moderation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profile editing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51"/>
          <p:cNvSpPr txBox="1"/>
          <p:nvPr/>
        </p:nvSpPr>
        <p:spPr>
          <a:xfrm>
            <a:off x="414900" y="1030700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rPr>
              <a:t>Conclusion &amp; Next Steps</a:t>
            </a:r>
            <a:endParaRPr b="1" sz="2400">
              <a:solidFill>
                <a:schemeClr val="accent4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0" name="Google Shape;330;p51"/>
          <p:cNvSpPr txBox="1"/>
          <p:nvPr/>
        </p:nvSpPr>
        <p:spPr>
          <a:xfrm>
            <a:off x="311700" y="1736750"/>
            <a:ext cx="4069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Authentication Setup:</a:t>
            </a:r>
            <a:r>
              <a:rPr lang="en" sz="1100">
                <a:solidFill>
                  <a:schemeClr val="dk1"/>
                </a:solidFill>
              </a:rPr>
              <a:t> Setting up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next-auth</a:t>
            </a:r>
            <a:r>
              <a:rPr lang="en" sz="1100">
                <a:solidFill>
                  <a:schemeClr val="dk1"/>
                </a:solidFill>
              </a:rPr>
              <a:t> required configuring routes and integrating environment variables correctly.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Deployment Issues:</a:t>
            </a:r>
            <a:r>
              <a:rPr lang="en" sz="1100">
                <a:solidFill>
                  <a:schemeClr val="dk1"/>
                </a:solidFill>
              </a:rPr>
              <a:t> Solving GitHub integration and Vercel deployment errors, including Git submodules and missing dependencies.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Component Communication:</a:t>
            </a:r>
            <a:r>
              <a:rPr lang="en" sz="1100">
                <a:solidFill>
                  <a:schemeClr val="dk1"/>
                </a:solidFill>
              </a:rPr>
              <a:t> Managing state across multiple components (e.g., passing tweet data and modals) took some trial and error.</a:t>
            </a: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Build Errors:</a:t>
            </a:r>
            <a:r>
              <a:rPr lang="en" sz="1100">
                <a:solidFill>
                  <a:schemeClr val="dk1"/>
                </a:solidFill>
              </a:rPr>
              <a:t> Fixed build-breaking errors related to outdated or misplaced files (e.g., TypeScript remnants).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