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6"/>
  </p:notesMasterIdLst>
  <p:sldIdLst>
    <p:sldId id="258" r:id="rId5"/>
    <p:sldId id="270" r:id="rId6"/>
    <p:sldId id="305" r:id="rId7"/>
    <p:sldId id="314" r:id="rId8"/>
    <p:sldId id="324" r:id="rId9"/>
    <p:sldId id="274" r:id="rId10"/>
    <p:sldId id="329" r:id="rId11"/>
    <p:sldId id="328" r:id="rId12"/>
    <p:sldId id="308" r:id="rId13"/>
    <p:sldId id="316" r:id="rId14"/>
    <p:sldId id="320" r:id="rId15"/>
    <p:sldId id="309" r:id="rId16"/>
    <p:sldId id="317" r:id="rId17"/>
    <p:sldId id="319" r:id="rId18"/>
    <p:sldId id="323" r:id="rId19"/>
    <p:sldId id="325" r:id="rId20"/>
    <p:sldId id="326" r:id="rId21"/>
    <p:sldId id="318" r:id="rId22"/>
    <p:sldId id="327" r:id="rId23"/>
    <p:sldId id="271" r:id="rId24"/>
    <p:sldId id="32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9B94"/>
    <a:srgbClr val="98BFD1"/>
    <a:srgbClr val="9E8472"/>
    <a:srgbClr val="9E8438"/>
    <a:srgbClr val="6A8283"/>
    <a:srgbClr val="654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5208" autoAdjust="0"/>
  </p:normalViewPr>
  <p:slideViewPr>
    <p:cSldViewPr snapToGrid="0">
      <p:cViewPr>
        <p:scale>
          <a:sx n="70" d="100"/>
          <a:sy n="70" d="100"/>
        </p:scale>
        <p:origin x="43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6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653310396048636E-2"/>
          <c:y val="0.19827099737532808"/>
          <c:w val="0.94576271712869298"/>
          <c:h val="0.702964895013123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 by store location</c:v>
                </c:pt>
              </c:strCache>
            </c:strRef>
          </c:tx>
          <c:spPr>
            <a:solidFill>
              <a:srgbClr val="4E9B94"/>
            </a:solidFill>
            <a:ln>
              <a:noFill/>
            </a:ln>
            <a:effectLst/>
          </c:spPr>
          <c:invertIfNegative val="0"/>
          <c:dLbls>
            <c:numFmt formatCode="&quot;$&quot;#,###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Hell's Kitchen</c:v>
                </c:pt>
                <c:pt idx="1">
                  <c:v>Astoria</c:v>
                </c:pt>
                <c:pt idx="2">
                  <c:v>Lower Manhattan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237</c:v>
                </c:pt>
                <c:pt idx="1">
                  <c:v>232</c:v>
                </c:pt>
                <c:pt idx="2">
                  <c:v>230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3-4F3A-B351-C183BE557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6"/>
        <c:overlap val="-7"/>
        <c:axId val="331579248"/>
        <c:axId val="48259696"/>
      </c:barChart>
      <c:catAx>
        <c:axId val="33157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59696"/>
        <c:crosses val="autoZero"/>
        <c:auto val="1"/>
        <c:lblAlgn val="ctr"/>
        <c:lblOffset val="100"/>
        <c:noMultiLvlLbl val="0"/>
      </c:catAx>
      <c:valAx>
        <c:axId val="48259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31579248"/>
        <c:crosses val="autoZero"/>
        <c:crossBetween val="between"/>
      </c:valAx>
      <c:spPr>
        <a:noFill/>
        <a:ln w="73025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6-19T12:22:46.831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72BFF-3F96-44AE-8522-A17182D64D33}" type="datetimeFigureOut">
              <a:rPr lang="en-US" smtClean="0"/>
              <a:t>7/6/2025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73610-CCBA-4806-B040-7AF4F8229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3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55276-2114-4288-A537-379EA644CDB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4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832F76-EEF5-410D-B6F4-8650AC675F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0160" y="109583"/>
            <a:ext cx="12198985" cy="6877685"/>
          </a:xfrm>
          <a:custGeom>
            <a:avLst/>
            <a:gdLst>
              <a:gd name="connsiteX0" fmla="*/ 0 w 12188825"/>
              <a:gd name="connsiteY0" fmla="*/ 0 h 6868160"/>
              <a:gd name="connsiteX1" fmla="*/ 12188825 w 12188825"/>
              <a:gd name="connsiteY1" fmla="*/ 0 h 6868160"/>
              <a:gd name="connsiteX2" fmla="*/ 12188825 w 12188825"/>
              <a:gd name="connsiteY2" fmla="*/ 6868160 h 6868160"/>
              <a:gd name="connsiteX3" fmla="*/ 0 w 12188825"/>
              <a:gd name="connsiteY3" fmla="*/ 6868160 h 6868160"/>
              <a:gd name="connsiteX4" fmla="*/ 0 w 12188825"/>
              <a:gd name="connsiteY4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10160 w 12198985"/>
              <a:gd name="connsiteY3" fmla="*/ 6868160 h 6868160"/>
              <a:gd name="connsiteX4" fmla="*/ 0 w 12198985"/>
              <a:gd name="connsiteY4" fmla="*/ 528320 h 6868160"/>
              <a:gd name="connsiteX5" fmla="*/ 10160 w 12198985"/>
              <a:gd name="connsiteY5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292064 w 12480889"/>
              <a:gd name="connsiteY0" fmla="*/ 0 h 6868160"/>
              <a:gd name="connsiteX1" fmla="*/ 12480889 w 12480889"/>
              <a:gd name="connsiteY1" fmla="*/ 0 h 6868160"/>
              <a:gd name="connsiteX2" fmla="*/ 12480889 w 12480889"/>
              <a:gd name="connsiteY2" fmla="*/ 6868160 h 6868160"/>
              <a:gd name="connsiteX3" fmla="*/ 292064 w 12480889"/>
              <a:gd name="connsiteY3" fmla="*/ 6868160 h 6868160"/>
              <a:gd name="connsiteX4" fmla="*/ 4996144 w 12480889"/>
              <a:gd name="connsiteY4" fmla="*/ 1727200 h 6868160"/>
              <a:gd name="connsiteX5" fmla="*/ 281904 w 12480889"/>
              <a:gd name="connsiteY5" fmla="*/ 528320 h 6868160"/>
              <a:gd name="connsiteX6" fmla="*/ 292064 w 12480889"/>
              <a:gd name="connsiteY6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198195 w 12387020"/>
              <a:gd name="connsiteY0" fmla="*/ 0 h 6868160"/>
              <a:gd name="connsiteX1" fmla="*/ 12387020 w 12387020"/>
              <a:gd name="connsiteY1" fmla="*/ 0 h 6868160"/>
              <a:gd name="connsiteX2" fmla="*/ 12387020 w 12387020"/>
              <a:gd name="connsiteY2" fmla="*/ 6868160 h 6868160"/>
              <a:gd name="connsiteX3" fmla="*/ 198195 w 12387020"/>
              <a:gd name="connsiteY3" fmla="*/ 6868160 h 6868160"/>
              <a:gd name="connsiteX4" fmla="*/ 6212915 w 12387020"/>
              <a:gd name="connsiteY4" fmla="*/ 3830320 h 6868160"/>
              <a:gd name="connsiteX5" fmla="*/ 4902275 w 12387020"/>
              <a:gd name="connsiteY5" fmla="*/ 1727200 h 6868160"/>
              <a:gd name="connsiteX6" fmla="*/ 188035 w 12387020"/>
              <a:gd name="connsiteY6" fmla="*/ 528320 h 6868160"/>
              <a:gd name="connsiteX7" fmla="*/ 198195 w 12387020"/>
              <a:gd name="connsiteY7" fmla="*/ 0 h 6868160"/>
              <a:gd name="connsiteX0" fmla="*/ 235106 w 12423931"/>
              <a:gd name="connsiteY0" fmla="*/ 0 h 7033131"/>
              <a:gd name="connsiteX1" fmla="*/ 12423931 w 12423931"/>
              <a:gd name="connsiteY1" fmla="*/ 0 h 7033131"/>
              <a:gd name="connsiteX2" fmla="*/ 12423931 w 12423931"/>
              <a:gd name="connsiteY2" fmla="*/ 6868160 h 7033131"/>
              <a:gd name="connsiteX3" fmla="*/ 235106 w 12423931"/>
              <a:gd name="connsiteY3" fmla="*/ 6868160 h 7033131"/>
              <a:gd name="connsiteX4" fmla="*/ 4908705 w 12423931"/>
              <a:gd name="connsiteY4" fmla="*/ 6868160 h 7033131"/>
              <a:gd name="connsiteX5" fmla="*/ 6249826 w 12423931"/>
              <a:gd name="connsiteY5" fmla="*/ 3830320 h 7033131"/>
              <a:gd name="connsiteX6" fmla="*/ 4939186 w 12423931"/>
              <a:gd name="connsiteY6" fmla="*/ 1727200 h 7033131"/>
              <a:gd name="connsiteX7" fmla="*/ 224946 w 12423931"/>
              <a:gd name="connsiteY7" fmla="*/ 528320 h 7033131"/>
              <a:gd name="connsiteX8" fmla="*/ 235106 w 12423931"/>
              <a:gd name="connsiteY8" fmla="*/ 0 h 7033131"/>
              <a:gd name="connsiteX0" fmla="*/ 246525 w 12435350"/>
              <a:gd name="connsiteY0" fmla="*/ 0 h 6868309"/>
              <a:gd name="connsiteX1" fmla="*/ 12435350 w 12435350"/>
              <a:gd name="connsiteY1" fmla="*/ 0 h 6868309"/>
              <a:gd name="connsiteX2" fmla="*/ 12435350 w 12435350"/>
              <a:gd name="connsiteY2" fmla="*/ 6868160 h 6868309"/>
              <a:gd name="connsiteX3" fmla="*/ 246525 w 12435350"/>
              <a:gd name="connsiteY3" fmla="*/ 6868160 h 6868309"/>
              <a:gd name="connsiteX4" fmla="*/ 4920124 w 12435350"/>
              <a:gd name="connsiteY4" fmla="*/ 6868160 h 6868309"/>
              <a:gd name="connsiteX5" fmla="*/ 6261245 w 12435350"/>
              <a:gd name="connsiteY5" fmla="*/ 3830320 h 6868309"/>
              <a:gd name="connsiteX6" fmla="*/ 4950605 w 12435350"/>
              <a:gd name="connsiteY6" fmla="*/ 1727200 h 6868309"/>
              <a:gd name="connsiteX7" fmla="*/ 236365 w 12435350"/>
              <a:gd name="connsiteY7" fmla="*/ 528320 h 6868309"/>
              <a:gd name="connsiteX8" fmla="*/ 246525 w 12435350"/>
              <a:gd name="connsiteY8" fmla="*/ 0 h 6868309"/>
              <a:gd name="connsiteX0" fmla="*/ 10160 w 12198985"/>
              <a:gd name="connsiteY0" fmla="*/ 0 h 6868264"/>
              <a:gd name="connsiteX1" fmla="*/ 12198985 w 12198985"/>
              <a:gd name="connsiteY1" fmla="*/ 0 h 6868264"/>
              <a:gd name="connsiteX2" fmla="*/ 12198985 w 12198985"/>
              <a:gd name="connsiteY2" fmla="*/ 6868160 h 6868264"/>
              <a:gd name="connsiteX3" fmla="*/ 10160 w 12198985"/>
              <a:gd name="connsiteY3" fmla="*/ 6868160 h 6868264"/>
              <a:gd name="connsiteX4" fmla="*/ 4683759 w 12198985"/>
              <a:gd name="connsiteY4" fmla="*/ 6868160 h 6868264"/>
              <a:gd name="connsiteX5" fmla="*/ 6024880 w 12198985"/>
              <a:gd name="connsiteY5" fmla="*/ 3830320 h 6868264"/>
              <a:gd name="connsiteX6" fmla="*/ 4714240 w 12198985"/>
              <a:gd name="connsiteY6" fmla="*/ 1727200 h 6868264"/>
              <a:gd name="connsiteX7" fmla="*/ 0 w 12198985"/>
              <a:gd name="connsiteY7" fmla="*/ 528320 h 6868264"/>
              <a:gd name="connsiteX8" fmla="*/ 10160 w 12198985"/>
              <a:gd name="connsiteY8" fmla="*/ 0 h 6868264"/>
              <a:gd name="connsiteX0" fmla="*/ 10160 w 12198985"/>
              <a:gd name="connsiteY0" fmla="*/ 0 h 6868220"/>
              <a:gd name="connsiteX1" fmla="*/ 12198985 w 12198985"/>
              <a:gd name="connsiteY1" fmla="*/ 0 h 6868220"/>
              <a:gd name="connsiteX2" fmla="*/ 12198985 w 12198985"/>
              <a:gd name="connsiteY2" fmla="*/ 6868160 h 6868220"/>
              <a:gd name="connsiteX3" fmla="*/ 3220085 w 12198985"/>
              <a:gd name="connsiteY3" fmla="*/ 6487160 h 6868220"/>
              <a:gd name="connsiteX4" fmla="*/ 4683759 w 12198985"/>
              <a:gd name="connsiteY4" fmla="*/ 6868160 h 6868220"/>
              <a:gd name="connsiteX5" fmla="*/ 6024880 w 12198985"/>
              <a:gd name="connsiteY5" fmla="*/ 3830320 h 6868220"/>
              <a:gd name="connsiteX6" fmla="*/ 4714240 w 12198985"/>
              <a:gd name="connsiteY6" fmla="*/ 1727200 h 6868220"/>
              <a:gd name="connsiteX7" fmla="*/ 0 w 12198985"/>
              <a:gd name="connsiteY7" fmla="*/ 528320 h 6868220"/>
              <a:gd name="connsiteX8" fmla="*/ 10160 w 12198985"/>
              <a:gd name="connsiteY8" fmla="*/ 0 h 6868220"/>
              <a:gd name="connsiteX0" fmla="*/ 10160 w 12198985"/>
              <a:gd name="connsiteY0" fmla="*/ 0 h 6868160"/>
              <a:gd name="connsiteX1" fmla="*/ 12198985 w 12198985"/>
              <a:gd name="connsiteY1" fmla="*/ 0 h 6868160"/>
              <a:gd name="connsiteX2" fmla="*/ 12198985 w 12198985"/>
              <a:gd name="connsiteY2" fmla="*/ 6868160 h 6868160"/>
              <a:gd name="connsiteX3" fmla="*/ 3220085 w 12198985"/>
              <a:gd name="connsiteY3" fmla="*/ 6487160 h 6868160"/>
              <a:gd name="connsiteX4" fmla="*/ 6102984 w 12198985"/>
              <a:gd name="connsiteY4" fmla="*/ 5829935 h 6868160"/>
              <a:gd name="connsiteX5" fmla="*/ 6024880 w 12198985"/>
              <a:gd name="connsiteY5" fmla="*/ 3830320 h 6868160"/>
              <a:gd name="connsiteX6" fmla="*/ 4714240 w 12198985"/>
              <a:gd name="connsiteY6" fmla="*/ 1727200 h 6868160"/>
              <a:gd name="connsiteX7" fmla="*/ 0 w 12198985"/>
              <a:gd name="connsiteY7" fmla="*/ 528320 h 6868160"/>
              <a:gd name="connsiteX8" fmla="*/ 10160 w 12198985"/>
              <a:gd name="connsiteY8" fmla="*/ 0 h 6868160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02984 w 12198985"/>
              <a:gd name="connsiteY4" fmla="*/ 5829935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  <a:gd name="connsiteX0" fmla="*/ 10160 w 12198985"/>
              <a:gd name="connsiteY0" fmla="*/ 0 h 6877685"/>
              <a:gd name="connsiteX1" fmla="*/ 12198985 w 12198985"/>
              <a:gd name="connsiteY1" fmla="*/ 0 h 6877685"/>
              <a:gd name="connsiteX2" fmla="*/ 12198985 w 12198985"/>
              <a:gd name="connsiteY2" fmla="*/ 6868160 h 6877685"/>
              <a:gd name="connsiteX3" fmla="*/ 4553585 w 12198985"/>
              <a:gd name="connsiteY3" fmla="*/ 6877685 h 6877685"/>
              <a:gd name="connsiteX4" fmla="*/ 6122034 w 12198985"/>
              <a:gd name="connsiteY4" fmla="*/ 5839460 h 6877685"/>
              <a:gd name="connsiteX5" fmla="*/ 6024880 w 12198985"/>
              <a:gd name="connsiteY5" fmla="*/ 3830320 h 6877685"/>
              <a:gd name="connsiteX6" fmla="*/ 4714240 w 12198985"/>
              <a:gd name="connsiteY6" fmla="*/ 1727200 h 6877685"/>
              <a:gd name="connsiteX7" fmla="*/ 0 w 12198985"/>
              <a:gd name="connsiteY7" fmla="*/ 528320 h 6877685"/>
              <a:gd name="connsiteX8" fmla="*/ 10160 w 12198985"/>
              <a:gd name="connsiteY8" fmla="*/ 0 h 687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985" h="6877685">
                <a:moveTo>
                  <a:pt x="10160" y="0"/>
                </a:moveTo>
                <a:lnTo>
                  <a:pt x="12198985" y="0"/>
                </a:lnTo>
                <a:lnTo>
                  <a:pt x="12198985" y="6868160"/>
                </a:lnTo>
                <a:lnTo>
                  <a:pt x="4553585" y="6877685"/>
                </a:lnTo>
                <a:cubicBezTo>
                  <a:pt x="5419196" y="6578177"/>
                  <a:pt x="5891741" y="6267027"/>
                  <a:pt x="6122034" y="5839460"/>
                </a:cubicBezTo>
                <a:cubicBezTo>
                  <a:pt x="6543462" y="4952153"/>
                  <a:pt x="6071023" y="4359063"/>
                  <a:pt x="6024880" y="3830320"/>
                </a:cubicBezTo>
                <a:cubicBezTo>
                  <a:pt x="5670973" y="2770293"/>
                  <a:pt x="5327227" y="2120053"/>
                  <a:pt x="4714240" y="1727200"/>
                </a:cubicBezTo>
                <a:cubicBezTo>
                  <a:pt x="3371427" y="701040"/>
                  <a:pt x="1339427" y="711200"/>
                  <a:pt x="0" y="528320"/>
                </a:cubicBezTo>
                <a:lnTo>
                  <a:pt x="10160" y="0"/>
                </a:lnTo>
                <a:close/>
              </a:path>
            </a:pathLst>
          </a:custGeom>
          <a:solidFill>
            <a:srgbClr val="98BFD1"/>
          </a:solidFill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E130825-8214-41CD-94C2-B394C8253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rgbClr val="9E84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4CFC44C-A4AA-47AB-9728-B8557A084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949B6-9BF4-4189-8D62-178F06E5E11E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9A3AD9C-69B0-4589-A282-947AEF5C9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 anchorCtr="0"/>
          <a:lstStyle>
            <a:lvl1pPr>
              <a:buNone/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136841"/>
            <a:ext cx="661283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Maven Roasters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2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D2C5742-73C7-4BB8-A3EC-3EB758A1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7"/>
            <a:ext cx="5334000" cy="152400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1BD5D5-F76D-4DB4-A86B-AA4CA5CD35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245-EB9D-4131-AA75-C95E86FC5FB8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DE11C6-AF87-4968-A76C-01F97038A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5334000" cy="3047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824" y="194320"/>
            <a:ext cx="262890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Maven Roasters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3546A48-F275-42D1-A2AB-BA54F9390C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16382" y="3048002"/>
            <a:ext cx="4176866" cy="3809998"/>
          </a:xfrm>
          <a:custGeom>
            <a:avLst/>
            <a:gdLst>
              <a:gd name="connsiteX0" fmla="*/ 2183095 w 4176866"/>
              <a:gd name="connsiteY0" fmla="*/ 18 h 3809998"/>
              <a:gd name="connsiteX1" fmla="*/ 3425027 w 4176866"/>
              <a:gd name="connsiteY1" fmla="*/ 1440807 h 3809998"/>
              <a:gd name="connsiteX2" fmla="*/ 3480109 w 4176866"/>
              <a:gd name="connsiteY2" fmla="*/ 1517585 h 3809998"/>
              <a:gd name="connsiteX3" fmla="*/ 4110688 w 4176866"/>
              <a:gd name="connsiteY3" fmla="*/ 2402159 h 3809998"/>
              <a:gd name="connsiteX4" fmla="*/ 4176866 w 4176866"/>
              <a:gd name="connsiteY4" fmla="*/ 2587346 h 3809998"/>
              <a:gd name="connsiteX5" fmla="*/ 4176866 w 4176866"/>
              <a:gd name="connsiteY5" fmla="*/ 3809998 h 3809998"/>
              <a:gd name="connsiteX6" fmla="*/ 4077743 w 4176866"/>
              <a:gd name="connsiteY6" fmla="*/ 3809998 h 3809998"/>
              <a:gd name="connsiteX7" fmla="*/ 892220 w 4176866"/>
              <a:gd name="connsiteY7" fmla="*/ 3809998 h 3809998"/>
              <a:gd name="connsiteX8" fmla="*/ 840654 w 4176866"/>
              <a:gd name="connsiteY8" fmla="*/ 3790763 h 3809998"/>
              <a:gd name="connsiteX9" fmla="*/ 5750 w 4176866"/>
              <a:gd name="connsiteY9" fmla="*/ 2913921 h 3809998"/>
              <a:gd name="connsiteX10" fmla="*/ 819614 w 4176866"/>
              <a:gd name="connsiteY10" fmla="*/ 1008105 h 3809998"/>
              <a:gd name="connsiteX11" fmla="*/ 2183095 w 4176866"/>
              <a:gd name="connsiteY11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76866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7"/>
                </a:cubicBezTo>
                <a:cubicBezTo>
                  <a:pt x="3436611" y="1458213"/>
                  <a:pt x="3455517" y="1484324"/>
                  <a:pt x="3480109" y="1517585"/>
                </a:cubicBezTo>
                <a:cubicBezTo>
                  <a:pt x="3682056" y="1791449"/>
                  <a:pt x="3954543" y="2043338"/>
                  <a:pt x="4110688" y="2402159"/>
                </a:cubicBezTo>
                <a:lnTo>
                  <a:pt x="4176866" y="2587346"/>
                </a:lnTo>
                <a:lnTo>
                  <a:pt x="4176866" y="3809998"/>
                </a:ln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8" y="3656636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9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1FAA1E16-84B5-4131-9CE1-7C6D43D1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anchor="t" anchorCtr="0">
            <a:normAutofit/>
          </a:bodyPr>
          <a:lstStyle/>
          <a:p>
            <a:endParaRPr lang="en-US" sz="320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5ED8B7F-F797-40AD-8F10-7B52ECFAC8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762007"/>
            <a:ext cx="5948797" cy="6095979"/>
          </a:xfrm>
          <a:custGeom>
            <a:avLst/>
            <a:gdLst>
              <a:gd name="connsiteX0" fmla="*/ 1573824 w 5948797"/>
              <a:gd name="connsiteY0" fmla="*/ 765 h 6095979"/>
              <a:gd name="connsiteX1" fmla="*/ 2734655 w 5948797"/>
              <a:gd name="connsiteY1" fmla="*/ 238687 h 6095979"/>
              <a:gd name="connsiteX2" fmla="*/ 5668308 w 5948797"/>
              <a:gd name="connsiteY2" fmla="*/ 3639516 h 6095979"/>
              <a:gd name="connsiteX3" fmla="*/ 5937014 w 5948797"/>
              <a:gd name="connsiteY3" fmla="*/ 5865869 h 6095979"/>
              <a:gd name="connsiteX4" fmla="*/ 5948797 w 5948797"/>
              <a:gd name="connsiteY4" fmla="*/ 6095979 h 6095979"/>
              <a:gd name="connsiteX5" fmla="*/ 0 w 5948797"/>
              <a:gd name="connsiteY5" fmla="*/ 6095979 h 6095979"/>
              <a:gd name="connsiteX6" fmla="*/ 0 w 5948797"/>
              <a:gd name="connsiteY6" fmla="*/ 1621650 h 6095979"/>
              <a:gd name="connsiteX7" fmla="*/ 36302 w 5948797"/>
              <a:gd name="connsiteY7" fmla="*/ 1518814 h 6095979"/>
              <a:gd name="connsiteX8" fmla="*/ 287883 w 5948797"/>
              <a:gd name="connsiteY8" fmla="*/ 956872 h 6095979"/>
              <a:gd name="connsiteX9" fmla="*/ 1573824 w 5948797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797" h="6095979">
                <a:moveTo>
                  <a:pt x="1573824" y="765"/>
                </a:moveTo>
                <a:cubicBezTo>
                  <a:pt x="1940182" y="-10734"/>
                  <a:pt x="2329337" y="109280"/>
                  <a:pt x="2734655" y="238687"/>
                </a:cubicBezTo>
                <a:cubicBezTo>
                  <a:pt x="4118236" y="680647"/>
                  <a:pt x="5296689" y="1302752"/>
                  <a:pt x="5668308" y="3639516"/>
                </a:cubicBezTo>
                <a:cubicBezTo>
                  <a:pt x="5788290" y="4393559"/>
                  <a:pt x="5890538" y="5142244"/>
                  <a:pt x="5937014" y="5865869"/>
                </a:cubicBezTo>
                <a:lnTo>
                  <a:pt x="5948797" y="6095979"/>
                </a:lnTo>
                <a:lnTo>
                  <a:pt x="0" y="6095979"/>
                </a:lnTo>
                <a:lnTo>
                  <a:pt x="0" y="1621650"/>
                </a:lnTo>
                <a:lnTo>
                  <a:pt x="36302" y="1518814"/>
                </a:lnTo>
                <a:cubicBezTo>
                  <a:pt x="109797" y="1321982"/>
                  <a:pt x="192747" y="1133640"/>
                  <a:pt x="287883" y="956872"/>
                </a:cubicBezTo>
                <a:cubicBezTo>
                  <a:pt x="669445" y="247734"/>
                  <a:pt x="1102792" y="15549"/>
                  <a:pt x="1573824" y="765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02B4-A747-43D0-B881-FA7F1A8627CE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3BF507F0-BF7D-45F6-B6FD-A124B9BAB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7884FE9-B11F-40BA-879F-2988D7F3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78602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7F96-E953-4ED2-BA4E-70CF46631FCE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2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5244-C875-4A14-9FD6-F1114E5ADA2C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8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AB62B-38E0-45C3-9A91-BA818C44BDB8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6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03A5-E322-4200-BC83-CF0B786121B4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669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6F90E-42E3-4227-9D11-07ECC06C9F3E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20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DB327-0455-444C-9F3E-018D2AFFB661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6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85EAE-6F5C-46CF-96D4-9165887D8080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231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439A-934D-437B-A700-DA9153158589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F0D6B661-3F4C-45AE-81E6-23539770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1C64C5-C308-4D56-A976-F6EE631E8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35F8A29-F146-4D3D-8DD9-41322C9FEF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2000" y="85725"/>
            <a:ext cx="4629149" cy="5629275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rgbClr val="98BFD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06E5-E233-4711-9926-C50710415B27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7257-A2A4-4A81-94D0-21636294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86000"/>
            <a:ext cx="5334000" cy="3810001"/>
          </a:xfr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defRPr sz="2800"/>
            </a:lvl1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8680" y="192024"/>
            <a:ext cx="159105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Maven Roasters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4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CEB7F18-992B-4D56-A388-738859C8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32083"/>
            <a:ext cx="4572000" cy="1524000"/>
          </a:xfrm>
        </p:spPr>
        <p:txBody>
          <a:bodyPr anchor="t" anchorCtr="0">
            <a:normAutofit/>
          </a:bodyPr>
          <a:lstStyle/>
          <a:p>
            <a:endParaRPr lang="en-US" sz="320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410AC2D-D649-4FCA-87C1-EDB34FCC4A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48939"/>
            <a:ext cx="1588691" cy="5824901"/>
          </a:xfrm>
          <a:custGeom>
            <a:avLst/>
            <a:gdLst>
              <a:gd name="connsiteX0" fmla="*/ 0 w 1588691"/>
              <a:gd name="connsiteY0" fmla="*/ 0 h 5824901"/>
              <a:gd name="connsiteX1" fmla="*/ 103414 w 1588691"/>
              <a:gd name="connsiteY1" fmla="*/ 24689 h 5824901"/>
              <a:gd name="connsiteX2" fmla="*/ 1566944 w 1588691"/>
              <a:gd name="connsiteY2" fmla="*/ 1831178 h 5824901"/>
              <a:gd name="connsiteX3" fmla="*/ 1239184 w 1588691"/>
              <a:gd name="connsiteY3" fmla="*/ 4894084 h 5824901"/>
              <a:gd name="connsiteX4" fmla="*/ 1161636 w 1588691"/>
              <a:gd name="connsiteY4" fmla="*/ 5234403 h 5824901"/>
              <a:gd name="connsiteX5" fmla="*/ 1036423 w 1588691"/>
              <a:gd name="connsiteY5" fmla="*/ 5540389 h 5824901"/>
              <a:gd name="connsiteX6" fmla="*/ 693532 w 1588691"/>
              <a:gd name="connsiteY6" fmla="*/ 5797870 h 5824901"/>
              <a:gd name="connsiteX7" fmla="*/ 66690 w 1588691"/>
              <a:gd name="connsiteY7" fmla="*/ 5718123 h 5824901"/>
              <a:gd name="connsiteX8" fmla="*/ 0 w 1588691"/>
              <a:gd name="connsiteY8" fmla="*/ 5671830 h 582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8691" h="5824901">
                <a:moveTo>
                  <a:pt x="0" y="0"/>
                </a:moveTo>
                <a:lnTo>
                  <a:pt x="103414" y="24689"/>
                </a:lnTo>
                <a:cubicBezTo>
                  <a:pt x="796911" y="207091"/>
                  <a:pt x="1441617" y="614618"/>
                  <a:pt x="1566944" y="1831178"/>
                </a:cubicBezTo>
                <a:cubicBezTo>
                  <a:pt x="1657898" y="2711366"/>
                  <a:pt x="1447138" y="3830385"/>
                  <a:pt x="1239184" y="4894084"/>
                </a:cubicBezTo>
                <a:cubicBezTo>
                  <a:pt x="1217336" y="5005703"/>
                  <a:pt x="1193458" y="5122919"/>
                  <a:pt x="1161636" y="5234403"/>
                </a:cubicBezTo>
                <a:cubicBezTo>
                  <a:pt x="1129815" y="5345896"/>
                  <a:pt x="1090045" y="5451664"/>
                  <a:pt x="1036423" y="5540389"/>
                </a:cubicBezTo>
                <a:cubicBezTo>
                  <a:pt x="931907" y="5713703"/>
                  <a:pt x="805230" y="5770918"/>
                  <a:pt x="693532" y="5797870"/>
                </a:cubicBezTo>
                <a:cubicBezTo>
                  <a:pt x="465914" y="5852471"/>
                  <a:pt x="252946" y="5823597"/>
                  <a:pt x="66690" y="5718123"/>
                </a:cubicBezTo>
                <a:lnTo>
                  <a:pt x="0" y="5671830"/>
                </a:lnTo>
                <a:close/>
              </a:path>
            </a:pathLst>
          </a:custGeom>
          <a:solidFill>
            <a:srgbClr val="98BFD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CAECC1-22E5-4CFE-997A-335F9A86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3056083"/>
            <a:ext cx="53340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39634C0-6EDF-41E8-9316-1B98AB7679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7466" y="0"/>
            <a:ext cx="5820495" cy="2302951"/>
          </a:xfrm>
          <a:custGeom>
            <a:avLst/>
            <a:gdLst>
              <a:gd name="connsiteX0" fmla="*/ 5820495 w 5820495"/>
              <a:gd name="connsiteY0" fmla="*/ 0 h 2302951"/>
              <a:gd name="connsiteX1" fmla="*/ 5709901 w 5820495"/>
              <a:gd name="connsiteY1" fmla="*/ 213767 h 2302951"/>
              <a:gd name="connsiteX2" fmla="*/ 4932484 w 5820495"/>
              <a:gd name="connsiteY2" fmla="*/ 1340037 h 2302951"/>
              <a:gd name="connsiteX3" fmla="*/ 3361812 w 5820495"/>
              <a:gd name="connsiteY3" fmla="*/ 2268288 h 2302951"/>
              <a:gd name="connsiteX4" fmla="*/ 286590 w 5820495"/>
              <a:gd name="connsiteY4" fmla="*/ 1322723 h 2302951"/>
              <a:gd name="connsiteX5" fmla="*/ 251827 w 5820495"/>
              <a:gd name="connsiteY5" fmla="*/ 87954 h 2302951"/>
              <a:gd name="connsiteX6" fmla="*/ 331088 w 5820495"/>
              <a:gd name="connsiteY6" fmla="*/ 1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5" h="2302951">
                <a:moveTo>
                  <a:pt x="5820495" y="0"/>
                </a:moveTo>
                <a:lnTo>
                  <a:pt x="5709901" y="213767"/>
                </a:lnTo>
                <a:cubicBezTo>
                  <a:pt x="5432870" y="711271"/>
                  <a:pt x="5095501" y="1152644"/>
                  <a:pt x="4932484" y="1340037"/>
                </a:cubicBezTo>
                <a:cubicBezTo>
                  <a:pt x="4535941" y="1795563"/>
                  <a:pt x="3997054" y="2167493"/>
                  <a:pt x="3361812" y="2268288"/>
                </a:cubicBezTo>
                <a:cubicBezTo>
                  <a:pt x="2395335" y="2421964"/>
                  <a:pt x="953448" y="2057186"/>
                  <a:pt x="286590" y="1322723"/>
                </a:cubicBezTo>
                <a:cubicBezTo>
                  <a:pt x="-136160" y="857206"/>
                  <a:pt x="-42091" y="443734"/>
                  <a:pt x="251827" y="87954"/>
                </a:cubicBezTo>
                <a:lnTo>
                  <a:pt x="331088" y="1"/>
                </a:lnTo>
                <a:close/>
              </a:path>
            </a:pathLst>
          </a:custGeom>
          <a:solidFill>
            <a:srgbClr val="98BFD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598DC-CD6B-48D5-813F-42352A0473D0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5597" y="194319"/>
            <a:ext cx="158869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Maven Roasters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2E3C79F9-E136-43AA-88A7-931391EEFE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61955" y="3048002"/>
            <a:ext cx="4230047" cy="3809998"/>
          </a:xfrm>
          <a:custGeom>
            <a:avLst/>
            <a:gdLst>
              <a:gd name="connsiteX0" fmla="*/ 2183095 w 4230047"/>
              <a:gd name="connsiteY0" fmla="*/ 18 h 3809998"/>
              <a:gd name="connsiteX1" fmla="*/ 3425027 w 4230047"/>
              <a:gd name="connsiteY1" fmla="*/ 1440808 h 3809998"/>
              <a:gd name="connsiteX2" fmla="*/ 3480109 w 4230047"/>
              <a:gd name="connsiteY2" fmla="*/ 1517586 h 3809998"/>
              <a:gd name="connsiteX3" fmla="*/ 4221130 w 4230047"/>
              <a:gd name="connsiteY3" fmla="*/ 2801399 h 3809998"/>
              <a:gd name="connsiteX4" fmla="*/ 4230047 w 4230047"/>
              <a:gd name="connsiteY4" fmla="*/ 2899961 h 3809998"/>
              <a:gd name="connsiteX5" fmla="*/ 4230047 w 4230047"/>
              <a:gd name="connsiteY5" fmla="*/ 3224568 h 3809998"/>
              <a:gd name="connsiteX6" fmla="*/ 4220577 w 4230047"/>
              <a:gd name="connsiteY6" fmla="*/ 3329167 h 3809998"/>
              <a:gd name="connsiteX7" fmla="*/ 4108028 w 4230047"/>
              <a:gd name="connsiteY7" fmla="*/ 3749750 h 3809998"/>
              <a:gd name="connsiteX8" fmla="*/ 4077743 w 4230047"/>
              <a:gd name="connsiteY8" fmla="*/ 3809998 h 3809998"/>
              <a:gd name="connsiteX9" fmla="*/ 892220 w 4230047"/>
              <a:gd name="connsiteY9" fmla="*/ 3809998 h 3809998"/>
              <a:gd name="connsiteX10" fmla="*/ 840654 w 4230047"/>
              <a:gd name="connsiteY10" fmla="*/ 3790763 h 3809998"/>
              <a:gd name="connsiteX11" fmla="*/ 5750 w 4230047"/>
              <a:gd name="connsiteY11" fmla="*/ 2913921 h 3809998"/>
              <a:gd name="connsiteX12" fmla="*/ 819614 w 4230047"/>
              <a:gd name="connsiteY12" fmla="*/ 1008105 h 3809998"/>
              <a:gd name="connsiteX13" fmla="*/ 2183095 w 4230047"/>
              <a:gd name="connsiteY13" fmla="*/ 18 h 380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30047" h="3809998">
                <a:moveTo>
                  <a:pt x="2183095" y="18"/>
                </a:moveTo>
                <a:cubicBezTo>
                  <a:pt x="2652021" y="-4644"/>
                  <a:pt x="3095337" y="947177"/>
                  <a:pt x="3425027" y="1440808"/>
                </a:cubicBezTo>
                <a:cubicBezTo>
                  <a:pt x="3436611" y="1458213"/>
                  <a:pt x="3455517" y="1484325"/>
                  <a:pt x="3480109" y="1517586"/>
                </a:cubicBezTo>
                <a:cubicBezTo>
                  <a:pt x="3749371" y="1882737"/>
                  <a:pt x="4144039" y="2208821"/>
                  <a:pt x="4221130" y="2801399"/>
                </a:cubicBezTo>
                <a:lnTo>
                  <a:pt x="4230047" y="2899961"/>
                </a:lnTo>
                <a:lnTo>
                  <a:pt x="4230047" y="3224568"/>
                </a:lnTo>
                <a:lnTo>
                  <a:pt x="4220577" y="3329167"/>
                </a:lnTo>
                <a:cubicBezTo>
                  <a:pt x="4200561" y="3491518"/>
                  <a:pt x="4161725" y="3630719"/>
                  <a:pt x="4108028" y="3749750"/>
                </a:cubicBezTo>
                <a:lnTo>
                  <a:pt x="4077743" y="3809998"/>
                </a:lnTo>
                <a:lnTo>
                  <a:pt x="892220" y="3809998"/>
                </a:lnTo>
                <a:lnTo>
                  <a:pt x="840654" y="3790763"/>
                </a:lnTo>
                <a:cubicBezTo>
                  <a:pt x="487979" y="3656637"/>
                  <a:pt x="58498" y="3454097"/>
                  <a:pt x="5750" y="2913921"/>
                </a:cubicBezTo>
                <a:cubicBezTo>
                  <a:pt x="-64577" y="2192439"/>
                  <a:pt x="527932" y="1403503"/>
                  <a:pt x="819614" y="1008105"/>
                </a:cubicBezTo>
                <a:cubicBezTo>
                  <a:pt x="1190771" y="504837"/>
                  <a:pt x="1667013" y="5308"/>
                  <a:pt x="2183095" y="18"/>
                </a:cubicBezTo>
                <a:close/>
              </a:path>
            </a:pathLst>
          </a:custGeom>
          <a:solidFill>
            <a:srgbClr val="98BFD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0">
            <a:extLst>
              <a:ext uri="{FF2B5EF4-FFF2-40B4-BE49-F238E27FC236}">
                <a16:creationId xmlns:a16="http://schemas.microsoft.com/office/drawing/2014/main" id="{368B2638-FA1E-41E2-9B2C-03BEFBE54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2269050"/>
            <a:ext cx="3810000" cy="2286000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</p:txBody>
      </p:sp>
      <p:sp>
        <p:nvSpPr>
          <p:cNvPr id="13" name="Subtitle 21">
            <a:extLst>
              <a:ext uri="{FF2B5EF4-FFF2-40B4-BE49-F238E27FC236}">
                <a16:creationId xmlns:a16="http://schemas.microsoft.com/office/drawing/2014/main" id="{6865B251-150D-4D65-9390-CDECD91E6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571999"/>
            <a:ext cx="4594502" cy="1524000"/>
          </a:xfrm>
        </p:spPr>
        <p:txBody>
          <a:bodyPr anchor="b" anchorCtr="0"/>
          <a:lstStyle/>
          <a:p>
            <a:pPr algn="l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279B96F-4DCD-41B1-80AC-F06ECD712F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2915897" cy="3150803"/>
          </a:xfrm>
          <a:custGeom>
            <a:avLst/>
            <a:gdLst>
              <a:gd name="connsiteX0" fmla="*/ 0 w 2915897"/>
              <a:gd name="connsiteY0" fmla="*/ 0 h 3150803"/>
              <a:gd name="connsiteX1" fmla="*/ 2037171 w 2915897"/>
              <a:gd name="connsiteY1" fmla="*/ 0 h 3150803"/>
              <a:gd name="connsiteX2" fmla="*/ 2234023 w 2915897"/>
              <a:gd name="connsiteY2" fmla="*/ 188447 h 3150803"/>
              <a:gd name="connsiteX3" fmla="*/ 2442937 w 2915897"/>
              <a:gd name="connsiteY3" fmla="*/ 385917 h 3150803"/>
              <a:gd name="connsiteX4" fmla="*/ 2833858 w 2915897"/>
              <a:gd name="connsiteY4" fmla="*/ 927137 h 3150803"/>
              <a:gd name="connsiteX5" fmla="*/ 2858599 w 2915897"/>
              <a:gd name="connsiteY5" fmla="*/ 1740110 h 3150803"/>
              <a:gd name="connsiteX6" fmla="*/ 2478276 w 2915897"/>
              <a:gd name="connsiteY6" fmla="*/ 2549381 h 3150803"/>
              <a:gd name="connsiteX7" fmla="*/ 692855 w 2915897"/>
              <a:gd name="connsiteY7" fmla="*/ 3125784 h 3150803"/>
              <a:gd name="connsiteX8" fmla="*/ 71916 w 2915897"/>
              <a:gd name="connsiteY8" fmla="*/ 3033613 h 3150803"/>
              <a:gd name="connsiteX9" fmla="*/ 0 w 2915897"/>
              <a:gd name="connsiteY9" fmla="*/ 3010677 h 3150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5897" h="3150803">
                <a:moveTo>
                  <a:pt x="0" y="0"/>
                </a:moveTo>
                <a:lnTo>
                  <a:pt x="2037171" y="0"/>
                </a:lnTo>
                <a:lnTo>
                  <a:pt x="2234023" y="188447"/>
                </a:lnTo>
                <a:cubicBezTo>
                  <a:pt x="2304388" y="255540"/>
                  <a:pt x="2374048" y="321538"/>
                  <a:pt x="2442937" y="385917"/>
                </a:cubicBezTo>
                <a:cubicBezTo>
                  <a:pt x="2635661" y="565992"/>
                  <a:pt x="2760928" y="746433"/>
                  <a:pt x="2833858" y="927137"/>
                </a:cubicBezTo>
                <a:cubicBezTo>
                  <a:pt x="2943221" y="1198077"/>
                  <a:pt x="2934665" y="1469402"/>
                  <a:pt x="2858599" y="1740110"/>
                </a:cubicBezTo>
                <a:cubicBezTo>
                  <a:pt x="2782532" y="2010817"/>
                  <a:pt x="2638953" y="2280908"/>
                  <a:pt x="2478276" y="2549381"/>
                </a:cubicBezTo>
                <a:cubicBezTo>
                  <a:pt x="2104926" y="3173402"/>
                  <a:pt x="1445175" y="3189854"/>
                  <a:pt x="692855" y="3125784"/>
                </a:cubicBezTo>
                <a:cubicBezTo>
                  <a:pt x="472468" y="3106996"/>
                  <a:pt x="261198" y="3087734"/>
                  <a:pt x="71916" y="3033613"/>
                </a:cubicBezTo>
                <a:lnTo>
                  <a:pt x="0" y="3010677"/>
                </a:lnTo>
                <a:close/>
              </a:path>
            </a:pathLst>
          </a:custGeom>
          <a:solidFill>
            <a:srgbClr val="98BFD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8CF3283-37EB-40F7-B4D3-7321DE54FC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4588" y="0"/>
            <a:ext cx="5820494" cy="2008700"/>
          </a:xfrm>
          <a:custGeom>
            <a:avLst/>
            <a:gdLst>
              <a:gd name="connsiteX0" fmla="*/ 331087 w 5820494"/>
              <a:gd name="connsiteY0" fmla="*/ 0 h 2008700"/>
              <a:gd name="connsiteX1" fmla="*/ 5820494 w 5820494"/>
              <a:gd name="connsiteY1" fmla="*/ 0 h 2008700"/>
              <a:gd name="connsiteX2" fmla="*/ 5709900 w 5820494"/>
              <a:gd name="connsiteY2" fmla="*/ 186453 h 2008700"/>
              <a:gd name="connsiteX3" fmla="*/ 4932484 w 5820494"/>
              <a:gd name="connsiteY3" fmla="*/ 1168818 h 2008700"/>
              <a:gd name="connsiteX4" fmla="*/ 3361811 w 5820494"/>
              <a:gd name="connsiteY4" fmla="*/ 1978465 h 2008700"/>
              <a:gd name="connsiteX5" fmla="*/ 286590 w 5820494"/>
              <a:gd name="connsiteY5" fmla="*/ 1153716 h 2008700"/>
              <a:gd name="connsiteX6" fmla="*/ 251826 w 5820494"/>
              <a:gd name="connsiteY6" fmla="*/ 76716 h 20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008700">
                <a:moveTo>
                  <a:pt x="331087" y="0"/>
                </a:moveTo>
                <a:lnTo>
                  <a:pt x="5820494" y="0"/>
                </a:lnTo>
                <a:lnTo>
                  <a:pt x="5709900" y="186453"/>
                </a:lnTo>
                <a:cubicBezTo>
                  <a:pt x="5432869" y="620391"/>
                  <a:pt x="5095500" y="1005368"/>
                  <a:pt x="4932484" y="1168818"/>
                </a:cubicBezTo>
                <a:cubicBezTo>
                  <a:pt x="4535940" y="1566140"/>
                  <a:pt x="3997053" y="1890549"/>
                  <a:pt x="3361811" y="1978465"/>
                </a:cubicBezTo>
                <a:cubicBezTo>
                  <a:pt x="2395334" y="2112506"/>
                  <a:pt x="953447" y="1794336"/>
                  <a:pt x="286590" y="1153716"/>
                </a:cubicBezTo>
                <a:cubicBezTo>
                  <a:pt x="-136161" y="747678"/>
                  <a:pt x="-42091" y="387037"/>
                  <a:pt x="251826" y="76716"/>
                </a:cubicBezTo>
                <a:close/>
              </a:path>
            </a:pathLst>
          </a:custGeom>
          <a:solidFill>
            <a:srgbClr val="98BFD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D43413-F064-47FB-B053-5DCA096DAAF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" y="3134141"/>
            <a:ext cx="4548543" cy="3723859"/>
          </a:xfrm>
          <a:custGeom>
            <a:avLst/>
            <a:gdLst>
              <a:gd name="connsiteX0" fmla="*/ 3246912 w 4548543"/>
              <a:gd name="connsiteY0" fmla="*/ 458 h 3723859"/>
              <a:gd name="connsiteX1" fmla="*/ 4150879 w 4548543"/>
              <a:gd name="connsiteY1" fmla="*/ 378073 h 3723859"/>
              <a:gd name="connsiteX2" fmla="*/ 4548482 w 4548543"/>
              <a:gd name="connsiteY2" fmla="*/ 1568643 h 3723859"/>
              <a:gd name="connsiteX3" fmla="*/ 4028886 w 4548543"/>
              <a:gd name="connsiteY3" fmla="*/ 3710287 h 3723859"/>
              <a:gd name="connsiteX4" fmla="*/ 4021678 w 4548543"/>
              <a:gd name="connsiteY4" fmla="*/ 3723859 h 3723859"/>
              <a:gd name="connsiteX5" fmla="*/ 0 w 4548543"/>
              <a:gd name="connsiteY5" fmla="*/ 3723859 h 3723859"/>
              <a:gd name="connsiteX6" fmla="*/ 0 w 4548543"/>
              <a:gd name="connsiteY6" fmla="*/ 1455242 h 3723859"/>
              <a:gd name="connsiteX7" fmla="*/ 170674 w 4548543"/>
              <a:gd name="connsiteY7" fmla="*/ 1364030 h 3723859"/>
              <a:gd name="connsiteX8" fmla="*/ 371971 w 4548543"/>
              <a:gd name="connsiteY8" fmla="*/ 1257338 h 3723859"/>
              <a:gd name="connsiteX9" fmla="*/ 2579168 w 4548543"/>
              <a:gd name="connsiteY9" fmla="*/ 156654 h 3723859"/>
              <a:gd name="connsiteX10" fmla="*/ 3246912 w 4548543"/>
              <a:gd name="connsiteY10" fmla="*/ 458 h 372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48543" h="3723859">
                <a:moveTo>
                  <a:pt x="3246912" y="458"/>
                </a:moveTo>
                <a:cubicBezTo>
                  <a:pt x="3556014" y="-7452"/>
                  <a:pt x="3878293" y="85861"/>
                  <a:pt x="4150879" y="378073"/>
                </a:cubicBezTo>
                <a:cubicBezTo>
                  <a:pt x="4474410" y="725138"/>
                  <a:pt x="4551051" y="1187631"/>
                  <a:pt x="4548482" y="1568643"/>
                </a:cubicBezTo>
                <a:cubicBezTo>
                  <a:pt x="4543256" y="2340350"/>
                  <a:pt x="4346080" y="3076780"/>
                  <a:pt x="4028886" y="3710287"/>
                </a:cubicBezTo>
                <a:lnTo>
                  <a:pt x="4021678" y="3723859"/>
                </a:lnTo>
                <a:lnTo>
                  <a:pt x="0" y="3723859"/>
                </a:lnTo>
                <a:lnTo>
                  <a:pt x="0" y="1455242"/>
                </a:lnTo>
                <a:lnTo>
                  <a:pt x="170674" y="1364030"/>
                </a:lnTo>
                <a:cubicBezTo>
                  <a:pt x="240826" y="1327045"/>
                  <a:pt x="308382" y="1291596"/>
                  <a:pt x="371971" y="1257338"/>
                </a:cubicBezTo>
                <a:cubicBezTo>
                  <a:pt x="1092270" y="868657"/>
                  <a:pt x="1814145" y="480776"/>
                  <a:pt x="2579168" y="156654"/>
                </a:cubicBezTo>
                <a:cubicBezTo>
                  <a:pt x="2774058" y="73994"/>
                  <a:pt x="3006499" y="6609"/>
                  <a:pt x="3246912" y="458"/>
                </a:cubicBezTo>
                <a:close/>
              </a:path>
            </a:pathLst>
          </a:custGeom>
          <a:solidFill>
            <a:srgbClr val="98BFD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1995BAA-F48C-452E-8FB3-2036819AAE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89048" y="314073"/>
            <a:ext cx="2302952" cy="5820494"/>
          </a:xfrm>
          <a:custGeom>
            <a:avLst/>
            <a:gdLst>
              <a:gd name="connsiteX0" fmla="*/ 2302952 w 2302952"/>
              <a:gd name="connsiteY0" fmla="*/ 0 h 5820494"/>
              <a:gd name="connsiteX1" fmla="*/ 2302951 w 2302952"/>
              <a:gd name="connsiteY1" fmla="*/ 5489408 h 5820494"/>
              <a:gd name="connsiteX2" fmla="*/ 2214998 w 2302952"/>
              <a:gd name="connsiteY2" fmla="*/ 5568668 h 5820494"/>
              <a:gd name="connsiteX3" fmla="*/ 980229 w 2302952"/>
              <a:gd name="connsiteY3" fmla="*/ 5533905 h 5820494"/>
              <a:gd name="connsiteX4" fmla="*/ 34664 w 2302952"/>
              <a:gd name="connsiteY4" fmla="*/ 2458684 h 5820494"/>
              <a:gd name="connsiteX5" fmla="*/ 962915 w 2302952"/>
              <a:gd name="connsiteY5" fmla="*/ 888011 h 5820494"/>
              <a:gd name="connsiteX6" fmla="*/ 2089185 w 2302952"/>
              <a:gd name="connsiteY6" fmla="*/ 110594 h 5820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952" h="5820494">
                <a:moveTo>
                  <a:pt x="2302952" y="0"/>
                </a:moveTo>
                <a:lnTo>
                  <a:pt x="2302951" y="5489408"/>
                </a:lnTo>
                <a:lnTo>
                  <a:pt x="2214998" y="5568668"/>
                </a:lnTo>
                <a:cubicBezTo>
                  <a:pt x="1859218" y="5862586"/>
                  <a:pt x="1445746" y="5956656"/>
                  <a:pt x="980229" y="5533905"/>
                </a:cubicBezTo>
                <a:cubicBezTo>
                  <a:pt x="245766" y="4867048"/>
                  <a:pt x="-119012" y="3425160"/>
                  <a:pt x="34664" y="2458684"/>
                </a:cubicBezTo>
                <a:cubicBezTo>
                  <a:pt x="135459" y="1823441"/>
                  <a:pt x="507389" y="1284554"/>
                  <a:pt x="962915" y="888011"/>
                </a:cubicBezTo>
                <a:cubicBezTo>
                  <a:pt x="1150308" y="724995"/>
                  <a:pt x="1591681" y="387625"/>
                  <a:pt x="2089185" y="110594"/>
                </a:cubicBezTo>
                <a:close/>
              </a:path>
            </a:pathLst>
          </a:custGeom>
          <a:solidFill>
            <a:srgbClr val="98BFD1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6104F-D316-49ED-97A1-14587B3C6DC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C6C883C4-8519-40BD-8846-212D00E4ED2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329EB-4B68-40E5-894E-B55EF0B54A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991412" y="194320"/>
            <a:ext cx="2168451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3F3AA-4A98-4ED0-81BF-7C611CABCDA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1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42916"/>
            <a:ext cx="10495280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A1B6-942E-4825-A537-8A64B4D33E59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8680" y="192024"/>
            <a:ext cx="1600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Maven Roasters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07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325DA79-98D3-4B75-A104-9B8CF2E5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21" y="1732785"/>
            <a:ext cx="5263199" cy="1524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689288-6A1A-4457-8998-96D415487D0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1521" y="3269458"/>
            <a:ext cx="5344477" cy="3092449"/>
          </a:xfrm>
        </p:spPr>
        <p:txBody>
          <a:bodyPr anchor="ctr">
            <a:noAutofit/>
          </a:bodyPr>
          <a:lstStyle>
            <a:lvl1pPr>
              <a:defRPr sz="28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0670-83C4-4F45-B93B-0960A31FD56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0265BFC-F12F-4129-9A10-7A6D278A9C6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35910" y="1"/>
            <a:ext cx="5756090" cy="3960681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56090" h="3960681">
                <a:moveTo>
                  <a:pt x="0" y="0"/>
                </a:moveTo>
                <a:lnTo>
                  <a:pt x="5756090" y="0"/>
                </a:lnTo>
                <a:lnTo>
                  <a:pt x="5756090" y="3463038"/>
                </a:lnTo>
                <a:lnTo>
                  <a:pt x="5558511" y="3561320"/>
                </a:lnTo>
                <a:cubicBezTo>
                  <a:pt x="4879339" y="3874528"/>
                  <a:pt x="4103797" y="4016776"/>
                  <a:pt x="3480391" y="3940416"/>
                </a:cubicBezTo>
                <a:cubicBezTo>
                  <a:pt x="2751968" y="3851461"/>
                  <a:pt x="2103010" y="3410677"/>
                  <a:pt x="1605774" y="2854397"/>
                </a:cubicBezTo>
                <a:cubicBezTo>
                  <a:pt x="1278696" y="2488237"/>
                  <a:pt x="377050" y="1320622"/>
                  <a:pt x="74389" y="325223"/>
                </a:cubicBezTo>
                <a:cubicBezTo>
                  <a:pt x="51690" y="250568"/>
                  <a:pt x="32361" y="176882"/>
                  <a:pt x="16895" y="104576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5CAD1C3-A879-4B95-B5C1-4D7B725EB7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28871" y="4949374"/>
            <a:ext cx="5796193" cy="1908627"/>
          </a:xfrm>
          <a:custGeom>
            <a:avLst/>
            <a:gdLst>
              <a:gd name="connsiteX0" fmla="*/ 3174283 w 5796193"/>
              <a:gd name="connsiteY0" fmla="*/ 18 h 1908627"/>
              <a:gd name="connsiteX1" fmla="*/ 5218462 w 5796193"/>
              <a:gd name="connsiteY1" fmla="*/ 1459807 h 1908627"/>
              <a:gd name="connsiteX2" fmla="*/ 5309125 w 5796193"/>
              <a:gd name="connsiteY2" fmla="*/ 1537598 h 1908627"/>
              <a:gd name="connsiteX3" fmla="*/ 5693890 w 5796193"/>
              <a:gd name="connsiteY3" fmla="*/ 1830997 h 1908627"/>
              <a:gd name="connsiteX4" fmla="*/ 5796193 w 5796193"/>
              <a:gd name="connsiteY4" fmla="*/ 1908627 h 1908627"/>
              <a:gd name="connsiteX5" fmla="*/ 0 w 5796193"/>
              <a:gd name="connsiteY5" fmla="*/ 1908627 h 1908627"/>
              <a:gd name="connsiteX6" fmla="*/ 36796 w 5796193"/>
              <a:gd name="connsiteY6" fmla="*/ 1862978 h 1908627"/>
              <a:gd name="connsiteX7" fmla="*/ 930039 w 5796193"/>
              <a:gd name="connsiteY7" fmla="*/ 1021399 h 1908627"/>
              <a:gd name="connsiteX8" fmla="*/ 3174283 w 5796193"/>
              <a:gd name="connsiteY8" fmla="*/ 18 h 190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96193" h="1908627">
                <a:moveTo>
                  <a:pt x="3174283" y="18"/>
                </a:moveTo>
                <a:cubicBezTo>
                  <a:pt x="3946119" y="-4705"/>
                  <a:pt x="4675803" y="959667"/>
                  <a:pt x="5218462" y="1459807"/>
                </a:cubicBezTo>
                <a:cubicBezTo>
                  <a:pt x="5237529" y="1477442"/>
                  <a:pt x="5268648" y="1503898"/>
                  <a:pt x="5309125" y="1537598"/>
                </a:cubicBezTo>
                <a:cubicBezTo>
                  <a:pt x="5427311" y="1636255"/>
                  <a:pt x="5560174" y="1732098"/>
                  <a:pt x="5693890" y="1830997"/>
                </a:cubicBezTo>
                <a:lnTo>
                  <a:pt x="5796193" y="1908627"/>
                </a:lnTo>
                <a:lnTo>
                  <a:pt x="0" y="1908627"/>
                </a:lnTo>
                <a:lnTo>
                  <a:pt x="36796" y="1862978"/>
                </a:lnTo>
                <a:cubicBezTo>
                  <a:pt x="326152" y="1521692"/>
                  <a:pt x="689989" y="1221705"/>
                  <a:pt x="930039" y="1021399"/>
                </a:cubicBezTo>
                <a:cubicBezTo>
                  <a:pt x="1540951" y="511494"/>
                  <a:pt x="2324829" y="5378"/>
                  <a:pt x="3174283" y="1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anchor="b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9AC3B5B-97EB-4572-B908-B1658101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74051" y="-22158"/>
            <a:ext cx="5517949" cy="4594156"/>
          </a:xfrm>
          <a:custGeom>
            <a:avLst/>
            <a:gdLst>
              <a:gd name="connsiteX0" fmla="*/ 0 w 5756090"/>
              <a:gd name="connsiteY0" fmla="*/ 0 h 3960681"/>
              <a:gd name="connsiteX1" fmla="*/ 5756090 w 5756090"/>
              <a:gd name="connsiteY1" fmla="*/ 0 h 3960681"/>
              <a:gd name="connsiteX2" fmla="*/ 5756090 w 5756090"/>
              <a:gd name="connsiteY2" fmla="*/ 3463038 h 3960681"/>
              <a:gd name="connsiteX3" fmla="*/ 5558511 w 5756090"/>
              <a:gd name="connsiteY3" fmla="*/ 3561320 h 3960681"/>
              <a:gd name="connsiteX4" fmla="*/ 3480391 w 5756090"/>
              <a:gd name="connsiteY4" fmla="*/ 3940416 h 3960681"/>
              <a:gd name="connsiteX5" fmla="*/ 1605774 w 5756090"/>
              <a:gd name="connsiteY5" fmla="*/ 2854397 h 3960681"/>
              <a:gd name="connsiteX6" fmla="*/ 74389 w 5756090"/>
              <a:gd name="connsiteY6" fmla="*/ 325223 h 3960681"/>
              <a:gd name="connsiteX7" fmla="*/ 16895 w 5756090"/>
              <a:gd name="connsiteY7" fmla="*/ 104576 h 3960681"/>
              <a:gd name="connsiteX0" fmla="*/ 5739463 w 5739463"/>
              <a:gd name="connsiteY0" fmla="*/ 0 h 3960681"/>
              <a:gd name="connsiteX1" fmla="*/ 5739463 w 5739463"/>
              <a:gd name="connsiteY1" fmla="*/ 3463038 h 3960681"/>
              <a:gd name="connsiteX2" fmla="*/ 5541884 w 5739463"/>
              <a:gd name="connsiteY2" fmla="*/ 3561320 h 3960681"/>
              <a:gd name="connsiteX3" fmla="*/ 3463764 w 5739463"/>
              <a:gd name="connsiteY3" fmla="*/ 3940416 h 3960681"/>
              <a:gd name="connsiteX4" fmla="*/ 1589147 w 5739463"/>
              <a:gd name="connsiteY4" fmla="*/ 2854397 h 3960681"/>
              <a:gd name="connsiteX5" fmla="*/ 57762 w 5739463"/>
              <a:gd name="connsiteY5" fmla="*/ 325223 h 3960681"/>
              <a:gd name="connsiteX6" fmla="*/ 268 w 5739463"/>
              <a:gd name="connsiteY6" fmla="*/ 104576 h 3960681"/>
              <a:gd name="connsiteX7" fmla="*/ 79475 w 5739463"/>
              <a:gd name="connsiteY7" fmla="*/ 79214 h 3960681"/>
              <a:gd name="connsiteX0" fmla="*/ 5739195 w 5739195"/>
              <a:gd name="connsiteY0" fmla="*/ 0 h 3960681"/>
              <a:gd name="connsiteX1" fmla="*/ 5739195 w 5739195"/>
              <a:gd name="connsiteY1" fmla="*/ 3463038 h 3960681"/>
              <a:gd name="connsiteX2" fmla="*/ 5541616 w 5739195"/>
              <a:gd name="connsiteY2" fmla="*/ 3561320 h 3960681"/>
              <a:gd name="connsiteX3" fmla="*/ 3463496 w 5739195"/>
              <a:gd name="connsiteY3" fmla="*/ 3940416 h 3960681"/>
              <a:gd name="connsiteX4" fmla="*/ 1588879 w 5739195"/>
              <a:gd name="connsiteY4" fmla="*/ 2854397 h 3960681"/>
              <a:gd name="connsiteX5" fmla="*/ 57494 w 5739195"/>
              <a:gd name="connsiteY5" fmla="*/ 325223 h 3960681"/>
              <a:gd name="connsiteX6" fmla="*/ 0 w 5739195"/>
              <a:gd name="connsiteY6" fmla="*/ 104576 h 3960681"/>
              <a:gd name="connsiteX0" fmla="*/ 5739195 w 5739195"/>
              <a:gd name="connsiteY0" fmla="*/ 3358462 h 3856105"/>
              <a:gd name="connsiteX1" fmla="*/ 5541616 w 5739195"/>
              <a:gd name="connsiteY1" fmla="*/ 3456744 h 3856105"/>
              <a:gd name="connsiteX2" fmla="*/ 3463496 w 5739195"/>
              <a:gd name="connsiteY2" fmla="*/ 3835840 h 3856105"/>
              <a:gd name="connsiteX3" fmla="*/ 1588879 w 5739195"/>
              <a:gd name="connsiteY3" fmla="*/ 2749821 h 3856105"/>
              <a:gd name="connsiteX4" fmla="*/ 57494 w 5739195"/>
              <a:gd name="connsiteY4" fmla="*/ 220647 h 3856105"/>
              <a:gd name="connsiteX5" fmla="*/ 0 w 5739195"/>
              <a:gd name="connsiteY5" fmla="*/ 0 h 3856105"/>
              <a:gd name="connsiteX0" fmla="*/ 5799259 w 5799259"/>
              <a:gd name="connsiteY0" fmla="*/ 3482233 h 3979876"/>
              <a:gd name="connsiteX1" fmla="*/ 5601680 w 5799259"/>
              <a:gd name="connsiteY1" fmla="*/ 3580515 h 3979876"/>
              <a:gd name="connsiteX2" fmla="*/ 3523560 w 5799259"/>
              <a:gd name="connsiteY2" fmla="*/ 3959611 h 3979876"/>
              <a:gd name="connsiteX3" fmla="*/ 1648943 w 5799259"/>
              <a:gd name="connsiteY3" fmla="*/ 2873592 h 3979876"/>
              <a:gd name="connsiteX4" fmla="*/ 117558 w 5799259"/>
              <a:gd name="connsiteY4" fmla="*/ 344418 h 3979876"/>
              <a:gd name="connsiteX5" fmla="*/ 0 w 5799259"/>
              <a:gd name="connsiteY5" fmla="*/ 0 h 397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99259" h="3979876">
                <a:moveTo>
                  <a:pt x="5799259" y="3482233"/>
                </a:moveTo>
                <a:lnTo>
                  <a:pt x="5601680" y="3580515"/>
                </a:lnTo>
                <a:cubicBezTo>
                  <a:pt x="4922508" y="3893723"/>
                  <a:pt x="4146966" y="4035971"/>
                  <a:pt x="3523560" y="3959611"/>
                </a:cubicBezTo>
                <a:cubicBezTo>
                  <a:pt x="2795137" y="3870656"/>
                  <a:pt x="2146179" y="3429872"/>
                  <a:pt x="1648943" y="2873592"/>
                </a:cubicBezTo>
                <a:cubicBezTo>
                  <a:pt x="1321865" y="2507432"/>
                  <a:pt x="420219" y="1339817"/>
                  <a:pt x="117558" y="344418"/>
                </a:cubicBezTo>
                <a:cubicBezTo>
                  <a:pt x="94859" y="269763"/>
                  <a:pt x="15466" y="72306"/>
                  <a:pt x="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8680" y="192024"/>
            <a:ext cx="159105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Maven Roasters</a:t>
            </a:r>
          </a:p>
        </p:txBody>
      </p:sp>
    </p:spTree>
    <p:extLst>
      <p:ext uri="{BB962C8B-B14F-4D97-AF65-F5344CB8AC3E}">
        <p14:creationId xmlns:p14="http://schemas.microsoft.com/office/powerpoint/2010/main" val="235761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5E13C-150D-496C-9F53-468F2C94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765930"/>
            <a:ext cx="10000488" cy="134526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1FE0-FEFC-4F9D-84B5-71545E07E62B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E9106F4-7E32-4FF6-96C2-AEDF5C52F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E474408-DB73-4EA7-AD23-90BEF0E4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083F6A-399B-48F1-8504-4E2E5DF89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AFF428B-F281-4A21-BB33-FC14F2D9C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A835EC-64A4-410D-8455-F71FCBF23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62558" y="2093524"/>
            <a:ext cx="2305540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F3EA8FF-EF64-46BE-85C1-CD234175F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248399" y="2245998"/>
            <a:ext cx="2120027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4A1BDD-165B-40C1-80E7-4E2915961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accent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D9D8042-BB75-44E9-8789-7F3FDEF8C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Picture Placeholder 24">
            <a:extLst>
              <a:ext uri="{FF2B5EF4-FFF2-40B4-BE49-F238E27FC236}">
                <a16:creationId xmlns:a16="http://schemas.microsoft.com/office/drawing/2014/main" id="{FD87B2A7-C62E-4B54-BF5F-9A4F8FD28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A44E03C4-C446-4889-8A6A-D464581B76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8070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/>
              <a:t>Name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898BDCCC-2240-4BF9-BECF-3E5D269BAC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8070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68937F96-27E1-49C1-8CF4-44DDAD9DAB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B4F62E2-011C-4BC3-B545-42D8C5D1C0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45285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58265EB5-C710-46C7-8816-3B113860B8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45285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31">
            <a:extLst>
              <a:ext uri="{FF2B5EF4-FFF2-40B4-BE49-F238E27FC236}">
                <a16:creationId xmlns:a16="http://schemas.microsoft.com/office/drawing/2014/main" id="{7B8FE200-2B7E-4E89-90F3-E9F9EC7500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3867" y="2374487"/>
            <a:ext cx="1848071" cy="2001470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1A1C005-8783-4E18-B3C6-599A2CBC7E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62558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BE9A3D5B-EC8F-4A64-BB06-F697506D31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62558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Picture Placeholder 34">
            <a:extLst>
              <a:ext uri="{FF2B5EF4-FFF2-40B4-BE49-F238E27FC236}">
                <a16:creationId xmlns:a16="http://schemas.microsoft.com/office/drawing/2014/main" id="{8201F6F8-BF7C-4F3A-8B60-C8D262463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C4743B1-EFFF-41A0-9B71-BA682DEA6B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45983" y="4735308"/>
            <a:ext cx="2299136" cy="557784"/>
          </a:xfrm>
        </p:spPr>
        <p:txBody>
          <a:bodyPr/>
          <a:lstStyle>
            <a:lvl1pPr marL="0" algn="ctr">
              <a:lnSpc>
                <a:spcPts val="1800"/>
              </a:lnSpc>
              <a:spcBef>
                <a:spcPts val="0"/>
              </a:spcBef>
              <a:buNone/>
              <a:defRPr sz="18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3E67B36-FF15-486B-A34D-9EC0A6AD246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845983" y="5312140"/>
            <a:ext cx="2299136" cy="602885"/>
          </a:xfrm>
        </p:spPr>
        <p:txBody>
          <a:bodyPr/>
          <a:lstStyle>
            <a:lvl1pPr algn="ctr">
              <a:lnSpc>
                <a:spcPct val="100000"/>
              </a:lnSpc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8680" y="192024"/>
            <a:ext cx="159105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Maven Roasters</a:t>
            </a:r>
          </a:p>
        </p:txBody>
      </p:sp>
    </p:spTree>
    <p:extLst>
      <p:ext uri="{BB962C8B-B14F-4D97-AF65-F5344CB8AC3E}">
        <p14:creationId xmlns:p14="http://schemas.microsoft.com/office/powerpoint/2010/main" val="303906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 2 column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AFFB3B-DDD9-4451-A445-1716F21B5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72835" y="0"/>
            <a:ext cx="4154519" cy="1314451"/>
            <a:chOff x="5872835" y="0"/>
            <a:chExt cx="4154519" cy="1314451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B9FEA5-95BE-43A3-A0DC-93B8477BC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5872835" y="0"/>
              <a:ext cx="3991773" cy="1314450"/>
            </a:xfrm>
            <a:custGeom>
              <a:avLst/>
              <a:gdLst>
                <a:gd name="connsiteX0" fmla="*/ 3174283 w 5796193"/>
                <a:gd name="connsiteY0" fmla="*/ 18 h 1908627"/>
                <a:gd name="connsiteX1" fmla="*/ 5218462 w 5796193"/>
                <a:gd name="connsiteY1" fmla="*/ 1459807 h 1908627"/>
                <a:gd name="connsiteX2" fmla="*/ 5309125 w 5796193"/>
                <a:gd name="connsiteY2" fmla="*/ 1537598 h 1908627"/>
                <a:gd name="connsiteX3" fmla="*/ 5693890 w 5796193"/>
                <a:gd name="connsiteY3" fmla="*/ 1830997 h 1908627"/>
                <a:gd name="connsiteX4" fmla="*/ 5796193 w 5796193"/>
                <a:gd name="connsiteY4" fmla="*/ 1908627 h 1908627"/>
                <a:gd name="connsiteX5" fmla="*/ 0 w 5796193"/>
                <a:gd name="connsiteY5" fmla="*/ 1908627 h 1908627"/>
                <a:gd name="connsiteX6" fmla="*/ 36796 w 5796193"/>
                <a:gd name="connsiteY6" fmla="*/ 1862978 h 1908627"/>
                <a:gd name="connsiteX7" fmla="*/ 930039 w 5796193"/>
                <a:gd name="connsiteY7" fmla="*/ 1021399 h 1908627"/>
                <a:gd name="connsiteX8" fmla="*/ 3174283 w 5796193"/>
                <a:gd name="connsiteY8" fmla="*/ 18 h 19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96193" h="1908627">
                  <a:moveTo>
                    <a:pt x="3174283" y="18"/>
                  </a:moveTo>
                  <a:cubicBezTo>
                    <a:pt x="3946119" y="-4705"/>
                    <a:pt x="4675803" y="959667"/>
                    <a:pt x="5218462" y="1459807"/>
                  </a:cubicBezTo>
                  <a:cubicBezTo>
                    <a:pt x="5237529" y="1477442"/>
                    <a:pt x="5268648" y="1503898"/>
                    <a:pt x="5309125" y="1537598"/>
                  </a:cubicBezTo>
                  <a:cubicBezTo>
                    <a:pt x="5427311" y="1636255"/>
                    <a:pt x="5560174" y="1732098"/>
                    <a:pt x="5693890" y="1830997"/>
                  </a:cubicBezTo>
                  <a:lnTo>
                    <a:pt x="5796193" y="1908627"/>
                  </a:lnTo>
                  <a:lnTo>
                    <a:pt x="0" y="1908627"/>
                  </a:lnTo>
                  <a:lnTo>
                    <a:pt x="36796" y="1862978"/>
                  </a:lnTo>
                  <a:cubicBezTo>
                    <a:pt x="326152" y="1521692"/>
                    <a:pt x="689989" y="1221705"/>
                    <a:pt x="930039" y="1021399"/>
                  </a:cubicBezTo>
                  <a:cubicBezTo>
                    <a:pt x="1540951" y="511494"/>
                    <a:pt x="2324829" y="5378"/>
                    <a:pt x="3174283" y="1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79F2365-436D-4300-8A80-42A44D63E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0515" y="0"/>
              <a:ext cx="3366839" cy="1314451"/>
            </a:xfrm>
            <a:custGeom>
              <a:avLst/>
              <a:gdLst>
                <a:gd name="connsiteX0" fmla="*/ 0 w 4200872"/>
                <a:gd name="connsiteY0" fmla="*/ 0 h 1514020"/>
                <a:gd name="connsiteX1" fmla="*/ 4200872 w 4200872"/>
                <a:gd name="connsiteY1" fmla="*/ 0 h 1514020"/>
                <a:gd name="connsiteX2" fmla="*/ 4142607 w 4200872"/>
                <a:gd name="connsiteY2" fmla="*/ 38563 h 1514020"/>
                <a:gd name="connsiteX3" fmla="*/ 3008795 w 4200872"/>
                <a:gd name="connsiteY3" fmla="*/ 1083181 h 1514020"/>
                <a:gd name="connsiteX4" fmla="*/ 709479 w 4200872"/>
                <a:gd name="connsiteY4" fmla="*/ 810018 h 1514020"/>
                <a:gd name="connsiteX5" fmla="*/ 214372 w 4200872"/>
                <a:gd name="connsiteY5" fmla="*/ 268967 h 1514020"/>
                <a:gd name="connsiteX0" fmla="*/ 4111158 w 4111158"/>
                <a:gd name="connsiteY0" fmla="*/ 0 h 1514020"/>
                <a:gd name="connsiteX1" fmla="*/ 4052893 w 4111158"/>
                <a:gd name="connsiteY1" fmla="*/ 38563 h 1514020"/>
                <a:gd name="connsiteX2" fmla="*/ 2919081 w 4111158"/>
                <a:gd name="connsiteY2" fmla="*/ 1083181 h 1514020"/>
                <a:gd name="connsiteX3" fmla="*/ 619765 w 4111158"/>
                <a:gd name="connsiteY3" fmla="*/ 810018 h 1514020"/>
                <a:gd name="connsiteX4" fmla="*/ 124658 w 4111158"/>
                <a:gd name="connsiteY4" fmla="*/ 268967 h 1514020"/>
                <a:gd name="connsiteX5" fmla="*/ 0 w 4111158"/>
                <a:gd name="connsiteY5" fmla="*/ 83899 h 1514020"/>
                <a:gd name="connsiteX0" fmla="*/ 4146758 w 4146758"/>
                <a:gd name="connsiteY0" fmla="*/ 0 h 1514020"/>
                <a:gd name="connsiteX1" fmla="*/ 4088493 w 4146758"/>
                <a:gd name="connsiteY1" fmla="*/ 38563 h 1514020"/>
                <a:gd name="connsiteX2" fmla="*/ 2954681 w 4146758"/>
                <a:gd name="connsiteY2" fmla="*/ 1083181 h 1514020"/>
                <a:gd name="connsiteX3" fmla="*/ 655365 w 4146758"/>
                <a:gd name="connsiteY3" fmla="*/ 810018 h 1514020"/>
                <a:gd name="connsiteX4" fmla="*/ 160258 w 4146758"/>
                <a:gd name="connsiteY4" fmla="*/ 268967 h 1514020"/>
                <a:gd name="connsiteX5" fmla="*/ 0 w 4146758"/>
                <a:gd name="connsiteY5" fmla="*/ 10654 h 1514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46758" h="1514020">
                  <a:moveTo>
                    <a:pt x="4146758" y="0"/>
                  </a:moveTo>
                  <a:lnTo>
                    <a:pt x="4088493" y="38563"/>
                  </a:lnTo>
                  <a:cubicBezTo>
                    <a:pt x="3683117" y="337805"/>
                    <a:pt x="3339000" y="765216"/>
                    <a:pt x="2954681" y="1083181"/>
                  </a:cubicBezTo>
                  <a:cubicBezTo>
                    <a:pt x="2434478" y="1512793"/>
                    <a:pt x="1773669" y="1891699"/>
                    <a:pt x="655365" y="810018"/>
                  </a:cubicBezTo>
                  <a:cubicBezTo>
                    <a:pt x="490981" y="651095"/>
                    <a:pt x="325676" y="468539"/>
                    <a:pt x="160258" y="268967"/>
                  </a:cubicBezTo>
                  <a:cubicBezTo>
                    <a:pt x="88801" y="179311"/>
                    <a:pt x="0" y="10654"/>
                    <a:pt x="0" y="10654"/>
                  </a:cubicBez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A133377-F4B9-4A1C-BD5C-2DB0D9DD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83C4-8519-40BD-8846-212D00E4ED2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04452A-F7E8-4199-887E-B0818E31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0" y="228600"/>
            <a:ext cx="6612835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Maven Roasters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338D417-E033-4182-BC57-46F23D21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203B704-015A-403C-A5A1-762756C468F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7467" y="0"/>
            <a:ext cx="5820494" cy="2302951"/>
          </a:xfrm>
          <a:custGeom>
            <a:avLst/>
            <a:gdLst>
              <a:gd name="connsiteX0" fmla="*/ 331087 w 5820494"/>
              <a:gd name="connsiteY0" fmla="*/ 0 h 2302951"/>
              <a:gd name="connsiteX1" fmla="*/ 5820494 w 5820494"/>
              <a:gd name="connsiteY1" fmla="*/ 0 h 2302951"/>
              <a:gd name="connsiteX2" fmla="*/ 5709900 w 5820494"/>
              <a:gd name="connsiteY2" fmla="*/ 213766 h 2302951"/>
              <a:gd name="connsiteX3" fmla="*/ 4932484 w 5820494"/>
              <a:gd name="connsiteY3" fmla="*/ 1340037 h 2302951"/>
              <a:gd name="connsiteX4" fmla="*/ 3361811 w 5820494"/>
              <a:gd name="connsiteY4" fmla="*/ 2268288 h 2302951"/>
              <a:gd name="connsiteX5" fmla="*/ 286590 w 5820494"/>
              <a:gd name="connsiteY5" fmla="*/ 1322722 h 2302951"/>
              <a:gd name="connsiteX6" fmla="*/ 251826 w 5820494"/>
              <a:gd name="connsiteY6" fmla="*/ 87954 h 230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0494" h="2302951">
                <a:moveTo>
                  <a:pt x="331087" y="0"/>
                </a:moveTo>
                <a:lnTo>
                  <a:pt x="5820494" y="0"/>
                </a:lnTo>
                <a:lnTo>
                  <a:pt x="5709900" y="213766"/>
                </a:lnTo>
                <a:cubicBezTo>
                  <a:pt x="5432869" y="711271"/>
                  <a:pt x="5095500" y="1152643"/>
                  <a:pt x="4932484" y="1340037"/>
                </a:cubicBezTo>
                <a:cubicBezTo>
                  <a:pt x="4535940" y="1795562"/>
                  <a:pt x="3997053" y="2167493"/>
                  <a:pt x="3361811" y="2268288"/>
                </a:cubicBezTo>
                <a:cubicBezTo>
                  <a:pt x="2395334" y="2421964"/>
                  <a:pt x="953447" y="2057186"/>
                  <a:pt x="286590" y="1322722"/>
                </a:cubicBezTo>
                <a:cubicBezTo>
                  <a:pt x="-136161" y="857205"/>
                  <a:pt x="-42091" y="443733"/>
                  <a:pt x="251826" y="87954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3CFF-80E4-42CD-BEBA-7F3CBEFD0993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3200400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7999"/>
            <a:ext cx="3200400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2285999"/>
            <a:ext cx="3200400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3047999"/>
            <a:ext cx="3200400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4EB2F7F-9194-43CA-B2EE-6C327D14A4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29600" y="2286001"/>
            <a:ext cx="3200400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FB1243F-4E49-476D-B798-341DC014DE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3047999"/>
            <a:ext cx="3200400" cy="3048000"/>
          </a:xfrm>
        </p:spPr>
        <p:txBody>
          <a:bodyPr/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2pPr>
            <a:lvl3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3pPr>
            <a:lvl4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5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84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C6C883C4-8519-40BD-8846-212D00E4ED2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55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72" r:id="rId2"/>
    <p:sldLayoutId id="2147483662" r:id="rId3"/>
    <p:sldLayoutId id="2147483667" r:id="rId4"/>
    <p:sldLayoutId id="2147483650" r:id="rId5"/>
    <p:sldLayoutId id="2147483655" r:id="rId6"/>
    <p:sldLayoutId id="2147483670" r:id="rId7"/>
    <p:sldLayoutId id="2147483653" r:id="rId8"/>
    <p:sldLayoutId id="2147483671" r:id="rId9"/>
    <p:sldLayoutId id="2147483666" r:id="rId10"/>
    <p:sldLayoutId id="2147483663" r:id="rId11"/>
    <p:sldLayoutId id="2147483651" r:id="rId12"/>
    <p:sldLayoutId id="2147483649" r:id="rId13"/>
    <p:sldLayoutId id="2147483652" r:id="rId14"/>
    <p:sldLayoutId id="2147483654" r:id="rId15"/>
    <p:sldLayoutId id="2147483669" r:id="rId16"/>
    <p:sldLayoutId id="2147483656" r:id="rId17"/>
    <p:sldLayoutId id="2147483657" r:id="rId18"/>
    <p:sldLayoutId id="214748365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480">
          <p15:clr>
            <a:srgbClr val="F26B43"/>
          </p15:clr>
        </p15:guide>
        <p15:guide id="3" pos="960">
          <p15:clr>
            <a:srgbClr val="F26B43"/>
          </p15:clr>
        </p15:guide>
        <p15:guide id="4" pos="1440">
          <p15:clr>
            <a:srgbClr val="F26B43"/>
          </p15:clr>
        </p15:guide>
        <p15:guide id="5" pos="1920">
          <p15:clr>
            <a:srgbClr val="F26B43"/>
          </p15:clr>
        </p15:guide>
        <p15:guide id="6" pos="2400">
          <p15:clr>
            <a:srgbClr val="F26B43"/>
          </p15:clr>
        </p15:guide>
        <p15:guide id="7" pos="2880">
          <p15:clr>
            <a:srgbClr val="F26B43"/>
          </p15:clr>
        </p15:guide>
        <p15:guide id="8" pos="3360">
          <p15:clr>
            <a:srgbClr val="F26B43"/>
          </p15:clr>
        </p15:guide>
        <p15:guide id="9" pos="3840">
          <p15:clr>
            <a:srgbClr val="F26B43"/>
          </p15:clr>
        </p15:guide>
        <p15:guide id="10" pos="4320">
          <p15:clr>
            <a:srgbClr val="F26B43"/>
          </p15:clr>
        </p15:guide>
        <p15:guide id="11" pos="4800">
          <p15:clr>
            <a:srgbClr val="F26B43"/>
          </p15:clr>
        </p15:guide>
        <p15:guide id="12" pos="5280">
          <p15:clr>
            <a:srgbClr val="F26B43"/>
          </p15:clr>
        </p15:guide>
        <p15:guide id="13" pos="5760">
          <p15:clr>
            <a:srgbClr val="F26B43"/>
          </p15:clr>
        </p15:guide>
        <p15:guide id="14" pos="6240">
          <p15:clr>
            <a:srgbClr val="F26B43"/>
          </p15:clr>
        </p15:guide>
        <p15:guide id="15" pos="6720">
          <p15:clr>
            <a:srgbClr val="F26B43"/>
          </p15:clr>
        </p15:guide>
        <p15:guide id="16" pos="7200">
          <p15:clr>
            <a:srgbClr val="F26B43"/>
          </p15:clr>
        </p15:guide>
        <p15:guide id="17" pos="7680">
          <p15:clr>
            <a:srgbClr val="F26B43"/>
          </p15:clr>
        </p15:guide>
        <p15:guide id="18" orient="horz">
          <p15:clr>
            <a:srgbClr val="F26B43"/>
          </p15:clr>
        </p15:guide>
        <p15:guide id="19" orient="horz" pos="480">
          <p15:clr>
            <a:srgbClr val="F26B43"/>
          </p15:clr>
        </p15:guide>
        <p15:guide id="20" orient="horz" pos="960">
          <p15:clr>
            <a:srgbClr val="F26B43"/>
          </p15:clr>
        </p15:guide>
        <p15:guide id="21" orient="horz" pos="1440">
          <p15:clr>
            <a:srgbClr val="F26B43"/>
          </p15:clr>
        </p15:guide>
        <p15:guide id="22" orient="horz" pos="1920">
          <p15:clr>
            <a:srgbClr val="F26B43"/>
          </p15:clr>
        </p15:guide>
        <p15:guide id="23" orient="horz" pos="2400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360">
          <p15:clr>
            <a:srgbClr val="F26B43"/>
          </p15:clr>
        </p15:guide>
        <p15:guide id="26" orient="horz" pos="3840">
          <p15:clr>
            <a:srgbClr val="F26B43"/>
          </p15:clr>
        </p15:guide>
        <p15:guide id="27" orient="horz" pos="432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Placeholder 51" descr="Coffee Beans">
            <a:extLst>
              <a:ext uri="{FF2B5EF4-FFF2-40B4-BE49-F238E27FC236}">
                <a16:creationId xmlns:a16="http://schemas.microsoft.com/office/drawing/2014/main" id="{C388A144-7F73-4841-9C0E-A3A1C8B66D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160" y="-10160"/>
            <a:ext cx="12198985" cy="6877685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14543A8-30F8-48A3-9966-2C87455FC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629" y="2048008"/>
            <a:ext cx="5103131" cy="1380674"/>
          </a:xfrm>
        </p:spPr>
        <p:txBody>
          <a:bodyPr>
            <a:normAutofit/>
          </a:bodyPr>
          <a:lstStyle/>
          <a:p>
            <a:r>
              <a:rPr lang="en-US" sz="5400" dirty="0"/>
              <a:t>Maven Roasters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90F4C458-488B-4A00-BBE6-56D166E4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194" y="3428681"/>
            <a:ext cx="4572000" cy="13806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Mid–Year Analysis Report</a:t>
            </a:r>
          </a:p>
          <a:p>
            <a:pPr algn="ctr"/>
            <a:r>
              <a:rPr lang="en-US" dirty="0"/>
              <a:t>Jan-June 2023 Sales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E0ACD1F-5E64-47CD-BF6C-FED863721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57249-672E-470F-8E22-128E2F7A589B}"/>
              </a:ext>
            </a:extLst>
          </p:cNvPr>
          <p:cNvSpPr txBox="1"/>
          <p:nvPr/>
        </p:nvSpPr>
        <p:spPr>
          <a:xfrm>
            <a:off x="513629" y="5340165"/>
            <a:ext cx="3026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Stores: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Hell’s Kitchen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Astoria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Lower Manhattan</a:t>
            </a:r>
          </a:p>
        </p:txBody>
      </p:sp>
    </p:spTree>
    <p:extLst>
      <p:ext uri="{BB962C8B-B14F-4D97-AF65-F5344CB8AC3E}">
        <p14:creationId xmlns:p14="http://schemas.microsoft.com/office/powerpoint/2010/main" val="180833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1A7-5831-4C71-B582-AAE146A5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708" y="2082053"/>
            <a:ext cx="5151119" cy="4744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Daily sales trend line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6BF1DF-EF19-4DB4-91A5-D13841A0E9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708" y="2641016"/>
            <a:ext cx="5361702" cy="272132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E19D9-8FC5-4447-9F5F-832D7A1BE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80" y="1489435"/>
            <a:ext cx="5151119" cy="5024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</a:rPr>
              <a:t>Key observations:</a:t>
            </a:r>
            <a:endParaRPr lang="en-US" sz="19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Monday ($101.7K)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b="1" dirty="0">
                <a:solidFill>
                  <a:schemeClr val="tx1"/>
                </a:solidFill>
              </a:rPr>
              <a:t>Friday ($101.4K)</a:t>
            </a:r>
            <a:r>
              <a:rPr lang="en-US" dirty="0">
                <a:solidFill>
                  <a:schemeClr val="tx1"/>
                </a:solidFill>
              </a:rPr>
              <a:t> are the two busiest days.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Tuesday </a:t>
            </a:r>
            <a:r>
              <a:rPr lang="en-US" dirty="0">
                <a:solidFill>
                  <a:schemeClr val="tx1"/>
                </a:solidFill>
              </a:rPr>
              <a:t>through</a:t>
            </a:r>
            <a:r>
              <a:rPr lang="en-US" b="1" dirty="0">
                <a:solidFill>
                  <a:schemeClr val="tx1"/>
                </a:solidFill>
              </a:rPr>
              <a:t> Thursday</a:t>
            </a:r>
            <a:r>
              <a:rPr lang="en-US" dirty="0">
                <a:solidFill>
                  <a:schemeClr val="tx1"/>
                </a:solidFill>
              </a:rPr>
              <a:t> are relatively stable around </a:t>
            </a:r>
            <a:r>
              <a:rPr lang="en-US" b="1" dirty="0">
                <a:solidFill>
                  <a:schemeClr val="tx1"/>
                </a:solidFill>
              </a:rPr>
              <a:t>$99.5K – $100.8K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Sunday ($98.3K)</a:t>
            </a:r>
            <a:r>
              <a:rPr lang="en-US" dirty="0">
                <a:solidFill>
                  <a:schemeClr val="tx1"/>
                </a:solidFill>
              </a:rPr>
              <a:t> and especially </a:t>
            </a:r>
            <a:r>
              <a:rPr lang="en-US" b="1" dirty="0">
                <a:solidFill>
                  <a:schemeClr val="tx1"/>
                </a:solidFill>
              </a:rPr>
              <a:t>Saturday ($96.9K)</a:t>
            </a:r>
            <a:r>
              <a:rPr lang="en-US" dirty="0">
                <a:solidFill>
                  <a:schemeClr val="tx1"/>
                </a:solidFill>
              </a:rPr>
              <a:t> are the lowest sales days.</a:t>
            </a:r>
          </a:p>
          <a:p>
            <a:pPr marL="0" indent="0">
              <a:buNone/>
            </a:pPr>
            <a:r>
              <a:rPr lang="en-US" sz="1700" b="1" dirty="0">
                <a:solidFill>
                  <a:schemeClr val="tx1"/>
                </a:solidFill>
              </a:rPr>
              <a:t>Possible interpretation:</a:t>
            </a:r>
            <a:endParaRPr lang="en-US" sz="1700" dirty="0">
              <a:solidFill>
                <a:schemeClr val="tx1"/>
              </a:solidFill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Monday’s peak could reflect people restocking or visiting after the weekend.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Friday may capture end-of-week treats, social visits, or pre-weekend purchases.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weekend drop may indicate reduced commuter foot traffic or shifting customer habits toward other leisure activities.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1A8C3-0D7D-411B-AB9C-22F4494B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83C4-8519-40BD-8846-212D00E4ED2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44B3E-2AA3-4400-B5FB-E39AE80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Maven Roasters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B33E6-D41B-47EC-8EA7-A3B783F0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A16D1C79-2FCA-4A0A-99CB-F7979FA8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4274"/>
            <a:ext cx="10668000" cy="661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2.1 Sales by day of the week</a:t>
            </a:r>
          </a:p>
        </p:txBody>
      </p:sp>
    </p:spTree>
    <p:extLst>
      <p:ext uri="{BB962C8B-B14F-4D97-AF65-F5344CB8AC3E}">
        <p14:creationId xmlns:p14="http://schemas.microsoft.com/office/powerpoint/2010/main" val="4527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1A7-5831-4C71-B582-AAE146A5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708" y="2082053"/>
            <a:ext cx="5151119" cy="4744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Hourly sales trend 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E19D9-8FC5-4447-9F5F-832D7A1BE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80" y="1489435"/>
            <a:ext cx="5151119" cy="5024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chemeClr val="tx1"/>
                </a:solidFill>
              </a:rPr>
              <a:t>Key observations: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</a:rPr>
              <a:t>Sales start picking up </a:t>
            </a:r>
            <a:r>
              <a:rPr lang="en-US" sz="1900" b="1" dirty="0">
                <a:solidFill>
                  <a:schemeClr val="tx1"/>
                </a:solidFill>
              </a:rPr>
              <a:t>sharply</a:t>
            </a:r>
            <a:r>
              <a:rPr lang="en-US" sz="1900" dirty="0">
                <a:solidFill>
                  <a:schemeClr val="tx1"/>
                </a:solidFill>
              </a:rPr>
              <a:t> from 6 AM ($22K) to 8 AM ($83K).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</a:rPr>
              <a:t>Sales </a:t>
            </a:r>
            <a:r>
              <a:rPr lang="en-US" sz="1900" b="1" dirty="0">
                <a:solidFill>
                  <a:schemeClr val="tx1"/>
                </a:solidFill>
              </a:rPr>
              <a:t>peak</a:t>
            </a:r>
            <a:r>
              <a:rPr lang="en-US" sz="1900" dirty="0">
                <a:solidFill>
                  <a:schemeClr val="tx1"/>
                </a:solidFill>
              </a:rPr>
              <a:t> at 10 AM with $89K, which is the busiest hour of the day.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</a:rPr>
              <a:t>After 10 AM, sales begin to </a:t>
            </a:r>
            <a:r>
              <a:rPr lang="en-US" sz="1900" b="1" dirty="0">
                <a:solidFill>
                  <a:schemeClr val="tx1"/>
                </a:solidFill>
              </a:rPr>
              <a:t>decline steadily</a:t>
            </a:r>
            <a:r>
              <a:rPr lang="en-US" sz="1900" dirty="0">
                <a:solidFill>
                  <a:schemeClr val="tx1"/>
                </a:solidFill>
              </a:rPr>
              <a:t>, dropping to $46K by 11 AM and stabilizing around $40–42K between 12 PM and 5 PM.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</a:rPr>
              <a:t>Sales continue declining into the evening, reaching $3K by </a:t>
            </a:r>
            <a:r>
              <a:rPr lang="en-US" sz="1900" b="1" dirty="0">
                <a:solidFill>
                  <a:schemeClr val="tx1"/>
                </a:solidFill>
              </a:rPr>
              <a:t>8 PM</a:t>
            </a:r>
            <a:r>
              <a:rPr lang="en-US" sz="1900" dirty="0">
                <a:solidFill>
                  <a:schemeClr val="tx1"/>
                </a:solidFill>
              </a:rPr>
              <a:t>, the </a:t>
            </a:r>
            <a:r>
              <a:rPr lang="en-US" sz="1900" b="1" dirty="0">
                <a:solidFill>
                  <a:schemeClr val="tx1"/>
                </a:solidFill>
              </a:rPr>
              <a:t>lowest</a:t>
            </a:r>
            <a:r>
              <a:rPr lang="en-US" sz="1900" dirty="0">
                <a:solidFill>
                  <a:schemeClr val="tx1"/>
                </a:solidFill>
              </a:rPr>
              <a:t> hourly sales.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1A8C3-0D7D-411B-AB9C-22F4494B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83C4-8519-40BD-8846-212D00E4ED2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44B3E-2AA3-4400-B5FB-E39AE80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Maven Roasters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B33E6-D41B-47EC-8EA7-A3B783F0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A16D1C79-2FCA-4A0A-99CB-F7979FA8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4274"/>
            <a:ext cx="10668000" cy="661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2.2 Sales by hour of the day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05F2037-0158-450A-ADF3-3FAC4729B8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2921" y="2870993"/>
            <a:ext cx="5644467" cy="2860949"/>
          </a:xfrm>
        </p:spPr>
      </p:pic>
    </p:spTree>
    <p:extLst>
      <p:ext uri="{BB962C8B-B14F-4D97-AF65-F5344CB8AC3E}">
        <p14:creationId xmlns:p14="http://schemas.microsoft.com/office/powerpoint/2010/main" val="120315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44876-723D-4D03-A88B-95451971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57" y="2269050"/>
            <a:ext cx="4548543" cy="1501672"/>
          </a:xfrm>
        </p:spPr>
        <p:txBody>
          <a:bodyPr/>
          <a:lstStyle/>
          <a:p>
            <a:pPr algn="ctr"/>
            <a:r>
              <a:rPr lang="en-US" dirty="0"/>
              <a:t>Section 3:</a:t>
            </a:r>
            <a:br>
              <a:rPr lang="en-US" dirty="0"/>
            </a:br>
            <a:r>
              <a:rPr lang="en-US" dirty="0"/>
              <a:t>Product Sales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DE5B68D-3F40-49E3-AD18-FD71AF082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8080" y="4315194"/>
            <a:ext cx="4548543" cy="1819373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Which products are sold most and least often? 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Which product drives the most revenue for the business?</a:t>
            </a:r>
          </a:p>
        </p:txBody>
      </p:sp>
      <p:pic>
        <p:nvPicPr>
          <p:cNvPr id="18" name="Picture Placeholder 17" descr="Coffee on a wooden table with water ">
            <a:extLst>
              <a:ext uri="{FF2B5EF4-FFF2-40B4-BE49-F238E27FC236}">
                <a16:creationId xmlns:a16="http://schemas.microsoft.com/office/drawing/2014/main" id="{C9C7ADB3-E944-4AEF-8DD1-73B56BC370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0" y="2"/>
            <a:ext cx="2915897" cy="3150803"/>
          </a:xfrm>
        </p:spPr>
      </p:pic>
      <p:pic>
        <p:nvPicPr>
          <p:cNvPr id="20" name="Picture Placeholder 19" descr="A plate of food and a cup of coffee on a table">
            <a:extLst>
              <a:ext uri="{FF2B5EF4-FFF2-40B4-BE49-F238E27FC236}">
                <a16:creationId xmlns:a16="http://schemas.microsoft.com/office/drawing/2014/main" id="{5F2F1E05-E671-4833-BADB-C56DF973DF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/>
        </p:blipFill>
        <p:spPr>
          <a:xfrm>
            <a:off x="3824588" y="0"/>
            <a:ext cx="5820494" cy="2008700"/>
          </a:xfrm>
        </p:spPr>
      </p:pic>
      <p:pic>
        <p:nvPicPr>
          <p:cNvPr id="31" name="Picture Placeholder 30" descr="A couple of cups of coffee on a table in blue cups&#10;">
            <a:extLst>
              <a:ext uri="{FF2B5EF4-FFF2-40B4-BE49-F238E27FC236}">
                <a16:creationId xmlns:a16="http://schemas.microsoft.com/office/drawing/2014/main" id="{53F9FDB5-72E7-4D0B-A38F-09E41BCE4C9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" b="11"/>
          <a:stretch/>
        </p:blipFill>
        <p:spPr>
          <a:xfrm>
            <a:off x="1" y="3134141"/>
            <a:ext cx="4548543" cy="3723859"/>
          </a:xfrm>
        </p:spPr>
      </p:pic>
      <p:pic>
        <p:nvPicPr>
          <p:cNvPr id="33" name="Picture Placeholder 32" descr="Coffee Beans">
            <a:extLst>
              <a:ext uri="{FF2B5EF4-FFF2-40B4-BE49-F238E27FC236}">
                <a16:creationId xmlns:a16="http://schemas.microsoft.com/office/drawing/2014/main" id="{EFE4CD54-D756-430F-89FF-C9852B3EEA1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314073"/>
            <a:ext cx="2302952" cy="5820494"/>
          </a:xfr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5382DAA-15DD-4A11-ABC7-27950E2B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0" y="3234590"/>
            <a:ext cx="4819650" cy="362378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90DDA71-E11D-4244-961C-4343C23F5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-2411" y="0"/>
            <a:ext cx="2981385" cy="3186211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3898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1A7-5831-4C71-B582-AAE146A5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455" y="1632827"/>
            <a:ext cx="5707706" cy="761999"/>
          </a:xfrm>
        </p:spPr>
        <p:txBody>
          <a:bodyPr/>
          <a:lstStyle/>
          <a:p>
            <a:r>
              <a:rPr lang="en-US" dirty="0"/>
              <a:t>Sales by Product Category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929D0D8-5635-42D7-973D-B264CD191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999" y="2622071"/>
            <a:ext cx="5750162" cy="30480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E19D9-8FC5-4447-9F5F-832D7A1BE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25343" y="1632826"/>
            <a:ext cx="5096692" cy="47235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This graph shows the revenue generated from each product category during this period.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tx1"/>
                </a:solidFill>
              </a:rPr>
              <a:t>Key Observations: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900" b="1" dirty="0">
                <a:solidFill>
                  <a:schemeClr val="tx1"/>
                </a:solidFill>
              </a:rPr>
              <a:t>Coffee</a:t>
            </a:r>
            <a:r>
              <a:rPr lang="en-US" sz="1900" dirty="0">
                <a:solidFill>
                  <a:schemeClr val="tx1"/>
                </a:solidFill>
              </a:rPr>
              <a:t> is the </a:t>
            </a:r>
            <a:r>
              <a:rPr lang="en-US" sz="1900" b="1" dirty="0">
                <a:solidFill>
                  <a:schemeClr val="tx1"/>
                </a:solidFill>
              </a:rPr>
              <a:t>top-selling</a:t>
            </a:r>
            <a:r>
              <a:rPr lang="en-US" sz="1900" dirty="0">
                <a:solidFill>
                  <a:schemeClr val="tx1"/>
                </a:solidFill>
              </a:rPr>
              <a:t> category with </a:t>
            </a:r>
            <a:r>
              <a:rPr lang="en-US" sz="1900" b="1" dirty="0">
                <a:solidFill>
                  <a:schemeClr val="tx1"/>
                </a:solidFill>
              </a:rPr>
              <a:t>$269.95K, </a:t>
            </a:r>
            <a:r>
              <a:rPr lang="en-US" sz="1900" dirty="0">
                <a:solidFill>
                  <a:schemeClr val="tx1"/>
                </a:solidFill>
              </a:rPr>
              <a:t>clearly leading all others.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900" b="1" dirty="0">
                <a:solidFill>
                  <a:schemeClr val="tx1"/>
                </a:solidFill>
              </a:rPr>
              <a:t>Tea</a:t>
            </a:r>
            <a:r>
              <a:rPr lang="en-US" sz="1900" dirty="0">
                <a:solidFill>
                  <a:schemeClr val="tx1"/>
                </a:solidFill>
              </a:rPr>
              <a:t> is second at </a:t>
            </a:r>
            <a:r>
              <a:rPr lang="en-US" sz="1900" b="1" dirty="0">
                <a:solidFill>
                  <a:schemeClr val="tx1"/>
                </a:solidFill>
              </a:rPr>
              <a:t>$196.41K </a:t>
            </a:r>
            <a:r>
              <a:rPr lang="en-US" sz="1900" dirty="0">
                <a:solidFill>
                  <a:schemeClr val="tx1"/>
                </a:solidFill>
              </a:rPr>
              <a:t>— together, Coffee and Tea contribute a huge share of overall revenue.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900" b="1" dirty="0">
                <a:solidFill>
                  <a:schemeClr val="tx1"/>
                </a:solidFill>
              </a:rPr>
              <a:t>Bakery</a:t>
            </a:r>
            <a:r>
              <a:rPr lang="en-US" sz="1900" dirty="0">
                <a:solidFill>
                  <a:schemeClr val="tx1"/>
                </a:solidFill>
              </a:rPr>
              <a:t> ($82.32K) and Drinking Chocolate ($72.42K) form a</a:t>
            </a:r>
            <a:r>
              <a:rPr lang="en-US" sz="1900" b="1" dirty="0">
                <a:solidFill>
                  <a:schemeClr val="tx1"/>
                </a:solidFill>
              </a:rPr>
              <a:t> strong middle tier</a:t>
            </a:r>
            <a:r>
              <a:rPr lang="en-US" sz="1900" dirty="0">
                <a:solidFill>
                  <a:schemeClr val="tx1"/>
                </a:solidFill>
              </a:rPr>
              <a:t>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</a:rPr>
              <a:t>Lower revenue is seen in categories like Coffee Beans ($40.09K), Branded Items ($13.61K), Loose Tea ($11.21K), </a:t>
            </a:r>
            <a:r>
              <a:rPr lang="en-US" sz="1900" dirty="0" err="1">
                <a:solidFill>
                  <a:schemeClr val="tx1"/>
                </a:solidFill>
              </a:rPr>
              <a:t>Flavours</a:t>
            </a:r>
            <a:r>
              <a:rPr lang="en-US" sz="1900" dirty="0">
                <a:solidFill>
                  <a:schemeClr val="tx1"/>
                </a:solidFill>
              </a:rPr>
              <a:t> ($8.41K), and Packaged Chocolate ($4.41K).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1A8C3-0D7D-411B-AB9C-22F4494B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83C4-8519-40BD-8846-212D00E4ED2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44B3E-2AA3-4400-B5FB-E39AE80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164592"/>
            <a:ext cx="2029968" cy="365125"/>
          </a:xfrm>
        </p:spPr>
        <p:txBody>
          <a:bodyPr/>
          <a:lstStyle/>
          <a:p>
            <a:r>
              <a:rPr lang="en-US"/>
              <a:t>Maven Roasters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B33E6-D41B-47EC-8EA7-A3B783F0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A16D1C79-2FCA-4A0A-99CB-F7979FA8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4274"/>
            <a:ext cx="10668000" cy="661308"/>
          </a:xfrm>
        </p:spPr>
        <p:txBody>
          <a:bodyPr>
            <a:normAutofit fontScale="90000"/>
          </a:bodyPr>
          <a:lstStyle/>
          <a:p>
            <a:r>
              <a:rPr lang="en-US" dirty="0"/>
              <a:t>3.1 Sales by the product category</a:t>
            </a:r>
          </a:p>
        </p:txBody>
      </p:sp>
    </p:spTree>
    <p:extLst>
      <p:ext uri="{BB962C8B-B14F-4D97-AF65-F5344CB8AC3E}">
        <p14:creationId xmlns:p14="http://schemas.microsoft.com/office/powerpoint/2010/main" val="309354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1A7-5831-4C71-B582-AAE146A5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528" y="1590411"/>
            <a:ext cx="5707706" cy="577170"/>
          </a:xfrm>
        </p:spPr>
        <p:txBody>
          <a:bodyPr/>
          <a:lstStyle/>
          <a:p>
            <a:r>
              <a:rPr lang="en-US" dirty="0"/>
              <a:t>Sales by Product Type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1A8C3-0D7D-411B-AB9C-22F4494B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83C4-8519-40BD-8846-212D00E4ED2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44B3E-2AA3-4400-B5FB-E39AE80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164592"/>
            <a:ext cx="2029968" cy="365125"/>
          </a:xfrm>
        </p:spPr>
        <p:txBody>
          <a:bodyPr/>
          <a:lstStyle/>
          <a:p>
            <a:r>
              <a:rPr lang="en-US"/>
              <a:t>Maven Roasters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B33E6-D41B-47EC-8EA7-A3B783F0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A16D1C79-2FCA-4A0A-99CB-F7979FA8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4274"/>
            <a:ext cx="10668000" cy="661308"/>
          </a:xfrm>
        </p:spPr>
        <p:txBody>
          <a:bodyPr>
            <a:normAutofit fontScale="90000"/>
          </a:bodyPr>
          <a:lstStyle/>
          <a:p>
            <a:r>
              <a:rPr lang="en-US" dirty="0"/>
              <a:t>3.2 Sales by the product type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95B3A3-D8AB-44BA-B499-C2A1092896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5528" y="2262433"/>
            <a:ext cx="7855452" cy="3962588"/>
          </a:xfrm>
        </p:spPr>
      </p:pic>
    </p:spTree>
    <p:extLst>
      <p:ext uri="{BB962C8B-B14F-4D97-AF65-F5344CB8AC3E}">
        <p14:creationId xmlns:p14="http://schemas.microsoft.com/office/powerpoint/2010/main" val="2985402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1A7-5831-4C71-B582-AAE146A5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528" y="1405582"/>
            <a:ext cx="5707706" cy="761999"/>
          </a:xfrm>
        </p:spPr>
        <p:txBody>
          <a:bodyPr/>
          <a:lstStyle/>
          <a:p>
            <a:r>
              <a:rPr lang="en-US" dirty="0"/>
              <a:t>Key Observations: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1A8C3-0D7D-411B-AB9C-22F4494B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83C4-8519-40BD-8846-212D00E4ED2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44B3E-2AA3-4400-B5FB-E39AE80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164592"/>
            <a:ext cx="2029968" cy="365125"/>
          </a:xfrm>
        </p:spPr>
        <p:txBody>
          <a:bodyPr/>
          <a:lstStyle/>
          <a:p>
            <a:r>
              <a:rPr lang="en-US"/>
              <a:t>Maven Roasters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B33E6-D41B-47EC-8EA7-A3B783F0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A16D1C79-2FCA-4A0A-99CB-F7979FA8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4274"/>
            <a:ext cx="10668000" cy="661308"/>
          </a:xfrm>
        </p:spPr>
        <p:txBody>
          <a:bodyPr>
            <a:normAutofit fontScale="90000"/>
          </a:bodyPr>
          <a:lstStyle/>
          <a:p>
            <a:r>
              <a:rPr lang="en-US" dirty="0"/>
              <a:t>3.2 Sales by the product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8CC62-C5AD-4D08-B283-1EEFC7558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525" y="2538952"/>
            <a:ext cx="5151119" cy="357477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Barista Espresso leads all product types with $91K in sales.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next top performers are: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Brewed Chai Tea ($77K)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Hot Chocolate ($72K)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Gourmet Brewed Coffee ($70K)</a:t>
            </a:r>
          </a:p>
          <a:p>
            <a:pPr marL="400050" lvl="4" indent="-400050"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Brewed Black Tea and Brewed Herbal Tea (both $48K)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E4E4247-E6B0-4D2E-9F00-183F2AEF6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2538951"/>
            <a:ext cx="5151122" cy="34470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bakery subtypes (Scone $37K, Pastry $26K, Biscotti $20K) contribute meaningfully, but much less than beverages.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Lower-selling items include various bean types, syrups, branded merchandise, and chocolates, many contributing less than $10K.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A long tail of small-selling items suggests opportunities for targeted promotions or inventory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30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1A7-5831-4C71-B582-AAE146A5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784" y="1405582"/>
            <a:ext cx="6123589" cy="762001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/>
              <a:t>Quantity ordered and sales generated by Product category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1A8C3-0D7D-411B-AB9C-22F4494B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83C4-8519-40BD-8846-212D00E4ED2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44B3E-2AA3-4400-B5FB-E39AE80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164592"/>
            <a:ext cx="2029968" cy="365125"/>
          </a:xfrm>
        </p:spPr>
        <p:txBody>
          <a:bodyPr/>
          <a:lstStyle/>
          <a:p>
            <a:r>
              <a:rPr lang="en-US"/>
              <a:t>Maven Roasters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B33E6-D41B-47EC-8EA7-A3B783F0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A16D1C79-2FCA-4A0A-99CB-F7979FA8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4274"/>
            <a:ext cx="10668000" cy="661308"/>
          </a:xfrm>
        </p:spPr>
        <p:txBody>
          <a:bodyPr>
            <a:normAutofit fontScale="90000"/>
          </a:bodyPr>
          <a:lstStyle/>
          <a:p>
            <a:r>
              <a:rPr lang="en-US" dirty="0"/>
              <a:t>3.3 Product category volume analysis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A632579-ED1C-45CF-BFB3-2C1F7865EC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7784" y="2328421"/>
            <a:ext cx="7030873" cy="354069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C92097-F564-4D1C-9219-957113AD75C1}"/>
              </a:ext>
            </a:extLst>
          </p:cNvPr>
          <p:cNvSpPr txBox="1"/>
          <p:nvPr/>
        </p:nvSpPr>
        <p:spPr>
          <a:xfrm>
            <a:off x="7918515" y="2328421"/>
            <a:ext cx="351148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Coffee and Tea dominate total sales volume.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Bakery and Drinking </a:t>
            </a:r>
            <a:r>
              <a:rPr lang="en-US" sz="2000" dirty="0">
                <a:latin typeface="Avenir Next LT Pro Light" panose="020B0304020202020204" pitchFamily="34" charset="0"/>
              </a:rPr>
              <a:t>Chocolate contribute moderate volumes.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venir Next LT Pro Light" panose="020B0304020202020204" pitchFamily="34" charset="0"/>
              </a:rPr>
              <a:t>Coffee Beans, Branded, and Specialty </a:t>
            </a:r>
            <a:r>
              <a:rPr lang="en-US" sz="2000" dirty="0"/>
              <a:t>items show much lower unit sales, but contribute higher prices per unit.</a:t>
            </a:r>
          </a:p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0AEC3C-3A1A-433A-8DAE-556ED77624D5}"/>
              </a:ext>
            </a:extLst>
          </p:cNvPr>
          <p:cNvSpPr txBox="1">
            <a:spLocks/>
          </p:cNvSpPr>
          <p:nvPr/>
        </p:nvSpPr>
        <p:spPr>
          <a:xfrm>
            <a:off x="8204306" y="1590411"/>
            <a:ext cx="3403387" cy="5771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observations</a:t>
            </a:r>
          </a:p>
        </p:txBody>
      </p:sp>
    </p:spTree>
    <p:extLst>
      <p:ext uri="{BB962C8B-B14F-4D97-AF65-F5344CB8AC3E}">
        <p14:creationId xmlns:p14="http://schemas.microsoft.com/office/powerpoint/2010/main" val="183004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1A7-5831-4C71-B582-AAE146A5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527" y="1405582"/>
            <a:ext cx="6218015" cy="8851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Quantity ordered and sales generated by Product Type </a:t>
            </a:r>
          </a:p>
          <a:p>
            <a:pPr algn="ctr"/>
            <a:r>
              <a:rPr lang="en-US" dirty="0"/>
              <a:t>(Top 5)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1A8C3-0D7D-411B-AB9C-22F4494B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83C4-8519-40BD-8846-212D00E4ED2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44B3E-2AA3-4400-B5FB-E39AE80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164592"/>
            <a:ext cx="2029968" cy="365125"/>
          </a:xfrm>
        </p:spPr>
        <p:txBody>
          <a:bodyPr/>
          <a:lstStyle/>
          <a:p>
            <a:r>
              <a:rPr lang="en-US"/>
              <a:t>Maven Roasters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B33E6-D41B-47EC-8EA7-A3B783F0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A16D1C79-2FCA-4A0A-99CB-F7979FA8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44274"/>
            <a:ext cx="10668000" cy="661308"/>
          </a:xfrm>
        </p:spPr>
        <p:txBody>
          <a:bodyPr>
            <a:normAutofit fontScale="90000"/>
          </a:bodyPr>
          <a:lstStyle/>
          <a:p>
            <a:r>
              <a:rPr lang="en-US" dirty="0"/>
              <a:t>3.4 Product type volume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74739A-947D-4E41-8A86-E40F2ACD3D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999" y="2582944"/>
            <a:ext cx="6386421" cy="333349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2CC188-73F0-4FAC-A175-7F3C7911EB52}"/>
              </a:ext>
            </a:extLst>
          </p:cNvPr>
          <p:cNvSpPr txBox="1"/>
          <p:nvPr/>
        </p:nvSpPr>
        <p:spPr>
          <a:xfrm>
            <a:off x="7646313" y="1955145"/>
            <a:ext cx="41572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Barista Espresso leads in total revenue ($91K), driven by a higher price point despite slightly lower volume (25K units).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Brewed Chai Tea and Gourmet Brewed Coffee dominate in sales volume (26K units each), making them key high-frequency sellers.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Hot Chocolate balances strong revenue ($72K) with moderate volume (17K units), supported by premium pricing.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5748336-A8B4-4BDE-BCAA-B7C0304A2BF3}"/>
              </a:ext>
            </a:extLst>
          </p:cNvPr>
          <p:cNvSpPr txBox="1">
            <a:spLocks/>
          </p:cNvSpPr>
          <p:nvPr/>
        </p:nvSpPr>
        <p:spPr>
          <a:xfrm>
            <a:off x="8204306" y="1377975"/>
            <a:ext cx="3403387" cy="5771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observations</a:t>
            </a:r>
          </a:p>
        </p:txBody>
      </p:sp>
    </p:spTree>
    <p:extLst>
      <p:ext uri="{BB962C8B-B14F-4D97-AF65-F5344CB8AC3E}">
        <p14:creationId xmlns:p14="http://schemas.microsoft.com/office/powerpoint/2010/main" val="3999343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436E-E157-4F71-A20C-3E775FF8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6AE2-F896-4B1A-AF9B-B7E2203E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245-EB9D-4131-AA75-C95E86FC5FB8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514AF6-8DE4-4C22-8A05-F63E65DF7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3047999"/>
            <a:ext cx="6892565" cy="304799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 analysis confirms steady sales growth throughout the first half of the year, strong morning demand, and the dominance of main beverage products in both volume and revenue.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All store locations performed consistently, while bakery items contributed valuable complementary sales. Volume analysis highlighted both high-frequency everyday items and lower-volume premium offerings, each playing distinct roles in the business’s product mix.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C8283-98B3-4EA3-98B0-F97A278C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164592"/>
            <a:ext cx="2029968" cy="365125"/>
          </a:xfrm>
        </p:spPr>
        <p:txBody>
          <a:bodyPr/>
          <a:lstStyle/>
          <a:p>
            <a:r>
              <a:rPr lang="en-US" dirty="0"/>
              <a:t>Maven Roasters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536D0A-CBD7-48E0-BF29-BF91E465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18</a:t>
            </a:fld>
            <a:endParaRPr lang="en-US" dirty="0"/>
          </a:p>
        </p:txBody>
      </p:sp>
      <p:pic>
        <p:nvPicPr>
          <p:cNvPr id="9" name="Picture Placeholder 9" descr="Coffee machine at work">
            <a:extLst>
              <a:ext uri="{FF2B5EF4-FFF2-40B4-BE49-F238E27FC236}">
                <a16:creationId xmlns:a16="http://schemas.microsoft.com/office/drawing/2014/main" id="{4A1C8993-429E-4C94-8BA9-BC34F4AACF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>
          <a:xfrm>
            <a:off x="6107113" y="0"/>
            <a:ext cx="5821362" cy="2303463"/>
          </a:xfrm>
        </p:spPr>
      </p:pic>
      <p:pic>
        <p:nvPicPr>
          <p:cNvPr id="10" name="Picture Placeholder 11" descr="A plate of food and a cup of coffee on a table">
            <a:extLst>
              <a:ext uri="{FF2B5EF4-FFF2-40B4-BE49-F238E27FC236}">
                <a16:creationId xmlns:a16="http://schemas.microsoft.com/office/drawing/2014/main" id="{D79BE4B9-5113-4C86-9F84-6419E1CF2DF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/>
        </p:blipFill>
        <p:spPr>
          <a:xfrm>
            <a:off x="8016875" y="3057525"/>
            <a:ext cx="4176713" cy="3810000"/>
          </a:xfr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D21082-C776-480D-B819-AA1D731ED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439340" y="-2526874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870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436E-E157-4F71-A20C-3E775FF8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88" y="762002"/>
            <a:ext cx="5334000" cy="79342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06AE2-F896-4B1A-AF9B-B7E2203E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245-EB9D-4131-AA75-C95E86FC5FB8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514AF6-8DE4-4C22-8A05-F63E65DF7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89" y="1796922"/>
            <a:ext cx="6823713" cy="4540575"/>
          </a:xfrm>
        </p:spPr>
        <p:txBody>
          <a:bodyPr>
            <a:normAutofit fontScale="92500" lnSpcReduction="10000"/>
          </a:bodyPr>
          <a:lstStyle/>
          <a:p>
            <a:pPr marL="400050" indent="-400050">
              <a:buFont typeface="+mj-lt"/>
              <a:buAutoNum type="romanLcPeriod"/>
            </a:pPr>
            <a:r>
              <a:rPr lang="en-US" sz="1900" dirty="0">
                <a:solidFill>
                  <a:schemeClr val="tx1"/>
                </a:solidFill>
              </a:rPr>
              <a:t>Optimize morning operations – Prioritize staffing &amp; inventory between 7–10 AM to capture the highest sales volume.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900" dirty="0">
                <a:solidFill>
                  <a:schemeClr val="tx1"/>
                </a:solidFill>
              </a:rPr>
              <a:t>Promote top-selling beverages – Focus promotions on Espresso, Chai Tea, Hot Chocolate &amp; Gourmet Coffee.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900" dirty="0">
                <a:solidFill>
                  <a:schemeClr val="tx1"/>
                </a:solidFill>
              </a:rPr>
              <a:t>Grow bakery cross-sales – Use bundles and combos to grow add-on sales from Scones, Pastries &amp; Biscotti.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900" dirty="0">
                <a:solidFill>
                  <a:schemeClr val="tx1"/>
                </a:solidFill>
              </a:rPr>
              <a:t>Monitor under-performing product lines – Evaluate strategies for Packaged Chocolate, Flavors &amp; Coffee Beans.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900" dirty="0">
                <a:solidFill>
                  <a:schemeClr val="tx1"/>
                </a:solidFill>
              </a:rPr>
              <a:t>Maintain balanced store-level performance – Maintain operational consistency across all stores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1900" dirty="0">
                <a:solidFill>
                  <a:schemeClr val="tx1"/>
                </a:solidFill>
              </a:rPr>
              <a:t>Review pricing strategies – Explore small price adjustments on high-volume products to optimize margins.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C8283-98B3-4EA3-98B0-F97A278C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164592"/>
            <a:ext cx="2029968" cy="365125"/>
          </a:xfrm>
        </p:spPr>
        <p:txBody>
          <a:bodyPr/>
          <a:lstStyle/>
          <a:p>
            <a:r>
              <a:rPr lang="en-US" dirty="0"/>
              <a:t>Maven Roasters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536D0A-CBD7-48E0-BF29-BF91E465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19</a:t>
            </a:fld>
            <a:endParaRPr lang="en-US" dirty="0"/>
          </a:p>
        </p:txBody>
      </p:sp>
      <p:pic>
        <p:nvPicPr>
          <p:cNvPr id="9" name="Picture Placeholder 9" descr="Coffee machine at work">
            <a:extLst>
              <a:ext uri="{FF2B5EF4-FFF2-40B4-BE49-F238E27FC236}">
                <a16:creationId xmlns:a16="http://schemas.microsoft.com/office/drawing/2014/main" id="{4A1C8993-429E-4C94-8BA9-BC34F4AACF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>
          <a:xfrm>
            <a:off x="6107113" y="0"/>
            <a:ext cx="5821362" cy="2303463"/>
          </a:xfrm>
        </p:spPr>
      </p:pic>
      <p:pic>
        <p:nvPicPr>
          <p:cNvPr id="10" name="Picture Placeholder 11" descr="A plate of food and a cup of coffee on a table">
            <a:extLst>
              <a:ext uri="{FF2B5EF4-FFF2-40B4-BE49-F238E27FC236}">
                <a16:creationId xmlns:a16="http://schemas.microsoft.com/office/drawing/2014/main" id="{D79BE4B9-5113-4C86-9F84-6419E1CF2DF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/>
        </p:blipFill>
        <p:spPr>
          <a:xfrm>
            <a:off x="8016875" y="3057525"/>
            <a:ext cx="4176713" cy="3810000"/>
          </a:xfr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D21082-C776-480D-B819-AA1D731ED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439340" y="-2526874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355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228" y="991947"/>
            <a:ext cx="4572000" cy="83213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Placeholder 10" descr="A picture containing food, different, several, variety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48939"/>
            <a:ext cx="1588691" cy="582490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5813" y="2331404"/>
            <a:ext cx="5672787" cy="4024946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Welcome to Maven Roasters’ sales report. A glimpse into the daily pattern of a coffee shop chain in </a:t>
            </a:r>
            <a:r>
              <a:rPr lang="en-US" sz="2600" b="1" dirty="0">
                <a:solidFill>
                  <a:schemeClr val="tx1"/>
                </a:solidFill>
              </a:rPr>
              <a:t>New York City.</a:t>
            </a:r>
            <a:r>
              <a:rPr lang="en-US" sz="2600" dirty="0">
                <a:solidFill>
                  <a:schemeClr val="tx1"/>
                </a:solidFill>
              </a:rPr>
              <a:t> This presentation explains the story behind every cup served across three locations, revealing </a:t>
            </a:r>
            <a:r>
              <a:rPr lang="en-US" sz="2600" b="1" dirty="0">
                <a:solidFill>
                  <a:schemeClr val="tx1"/>
                </a:solidFill>
              </a:rPr>
              <a:t>when and where customers shop, what they love to buy, and how sales fluctuate throughout the week, day, and month.</a:t>
            </a:r>
          </a:p>
          <a:p>
            <a:r>
              <a:rPr lang="en-US" sz="2600" dirty="0">
                <a:solidFill>
                  <a:schemeClr val="tx1"/>
                </a:solidFill>
              </a:rPr>
              <a:t>From the early morning coffee rush to the quiet afternoon tea orders, this insightful report highlights </a:t>
            </a:r>
            <a:r>
              <a:rPr lang="en-US" sz="2600" b="1" dirty="0">
                <a:solidFill>
                  <a:schemeClr val="tx1"/>
                </a:solidFill>
              </a:rPr>
              <a:t>top-selling products, busiest hours, and store-level performance, </a:t>
            </a:r>
            <a:r>
              <a:rPr lang="en-US" sz="2600" dirty="0">
                <a:solidFill>
                  <a:schemeClr val="tx1"/>
                </a:solidFill>
              </a:rPr>
              <a:t>offering a comprehensive view of how Maven Roasters brews its success, one transaction at a time.</a:t>
            </a:r>
          </a:p>
        </p:txBody>
      </p:sp>
      <p:pic>
        <p:nvPicPr>
          <p:cNvPr id="13" name="Picture Placeholder 12" descr="Coffee on a wooden table with water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466" y="0"/>
            <a:ext cx="5820495" cy="230295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03A2D-E4C7-41F1-BAC7-0769C482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346" y="164592"/>
            <a:ext cx="2028826" cy="365125"/>
          </a:xfrm>
        </p:spPr>
        <p:txBody>
          <a:bodyPr/>
          <a:lstStyle/>
          <a:p>
            <a:r>
              <a:rPr lang="en-US" dirty="0"/>
              <a:t>Maven Roasters</a:t>
            </a:r>
          </a:p>
        </p:txBody>
      </p:sp>
      <p:pic>
        <p:nvPicPr>
          <p:cNvPr id="15" name="Picture Placeholder 14" descr="A plate of food and a cup of coffee on a table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955" y="3048002"/>
            <a:ext cx="4230047" cy="38099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CFD6-7409-4287-B008-E6E9200E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9107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124D3B-1715-4E5A-BB52-98DE8D55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381829"/>
            <a:ext cx="4572000" cy="152401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9" name="Picture Placeholder 8" descr="Coffee on a wooden table with water ">
            <a:extLst>
              <a:ext uri="{FF2B5EF4-FFF2-40B4-BE49-F238E27FC236}">
                <a16:creationId xmlns:a16="http://schemas.microsoft.com/office/drawing/2014/main" id="{A6793210-E409-4229-B0C0-76710EC7F3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762007"/>
            <a:ext cx="5948797" cy="6095979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B8226-9692-4F45-80E6-82C90904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5528" y="164592"/>
            <a:ext cx="2029968" cy="365125"/>
          </a:xfrm>
        </p:spPr>
        <p:txBody>
          <a:bodyPr/>
          <a:lstStyle/>
          <a:p>
            <a:r>
              <a:rPr lang="en-US" dirty="0"/>
              <a:t>Maven Roasters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6AE42-5A86-4D0E-B9C7-17DFAE86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E4F2156-6613-4004-9B59-5568A455A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462165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EA97E-1F5D-4417-B90D-B51A1B31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4" y="778951"/>
            <a:ext cx="5334000" cy="86131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B001-7F5E-4805-99D6-E070E1C7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D245-EB9D-4131-AA75-C95E86FC5FB8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258CED-EC82-4F18-9D61-11456746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78" y="1649691"/>
            <a:ext cx="6722882" cy="4716086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lang="en-US" b="1" dirty="0"/>
              <a:t>This is a breakdown of the products type available in each product category:</a:t>
            </a:r>
          </a:p>
          <a:p>
            <a:pPr lvl="0"/>
            <a:r>
              <a:rPr lang="en-US" b="1" dirty="0"/>
              <a:t>Bakery</a:t>
            </a:r>
            <a:r>
              <a:rPr lang="en-US" dirty="0"/>
              <a:t> → Biscotti, Pastry, Scone</a:t>
            </a:r>
          </a:p>
          <a:p>
            <a:pPr lvl="0"/>
            <a:r>
              <a:rPr lang="en-US" b="1" dirty="0"/>
              <a:t>Branded</a:t>
            </a:r>
            <a:r>
              <a:rPr lang="en-US" dirty="0"/>
              <a:t> → Clothing, Housewares</a:t>
            </a:r>
          </a:p>
          <a:p>
            <a:pPr lvl="0"/>
            <a:r>
              <a:rPr lang="en-US" b="1" dirty="0"/>
              <a:t>Coffee</a:t>
            </a:r>
            <a:r>
              <a:rPr lang="en-US" dirty="0"/>
              <a:t> → Barista Espresso, Drip Coffee, Gourmet Brewed Coffee, Organic Brewed Coffee, Premium Brewed Coffee</a:t>
            </a:r>
          </a:p>
          <a:p>
            <a:pPr lvl="0"/>
            <a:r>
              <a:rPr lang="en-US" b="1" dirty="0"/>
              <a:t>Coffee Beans</a:t>
            </a:r>
            <a:r>
              <a:rPr lang="en-US" dirty="0"/>
              <a:t> → Espresso Beans, Gourmet Beans, Green Beans, House Blend Beans, Organic Beans, Premium Beans</a:t>
            </a:r>
          </a:p>
          <a:p>
            <a:pPr lvl="0"/>
            <a:r>
              <a:rPr lang="en-US" b="1" dirty="0"/>
              <a:t>Drinking Chocolate</a:t>
            </a:r>
            <a:r>
              <a:rPr lang="en-US" dirty="0"/>
              <a:t> → Hot Chocolate</a:t>
            </a:r>
          </a:p>
          <a:p>
            <a:pPr lvl="0"/>
            <a:r>
              <a:rPr lang="en-US" b="1" dirty="0" err="1"/>
              <a:t>Flavours</a:t>
            </a:r>
            <a:r>
              <a:rPr lang="en-US" dirty="0"/>
              <a:t> → Regular Syrup, Sugar-Free Syrup</a:t>
            </a:r>
          </a:p>
          <a:p>
            <a:pPr lvl="0"/>
            <a:r>
              <a:rPr lang="en-US" b="1" dirty="0"/>
              <a:t>Loose Tea</a:t>
            </a:r>
            <a:r>
              <a:rPr lang="en-US" dirty="0"/>
              <a:t> → Black Tea, Chai Tea, Green Tea, Herbal Tea</a:t>
            </a:r>
          </a:p>
          <a:p>
            <a:pPr lvl="0"/>
            <a:r>
              <a:rPr lang="en-US" b="1" dirty="0"/>
              <a:t>Packaged Chocolate</a:t>
            </a:r>
            <a:r>
              <a:rPr lang="en-US" dirty="0"/>
              <a:t> → Drinking Chocolate, Organic Chocolate</a:t>
            </a:r>
          </a:p>
          <a:p>
            <a:pPr lvl="0"/>
            <a:r>
              <a:rPr lang="en-US" b="1" dirty="0"/>
              <a:t>Tea</a:t>
            </a:r>
            <a:r>
              <a:rPr lang="en-US" dirty="0"/>
              <a:t> → Brewed Black Tea, Brewed Chai Tea, Brewed Green Tea, Brewed Herbal Tea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CFE0E-0188-49DA-AD9B-68FDDF2AD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Maven Roasters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C71265-5B64-4418-B22D-4AD5CB0F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21</a:t>
            </a:fld>
            <a:endParaRPr lang="en-US" dirty="0"/>
          </a:p>
        </p:txBody>
      </p:sp>
      <p:pic>
        <p:nvPicPr>
          <p:cNvPr id="10" name="Picture Placeholder 11" descr="A plate of food and a cup of coffee on a table">
            <a:extLst>
              <a:ext uri="{FF2B5EF4-FFF2-40B4-BE49-F238E27FC236}">
                <a16:creationId xmlns:a16="http://schemas.microsoft.com/office/drawing/2014/main" id="{598C4777-5D70-4D33-9208-BFD4B7889F1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" r="61"/>
          <a:stretch/>
        </p:blipFill>
        <p:spPr>
          <a:xfrm>
            <a:off x="8016875" y="3048000"/>
            <a:ext cx="4176713" cy="3810000"/>
          </a:xfrm>
        </p:spPr>
      </p:pic>
      <p:pic>
        <p:nvPicPr>
          <p:cNvPr id="11" name="Picture Placeholder 9" descr="Coffee machine at work">
            <a:extLst>
              <a:ext uri="{FF2B5EF4-FFF2-40B4-BE49-F238E27FC236}">
                <a16:creationId xmlns:a16="http://schemas.microsoft.com/office/drawing/2014/main" id="{ACF9645F-8B4A-4567-8AA2-1C15600C36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" r="65"/>
          <a:stretch/>
        </p:blipFill>
        <p:spPr>
          <a:xfrm>
            <a:off x="6107113" y="0"/>
            <a:ext cx="5821362" cy="2303463"/>
          </a:xfr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EC01D2-48D4-4B82-9238-ED4B1EB2B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439340" y="-2526874"/>
            <a:ext cx="3738966" cy="620627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820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F2EF1B-CCB2-40E8-AB44-5AFEA615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9" name="Picture Placeholder 8" descr="Coffee machine at work">
            <a:extLst>
              <a:ext uri="{FF2B5EF4-FFF2-40B4-BE49-F238E27FC236}">
                <a16:creationId xmlns:a16="http://schemas.microsoft.com/office/drawing/2014/main" id="{E34F2790-963F-4737-9DB8-67C3899EF6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0"/>
            <a:ext cx="5578823" cy="602825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85A4C3-EB2E-41D1-8420-7251814A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883" y="2286000"/>
            <a:ext cx="5704117" cy="335122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What has been the sales trend for Maven roasters over time?	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Busiest days.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Products performance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/>
              <a:t>Recommendations.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F28057-EF7D-4825-B507-70912982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001" y="6330939"/>
            <a:ext cx="2209800" cy="365125"/>
          </a:xfrm>
        </p:spPr>
        <p:txBody>
          <a:bodyPr/>
          <a:lstStyle/>
          <a:p>
            <a:r>
              <a:rPr lang="en-US" dirty="0"/>
              <a:t>Maven Roasters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45D60-F862-41F6-9EF8-EA972E72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86CC949-024C-450A-92AD-EF1695756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0665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B1456-FEFA-4757-80D4-355AD549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61FE0-FEFC-4F9D-84B5-71545E07E62B}" type="datetime1">
              <a:rPr lang="en-US" smtClean="0"/>
              <a:t>7/6/2025</a:t>
            </a:fld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B498CE1E-C441-4A4F-83AF-CFFCF496E2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1146967" y="2366026"/>
            <a:ext cx="1841341" cy="1957727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6C1F776A-2434-4764-99CD-B16DBE0C96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3634018" y="2373917"/>
            <a:ext cx="1927641" cy="1874233"/>
          </a:xfr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704B349C-2589-4075-A469-DE87B98B33B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/>
          <a:srcRect l="900" t="2185"/>
          <a:stretch/>
        </p:blipFill>
        <p:spPr>
          <a:xfrm>
            <a:off x="6410030" y="2406887"/>
            <a:ext cx="1841341" cy="1957727"/>
          </a:xfrm>
        </p:spPr>
      </p:pic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B413CC20-3CD7-459D-9A84-9906A69E7B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l="-2572" r="2953" b="1685"/>
          <a:stretch/>
        </p:blipFill>
        <p:spPr>
          <a:xfrm>
            <a:off x="8983381" y="2403513"/>
            <a:ext cx="1920240" cy="1920240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1DEED96-E65C-42C4-89ED-3DF0353F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B63B3672-B742-4326-BBB3-D3A0C593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Maven Roasters</a:t>
            </a:r>
            <a:endParaRPr lang="en-US" dirty="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800CFB77-8854-493A-A17D-2E47CAB16B1C}"/>
              </a:ext>
            </a:extLst>
          </p:cNvPr>
          <p:cNvSpPr txBox="1">
            <a:spLocks/>
          </p:cNvSpPr>
          <p:nvPr/>
        </p:nvSpPr>
        <p:spPr>
          <a:xfrm>
            <a:off x="818389" y="4746802"/>
            <a:ext cx="2309080" cy="1407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Coffee Types: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Coffee beans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Brewed Coffee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Espresso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Drip Coffee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A424FDE1-5D89-4C52-AB93-B3B738EA2174}"/>
              </a:ext>
            </a:extLst>
          </p:cNvPr>
          <p:cNvSpPr txBox="1">
            <a:spLocks/>
          </p:cNvSpPr>
          <p:nvPr/>
        </p:nvSpPr>
        <p:spPr>
          <a:xfrm>
            <a:off x="3448270" y="4746802"/>
            <a:ext cx="2299136" cy="11834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Bakery Products: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Biscotti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Pastry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Scone</a:t>
            </a:r>
          </a:p>
          <a:p>
            <a:pPr algn="l"/>
            <a:endParaRPr lang="en-US" dirty="0"/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D864E91-C128-4D61-B945-43788B279174}"/>
              </a:ext>
            </a:extLst>
          </p:cNvPr>
          <p:cNvSpPr txBox="1">
            <a:spLocks/>
          </p:cNvSpPr>
          <p:nvPr/>
        </p:nvSpPr>
        <p:spPr>
          <a:xfrm>
            <a:off x="6203639" y="4746039"/>
            <a:ext cx="2242598" cy="1558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Tea Types: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Chai Tea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Herbal Tea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Black Tea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Green Tea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45F1D4BB-A5EC-4F26-83D5-1A6D0449EA12}"/>
              </a:ext>
            </a:extLst>
          </p:cNvPr>
          <p:cNvSpPr txBox="1">
            <a:spLocks/>
          </p:cNvSpPr>
          <p:nvPr/>
        </p:nvSpPr>
        <p:spPr>
          <a:xfrm>
            <a:off x="8537394" y="4746039"/>
            <a:ext cx="2737211" cy="1357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Chocolate Types: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Drinking Chocolate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Organic Chocolate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2" name="Title 16">
            <a:extLst>
              <a:ext uri="{FF2B5EF4-FFF2-40B4-BE49-F238E27FC236}">
                <a16:creationId xmlns:a16="http://schemas.microsoft.com/office/drawing/2014/main" id="{E526AF8B-40AF-49CA-B89F-687E8573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61503"/>
            <a:ext cx="10000488" cy="1089776"/>
          </a:xfrm>
        </p:spPr>
        <p:txBody>
          <a:bodyPr/>
          <a:lstStyle/>
          <a:p>
            <a:pPr algn="ctr"/>
            <a:r>
              <a:rPr lang="en-US" dirty="0"/>
              <a:t>Products we offer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0FDAA75C-2643-46B5-A01C-995366A6AF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7327" y="1487887"/>
            <a:ext cx="2299136" cy="463481"/>
          </a:xfrm>
        </p:spPr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8B79277F-9965-4A2E-804A-1478648B3B60}"/>
              </a:ext>
            </a:extLst>
          </p:cNvPr>
          <p:cNvSpPr txBox="1">
            <a:spLocks/>
          </p:cNvSpPr>
          <p:nvPr/>
        </p:nvSpPr>
        <p:spPr>
          <a:xfrm>
            <a:off x="3488055" y="1486296"/>
            <a:ext cx="2299136" cy="46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Bakery</a:t>
            </a:r>
            <a:endParaRPr lang="en-US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F109092-4E1C-4785-AB43-AFAC2D63006F}"/>
              </a:ext>
            </a:extLst>
          </p:cNvPr>
          <p:cNvSpPr txBox="1">
            <a:spLocks/>
          </p:cNvSpPr>
          <p:nvPr/>
        </p:nvSpPr>
        <p:spPr>
          <a:xfrm>
            <a:off x="6158783" y="1476407"/>
            <a:ext cx="2299136" cy="46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Tea</a:t>
            </a:r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EBF25E13-025A-4505-B9D6-C985BB5975F1}"/>
              </a:ext>
            </a:extLst>
          </p:cNvPr>
          <p:cNvSpPr txBox="1">
            <a:spLocks/>
          </p:cNvSpPr>
          <p:nvPr/>
        </p:nvSpPr>
        <p:spPr>
          <a:xfrm>
            <a:off x="8767776" y="1483367"/>
            <a:ext cx="2299136" cy="369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Chocolate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08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A76E37-1467-4F0D-927C-AEC0E2846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452" y="1151475"/>
            <a:ext cx="4951372" cy="610610"/>
          </a:xfrm>
        </p:spPr>
        <p:txBody>
          <a:bodyPr>
            <a:normAutofit/>
          </a:bodyPr>
          <a:lstStyle/>
          <a:p>
            <a:r>
              <a:rPr lang="en-US" sz="3600" dirty="0"/>
              <a:t>Key Insights Summary</a:t>
            </a:r>
          </a:p>
        </p:txBody>
      </p:sp>
      <p:pic>
        <p:nvPicPr>
          <p:cNvPr id="11" name="Picture Placeholder 10" descr="A picture containing food, different, several, variety">
            <a:extLst>
              <a:ext uri="{FF2B5EF4-FFF2-40B4-BE49-F238E27FC236}">
                <a16:creationId xmlns:a16="http://schemas.microsoft.com/office/drawing/2014/main" id="{AF040032-2C50-4A91-A8A9-750A9E1CA99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348939"/>
            <a:ext cx="1588691" cy="582490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DD79B-0698-4E19-B7CA-FAB8A8A28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70" y="2286907"/>
            <a:ext cx="6294328" cy="4198733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Hell’s Kitchen </a:t>
            </a:r>
            <a:r>
              <a:rPr lang="en-US" sz="1600" dirty="0">
                <a:solidFill>
                  <a:schemeClr val="tx1"/>
                </a:solidFill>
              </a:rPr>
              <a:t>recorded the </a:t>
            </a:r>
            <a:r>
              <a:rPr lang="en-US" sz="1600" b="1" dirty="0">
                <a:solidFill>
                  <a:schemeClr val="tx1"/>
                </a:solidFill>
              </a:rPr>
              <a:t>highest</a:t>
            </a:r>
            <a:r>
              <a:rPr lang="en-US" sz="1600" dirty="0">
                <a:solidFill>
                  <a:schemeClr val="tx1"/>
                </a:solidFill>
              </a:rPr>
              <a:t> store sales at $237K, though store performance remained well-balanced across all locations.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Maven Roasters’ sales </a:t>
            </a:r>
            <a:r>
              <a:rPr lang="en-US" sz="1600" b="1" dirty="0">
                <a:solidFill>
                  <a:schemeClr val="tx1"/>
                </a:solidFill>
              </a:rPr>
              <a:t>grew steadily </a:t>
            </a:r>
            <a:r>
              <a:rPr lang="en-US" sz="1600" dirty="0">
                <a:solidFill>
                  <a:schemeClr val="tx1"/>
                </a:solidFill>
              </a:rPr>
              <a:t>from February ($76K) to June ($166K), achieving a 118% increase.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Sales </a:t>
            </a:r>
            <a:r>
              <a:rPr lang="en-US" sz="1600" b="1" dirty="0">
                <a:solidFill>
                  <a:schemeClr val="tx1"/>
                </a:solidFill>
              </a:rPr>
              <a:t>peaked on Mondays and Fridays</a:t>
            </a:r>
            <a:r>
              <a:rPr lang="en-US" sz="1600" dirty="0">
                <a:solidFill>
                  <a:schemeClr val="tx1"/>
                </a:solidFill>
              </a:rPr>
              <a:t>, with the highest hourly sales at 10 AM.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</a:rPr>
              <a:t>Coffee ($270K) and Tea ($196K) were the top categories</a:t>
            </a:r>
            <a:r>
              <a:rPr lang="en-US" sz="1600" dirty="0">
                <a:solidFill>
                  <a:schemeClr val="tx1"/>
                </a:solidFill>
              </a:rPr>
              <a:t>, driven by Barista Espresso, Brewed Chai Tea, and Hot Chocolate. Bakery items contributed moderately, while packaged chocolate and specialty items had lower sales.</a:t>
            </a:r>
          </a:p>
        </p:txBody>
      </p:sp>
      <p:pic>
        <p:nvPicPr>
          <p:cNvPr id="13" name="Picture Placeholder 12" descr="Coffee on a wooden table with water ">
            <a:extLst>
              <a:ext uri="{FF2B5EF4-FFF2-40B4-BE49-F238E27FC236}">
                <a16:creationId xmlns:a16="http://schemas.microsoft.com/office/drawing/2014/main" id="{730189FF-93BC-4663-B776-E572DC6C0E4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7466" y="0"/>
            <a:ext cx="5820495" cy="230295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403A2D-E4C7-41F1-BAC7-0769C482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4346" y="164592"/>
            <a:ext cx="2028826" cy="365125"/>
          </a:xfrm>
        </p:spPr>
        <p:txBody>
          <a:bodyPr/>
          <a:lstStyle/>
          <a:p>
            <a:r>
              <a:rPr lang="en-US" dirty="0"/>
              <a:t>Maven Roasters</a:t>
            </a:r>
          </a:p>
        </p:txBody>
      </p:sp>
      <p:pic>
        <p:nvPicPr>
          <p:cNvPr id="15" name="Picture Placeholder 14" descr="A plate of food and a cup of coffee on a table">
            <a:extLst>
              <a:ext uri="{FF2B5EF4-FFF2-40B4-BE49-F238E27FC236}">
                <a16:creationId xmlns:a16="http://schemas.microsoft.com/office/drawing/2014/main" id="{DDD35196-C0A0-4FF6-885D-696DD859D7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955" y="3048002"/>
            <a:ext cx="4230047" cy="38099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CFD6-7409-4287-B008-E6E9200E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/>
          <a:lstStyle/>
          <a:p>
            <a:fld id="{07CE569E-9B7C-4CB9-AB80-C0841F922C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A837396-9198-4DFD-BAAD-EF9260C96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885154" flipH="1">
            <a:off x="7164734" y="-2511844"/>
            <a:ext cx="3825181" cy="624345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1335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44876-723D-4D03-A88B-95451971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57" y="2269050"/>
            <a:ext cx="4548543" cy="2286000"/>
          </a:xfrm>
        </p:spPr>
        <p:txBody>
          <a:bodyPr/>
          <a:lstStyle/>
          <a:p>
            <a:pPr algn="ctr"/>
            <a:r>
              <a:rPr lang="en-US" dirty="0"/>
              <a:t>Section 1:</a:t>
            </a:r>
            <a:br>
              <a:rPr lang="en-US" dirty="0"/>
            </a:br>
            <a:r>
              <a:rPr lang="en-US" dirty="0"/>
              <a:t>Mid – Year Sales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DE5B68D-3F40-49E3-AD18-FD71AF082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3440" y="4815400"/>
            <a:ext cx="4594502" cy="1246698"/>
          </a:xfrm>
        </p:spPr>
        <p:txBody>
          <a:bodyPr>
            <a:normAutofit/>
          </a:bodyPr>
          <a:lstStyle/>
          <a:p>
            <a:r>
              <a:rPr lang="en-US" sz="2400" dirty="0"/>
              <a:t>What has been the sales trend for Maven Roasters over time?</a:t>
            </a:r>
          </a:p>
        </p:txBody>
      </p:sp>
      <p:pic>
        <p:nvPicPr>
          <p:cNvPr id="18" name="Picture Placeholder 17" descr="Coffee on a wooden table with water ">
            <a:extLst>
              <a:ext uri="{FF2B5EF4-FFF2-40B4-BE49-F238E27FC236}">
                <a16:creationId xmlns:a16="http://schemas.microsoft.com/office/drawing/2014/main" id="{C9C7ADB3-E944-4AEF-8DD1-73B56BC370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0" y="2"/>
            <a:ext cx="2915897" cy="3150803"/>
          </a:xfrm>
        </p:spPr>
      </p:pic>
      <p:pic>
        <p:nvPicPr>
          <p:cNvPr id="20" name="Picture Placeholder 19" descr="A plate of food and a cup of coffee on a table">
            <a:extLst>
              <a:ext uri="{FF2B5EF4-FFF2-40B4-BE49-F238E27FC236}">
                <a16:creationId xmlns:a16="http://schemas.microsoft.com/office/drawing/2014/main" id="{5F2F1E05-E671-4833-BADB-C56DF973DF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/>
        </p:blipFill>
        <p:spPr>
          <a:xfrm>
            <a:off x="3824588" y="0"/>
            <a:ext cx="5820494" cy="2008700"/>
          </a:xfrm>
        </p:spPr>
      </p:pic>
      <p:pic>
        <p:nvPicPr>
          <p:cNvPr id="31" name="Picture Placeholder 30" descr="A couple of cups of coffee on a table in blue cups&#10;">
            <a:extLst>
              <a:ext uri="{FF2B5EF4-FFF2-40B4-BE49-F238E27FC236}">
                <a16:creationId xmlns:a16="http://schemas.microsoft.com/office/drawing/2014/main" id="{53F9FDB5-72E7-4D0B-A38F-09E41BCE4C9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" b="11"/>
          <a:stretch/>
        </p:blipFill>
        <p:spPr>
          <a:xfrm>
            <a:off x="1" y="3134141"/>
            <a:ext cx="4548543" cy="3723859"/>
          </a:xfrm>
        </p:spPr>
      </p:pic>
      <p:pic>
        <p:nvPicPr>
          <p:cNvPr id="33" name="Picture Placeholder 32" descr="Coffee Beans">
            <a:extLst>
              <a:ext uri="{FF2B5EF4-FFF2-40B4-BE49-F238E27FC236}">
                <a16:creationId xmlns:a16="http://schemas.microsoft.com/office/drawing/2014/main" id="{EFE4CD54-D756-430F-89FF-C9852B3EEA1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314073"/>
            <a:ext cx="2302952" cy="5820494"/>
          </a:xfr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5382DAA-15DD-4A11-ABC7-27950E2B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0" y="3234590"/>
            <a:ext cx="4819650" cy="362378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90DDA71-E11D-4244-961C-4343C23F5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-2411" y="0"/>
            <a:ext cx="2981385" cy="3186211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25572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E19D9-8FC5-4447-9F5F-832D7A1BE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21797" y="1661133"/>
            <a:ext cx="5134736" cy="4708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Key Observations: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Balanced Store Performance </a:t>
            </a:r>
            <a:r>
              <a:rPr lang="en-US" dirty="0">
                <a:solidFill>
                  <a:schemeClr val="tx1"/>
                </a:solidFill>
              </a:rPr>
              <a:t>- Sales across all three locations are very close, showing consistent customer demand and operational performance.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Hell’s Kitchen Leads Slightly </a:t>
            </a:r>
            <a:r>
              <a:rPr lang="en-US" dirty="0">
                <a:solidFill>
                  <a:schemeClr val="tx1"/>
                </a:solidFill>
              </a:rPr>
              <a:t>- With $237K in sales, Hell’s Kitchen is the top-performing store.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No Underperforming Store </a:t>
            </a:r>
            <a:r>
              <a:rPr lang="en-US" dirty="0">
                <a:solidFill>
                  <a:schemeClr val="tx1"/>
                </a:solidFill>
              </a:rPr>
              <a:t>- There’s no significant sales drop across any location, suggesting all stores are performing at a similar level.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1A8C3-0D7D-411B-AB9C-22F4494B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83C4-8519-40BD-8846-212D00E4ED2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44B3E-2AA3-4400-B5FB-E39AE80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Maven Roasters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B33E6-D41B-47EC-8EA7-A3B783F0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A16D1C79-2FCA-4A0A-99CB-F7979FA8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32260"/>
            <a:ext cx="10668000" cy="661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1.1 Sales by location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6937E8E6-A9FC-4051-8614-28B842D942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8652702"/>
              </p:ext>
            </p:extLst>
          </p:nvPr>
        </p:nvGraphicFramePr>
        <p:xfrm>
          <a:off x="762000" y="1566383"/>
          <a:ext cx="4608204" cy="4559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207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1A7-5831-4C71-B582-AAE146A5F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455" y="1632827"/>
            <a:ext cx="5707706" cy="761999"/>
          </a:xfrm>
        </p:spPr>
        <p:txBody>
          <a:bodyPr/>
          <a:lstStyle/>
          <a:p>
            <a:r>
              <a:rPr lang="en-US" dirty="0"/>
              <a:t>Monthly sales trendline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6E19D9-8FC5-4447-9F5F-832D7A1BE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21797" y="1532103"/>
            <a:ext cx="5134736" cy="48371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Graph shows how the sales across the three locations have fluctuated, with the </a:t>
            </a:r>
            <a:r>
              <a:rPr lang="en-US" b="1" dirty="0">
                <a:solidFill>
                  <a:schemeClr val="tx1"/>
                </a:solidFill>
              </a:rPr>
              <a:t>highest sales </a:t>
            </a:r>
            <a:r>
              <a:rPr lang="en-US" dirty="0">
                <a:solidFill>
                  <a:schemeClr val="tx1"/>
                </a:solidFill>
              </a:rPr>
              <a:t>being seen in June at $166K.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</a:rPr>
              <a:t>Sales reached a low point in </a:t>
            </a:r>
            <a:r>
              <a:rPr lang="en-US" sz="1900" b="1" dirty="0">
                <a:solidFill>
                  <a:schemeClr val="tx1"/>
                </a:solidFill>
              </a:rPr>
              <a:t>February</a:t>
            </a:r>
            <a:r>
              <a:rPr lang="en-US" sz="1900" dirty="0">
                <a:solidFill>
                  <a:schemeClr val="tx1"/>
                </a:solidFill>
              </a:rPr>
              <a:t> at $76K. From February onward, sales consistently </a:t>
            </a:r>
            <a:r>
              <a:rPr lang="en-US" sz="1900" b="1" dirty="0">
                <a:solidFill>
                  <a:schemeClr val="tx1"/>
                </a:solidFill>
              </a:rPr>
              <a:t>increased</a:t>
            </a:r>
            <a:r>
              <a:rPr lang="en-US" sz="1900" dirty="0">
                <a:solidFill>
                  <a:schemeClr val="tx1"/>
                </a:solidFill>
              </a:rPr>
              <a:t> month-over-month.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</a:rPr>
              <a:t>March sales </a:t>
            </a:r>
            <a:r>
              <a:rPr lang="en-US" sz="1900" b="1" dirty="0">
                <a:solidFill>
                  <a:schemeClr val="tx1"/>
                </a:solidFill>
              </a:rPr>
              <a:t>rose</a:t>
            </a:r>
            <a:r>
              <a:rPr lang="en-US" sz="1900" dirty="0">
                <a:solidFill>
                  <a:schemeClr val="tx1"/>
                </a:solidFill>
              </a:rPr>
              <a:t> by </a:t>
            </a:r>
            <a:r>
              <a:rPr lang="en-US" sz="1900" b="1" dirty="0">
                <a:solidFill>
                  <a:schemeClr val="tx1"/>
                </a:solidFill>
              </a:rPr>
              <a:t>30% </a:t>
            </a:r>
            <a:r>
              <a:rPr lang="en-US" sz="1900" dirty="0">
                <a:solidFill>
                  <a:schemeClr val="tx1"/>
                </a:solidFill>
              </a:rPr>
              <a:t>to $99K, and April continued the growth with a 20% increase to $119K.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</a:rPr>
              <a:t>May experienced the </a:t>
            </a:r>
            <a:r>
              <a:rPr lang="en-US" sz="1900" b="1" dirty="0">
                <a:solidFill>
                  <a:schemeClr val="tx1"/>
                </a:solidFill>
              </a:rPr>
              <a:t>maximum</a:t>
            </a:r>
            <a:r>
              <a:rPr lang="en-US" sz="1900" dirty="0">
                <a:solidFill>
                  <a:schemeClr val="tx1"/>
                </a:solidFill>
              </a:rPr>
              <a:t> growth, rising 32% to $157K.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</a:rPr>
              <a:t>Sales peaked in June at $166K, marking the highest point in the period.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>
                <a:solidFill>
                  <a:schemeClr val="tx1"/>
                </a:solidFill>
              </a:rPr>
              <a:t>Overall, sales grew by approximately 118% from February to June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1A8C3-0D7D-411B-AB9C-22F4494B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883C4-8519-40BD-8846-212D00E4ED22}" type="datetime1">
              <a:rPr lang="en-US" smtClean="0"/>
              <a:t>7/6/2025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44B3E-2AA3-4400-B5FB-E39AE80D2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Maven Roasters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B33E6-D41B-47EC-8EA7-A3B783F0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A16D1C79-2FCA-4A0A-99CB-F7979FA8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32260"/>
            <a:ext cx="10668000" cy="66130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1.2 Sales by the month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80277F8F-A229-478B-85EF-7C30AB86D1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693" y="2567641"/>
            <a:ext cx="5807468" cy="2895129"/>
          </a:xfrm>
        </p:spPr>
      </p:pic>
    </p:spTree>
    <p:extLst>
      <p:ext uri="{BB962C8B-B14F-4D97-AF65-F5344CB8AC3E}">
        <p14:creationId xmlns:p14="http://schemas.microsoft.com/office/powerpoint/2010/main" val="337631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544876-723D-4D03-A88B-95451971C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5457" y="2269050"/>
            <a:ext cx="4548543" cy="2286000"/>
          </a:xfrm>
        </p:spPr>
        <p:txBody>
          <a:bodyPr/>
          <a:lstStyle/>
          <a:p>
            <a:pPr algn="ctr"/>
            <a:r>
              <a:rPr lang="en-US" dirty="0"/>
              <a:t>Section 2:</a:t>
            </a:r>
            <a:br>
              <a:rPr lang="en-US" dirty="0"/>
            </a:br>
            <a:r>
              <a:rPr lang="en-US" dirty="0"/>
              <a:t>Daily Sales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6DE5B68D-3F40-49E3-AD18-FD71AF082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4546" y="4996070"/>
            <a:ext cx="4594502" cy="10715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Which days of the week tend to be busiest?</a:t>
            </a:r>
          </a:p>
        </p:txBody>
      </p:sp>
      <p:pic>
        <p:nvPicPr>
          <p:cNvPr id="18" name="Picture Placeholder 17" descr="Coffee on a wooden table with water ">
            <a:extLst>
              <a:ext uri="{FF2B5EF4-FFF2-40B4-BE49-F238E27FC236}">
                <a16:creationId xmlns:a16="http://schemas.microsoft.com/office/drawing/2014/main" id="{C9C7ADB3-E944-4AEF-8DD1-73B56BC370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" b="39"/>
          <a:stretch/>
        </p:blipFill>
        <p:spPr>
          <a:xfrm>
            <a:off x="0" y="2"/>
            <a:ext cx="2915897" cy="3150803"/>
          </a:xfrm>
        </p:spPr>
      </p:pic>
      <p:pic>
        <p:nvPicPr>
          <p:cNvPr id="20" name="Picture Placeholder 19" descr="A plate of food and a cup of coffee on a table">
            <a:extLst>
              <a:ext uri="{FF2B5EF4-FFF2-40B4-BE49-F238E27FC236}">
                <a16:creationId xmlns:a16="http://schemas.microsoft.com/office/drawing/2014/main" id="{5F2F1E05-E671-4833-BADB-C56DF973DF3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" b="32"/>
          <a:stretch/>
        </p:blipFill>
        <p:spPr>
          <a:xfrm>
            <a:off x="3824588" y="0"/>
            <a:ext cx="5820494" cy="2008700"/>
          </a:xfrm>
        </p:spPr>
      </p:pic>
      <p:pic>
        <p:nvPicPr>
          <p:cNvPr id="31" name="Picture Placeholder 30" descr="A couple of cups of coffee on a table in blue cups&#10;">
            <a:extLst>
              <a:ext uri="{FF2B5EF4-FFF2-40B4-BE49-F238E27FC236}">
                <a16:creationId xmlns:a16="http://schemas.microsoft.com/office/drawing/2014/main" id="{53F9FDB5-72E7-4D0B-A38F-09E41BCE4C9F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" b="11"/>
          <a:stretch/>
        </p:blipFill>
        <p:spPr>
          <a:xfrm>
            <a:off x="1" y="3134141"/>
            <a:ext cx="4548543" cy="3723859"/>
          </a:xfrm>
        </p:spPr>
      </p:pic>
      <p:pic>
        <p:nvPicPr>
          <p:cNvPr id="33" name="Picture Placeholder 32" descr="Coffee Beans">
            <a:extLst>
              <a:ext uri="{FF2B5EF4-FFF2-40B4-BE49-F238E27FC236}">
                <a16:creationId xmlns:a16="http://schemas.microsoft.com/office/drawing/2014/main" id="{EFE4CD54-D756-430F-89FF-C9852B3EEA1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" b="183"/>
          <a:stretch/>
        </p:blipFill>
        <p:spPr>
          <a:xfrm>
            <a:off x="9889048" y="314073"/>
            <a:ext cx="2302952" cy="5820494"/>
          </a:xfr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5382DAA-15DD-4A11-ABC7-27950E2B8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 flipV="1">
            <a:off x="0" y="3234590"/>
            <a:ext cx="4819650" cy="3623786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96214" h="4695269">
                <a:moveTo>
                  <a:pt x="4496214" y="2853699"/>
                </a:moveTo>
                <a:lnTo>
                  <a:pt x="4327504" y="2969126"/>
                </a:lnTo>
                <a:lnTo>
                  <a:pt x="4128523" y="3104141"/>
                </a:lnTo>
                <a:cubicBezTo>
                  <a:pt x="3416510" y="3596007"/>
                  <a:pt x="2702940" y="4086860"/>
                  <a:pt x="1946719" y="4497028"/>
                </a:cubicBezTo>
                <a:cubicBezTo>
                  <a:pt x="1506382" y="4736123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90DDA71-E11D-4244-961C-4343C23F5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 flipV="1">
            <a:off x="-2411" y="0"/>
            <a:ext cx="2981385" cy="3186211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684299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676E99-F414-4D7B-B082-D8BD6356FBBD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230e9df3-be65-4c73-a93b-d1236ebd677e"/>
    <ds:schemaRef ds:uri="http://purl.org/dc/terms/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6704F23-DE62-44BD-BFCF-7E066B7D1B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04045B-192E-4F7B-8043-E25B84D61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_PebbleVTI</Template>
  <TotalTime>0</TotalTime>
  <Words>1470</Words>
  <Application>Microsoft Office PowerPoint</Application>
  <PresentationFormat>Widescreen</PresentationFormat>
  <Paragraphs>184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Meiryo</vt:lpstr>
      <vt:lpstr>Arial</vt:lpstr>
      <vt:lpstr>Avenir Next LT Pro</vt:lpstr>
      <vt:lpstr>Avenir Next LT Pro Light</vt:lpstr>
      <vt:lpstr>Calibri</vt:lpstr>
      <vt:lpstr>Sitka Subheading</vt:lpstr>
      <vt:lpstr>Wingdings</vt:lpstr>
      <vt:lpstr>PebbleVTI</vt:lpstr>
      <vt:lpstr>Maven Roasters</vt:lpstr>
      <vt:lpstr>Introduction</vt:lpstr>
      <vt:lpstr>Agenda</vt:lpstr>
      <vt:lpstr>Products we offer</vt:lpstr>
      <vt:lpstr>Key Insights Summary</vt:lpstr>
      <vt:lpstr>Section 1: Mid – Year Sales</vt:lpstr>
      <vt:lpstr>1.1 Sales by location</vt:lpstr>
      <vt:lpstr>1.2 Sales by the month</vt:lpstr>
      <vt:lpstr>Section 2: Daily Sales</vt:lpstr>
      <vt:lpstr>2.1 Sales by day of the week</vt:lpstr>
      <vt:lpstr>2.2 Sales by hour of the day</vt:lpstr>
      <vt:lpstr>Section 3: Product Sales</vt:lpstr>
      <vt:lpstr>3.1 Sales by the product category</vt:lpstr>
      <vt:lpstr>3.2 Sales by the product type</vt:lpstr>
      <vt:lpstr>3.2 Sales by the product type</vt:lpstr>
      <vt:lpstr>3.3 Product category volume analysis</vt:lpstr>
      <vt:lpstr>3.4 Product type volume analysis</vt:lpstr>
      <vt:lpstr>Overall Summary</vt:lpstr>
      <vt:lpstr>Recommendations</vt:lpstr>
      <vt:lpstr>Thank You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2021-01-27T12:14:24Z</dcterms:created>
  <dcterms:modified xsi:type="dcterms:W3CDTF">2025-07-06T19:47:09Z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