
<file path=[Content_Types].xml><?xml version="1.0" encoding="utf-8"?>
<Types xmlns="http://schemas.openxmlformats.org/package/2006/content-types">
  <Override PartName="/ppt/slideMasters/slideMaster6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Masters/slideMaster35.xml" ContentType="application/vnd.openxmlformats-officedocument.presentationml.slideMaster+xml"/>
  <Override PartName="/ppt/slideMasters/slideMaster16.xml" ContentType="application/vnd.openxmlformats-officedocument.presentationml.slideMaster+xml"/>
  <Override PartName="/ppt/theme/theme8.xml" ContentType="application/vnd.openxmlformats-officedocument.theme+xml"/>
  <Override PartName="/ppt/theme/theme26.xml" ContentType="application/vnd.openxmlformats-officedocument.theme+xml"/>
  <Default Extension="bin" ContentType="application/vnd.openxmlformats-officedocument.presentationml.printerSettings"/>
  <Override PartName="/ppt/theme/theme1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1.xml" ContentType="application/vnd.openxmlformats-officedocument.theme+xml"/>
  <Override PartName="/ppt/notesSlides/notesSlide2.xml" ContentType="application/vnd.openxmlformats-officedocument.presentationml.notesSlide+xml"/>
  <Override PartName="/ppt/slideMasters/slideMaster23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6.xml" ContentType="application/vnd.openxmlformats-officedocument.theme+xml"/>
  <Override PartName="/ppt/slideLayouts/slideLayout24.xml" ContentType="application/vnd.openxmlformats-officedocument.presentationml.slideLayout+xml"/>
  <Override PartName="/ppt/theme/theme1.xml" ContentType="application/vnd.openxmlformats-officedocument.theme+xml"/>
  <Override PartName="/ppt/slideLayouts/slideLayout43.xml" ContentType="application/vnd.openxmlformats-officedocument.presentationml.slideLayout+xml"/>
  <Override PartName="/ppt/theme/theme35.xml" ContentType="application/vnd.openxmlformats-officedocument.theme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Masters/slideMaster27.xml" ContentType="application/vnd.openxmlformats-officedocument.presentationml.slideMaster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3.xml" ContentType="application/vnd.openxmlformats-officedocument.presentationml.slideMaster+xml"/>
  <Override PartName="/ppt/theme/theme23.xml" ContentType="application/vnd.openxmlformats-officedocument.theme+xml"/>
  <Override PartName="/ppt/theme/theme5.xml" ContentType="application/vnd.openxmlformats-officedocument.theme+xml"/>
  <Override PartName="/ppt/slides/slide11.xml" ContentType="application/vnd.openxmlformats-officedocument.presentationml.slide+xml"/>
  <Override PartName="/ppt/slideLayouts/slideLayout28.xml" ContentType="application/vnd.openxmlformats-officedocument.presentationml.slideLayout+xml"/>
  <Override PartName="/ppt/slideMasters/slideMaster3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Masters/slideMaster17.xml" ContentType="application/vnd.openxmlformats-officedocument.presentationml.slideMaster+xml"/>
  <Override PartName="/ppt/theme/theme9.xml" ContentType="application/vnd.openxmlformats-officedocument.theme+xml"/>
  <Override PartName="/ppt/theme/theme27.xml" ContentType="application/vnd.openxmlformats-officedocument.theme+xml"/>
  <Override PartName="/ppt/theme/theme1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37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2.xml" ContentType="application/vnd.openxmlformats-officedocument.theme+xml"/>
  <Override PartName="/ppt/notesSlides/notesSlide3.xml" ContentType="application/vnd.openxmlformats-officedocument.presentationml.notesSlide+xml"/>
  <Override PartName="/ppt/slideMasters/slideMaster24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0.xml" ContentType="application/vnd.openxmlformats-officedocument.presentationml.slideMaster+xml"/>
  <Override PartName="/ppt/theme/theme20.xml" ContentType="application/vnd.openxmlformats-officedocument.theme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17.xml" ContentType="application/vnd.openxmlformats-officedocument.theme+xml"/>
  <Override PartName="/ppt/handoutMasters/handoutMaster1.xml" ContentType="application/vnd.openxmlformats-officedocument.presentationml.handoutMaster+xml"/>
  <Override PartName="/ppt/slideLayouts/slideLayout44.xml" ContentType="application/vnd.openxmlformats-officedocument.presentationml.slideLayout+xml"/>
  <Override PartName="/ppt/theme/theme36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30.xml" ContentType="application/vnd.openxmlformats-officedocument.presentationml.slideLayout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slideMasters/slideMaster28.xml" ContentType="application/vnd.openxmlformats-officedocument.presentationml.slideMaster+xml"/>
  <Default Extension="jpeg" ContentType="image/jpeg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Masters/slideMaster14.xml" ContentType="application/vnd.openxmlformats-officedocument.presentationml.slideMaster+xml"/>
  <Override PartName="/ppt/theme/theme24.xml" ContentType="application/vnd.openxmlformats-officedocument.theme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slideMasters/slideMaster3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6.xml" ContentType="application/vnd.openxmlformats-officedocument.presentationml.slideLayout+xml"/>
  <Override PartName="/ppt/theme/theme10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4.xml" ContentType="application/vnd.openxmlformats-officedocument.presentationml.slideLayout+xml"/>
  <Default Extension="emf" ContentType="image/x-emf"/>
  <Default Extension="rels" ContentType="application/vnd.openxmlformats-package.relationships+xml"/>
  <Override PartName="/ppt/slideMasters/slideMaster8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8.xml" ContentType="application/vnd.openxmlformats-officedocument.presentationml.slideMaster+xml"/>
  <Override PartName="/ppt/theme/theme28.xml" ContentType="application/vnd.openxmlformats-officedocument.theme+xml"/>
  <Override PartName="/ppt/slides/slide1.xml" ContentType="application/vnd.openxmlformats-officedocument.presentationml.slide+xml"/>
  <Override PartName="/ppt/theme/theme1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3.xml" ContentType="application/vnd.openxmlformats-officedocument.theme+xml"/>
  <Override PartName="/ppt/notesSlides/notesSlide4.xml" ContentType="application/vnd.openxmlformats-officedocument.presentationml.notesSlide+xml"/>
  <Override PartName="/ppt/slideMasters/slideMaster2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Masters/slideMaster30.xml" ContentType="application/vnd.openxmlformats-officedocument.presentationml.slideMaster+xml"/>
  <Override PartName="/ppt/slideMasters/slideMaster11.xml" ContentType="application/vnd.openxmlformats-officedocument.presentationml.slideMaster+xml"/>
  <Override PartName="/ppt/theme/theme3.xml" ContentType="application/vnd.openxmlformats-officedocument.theme+xml"/>
  <Override PartName="/ppt/theme/theme21.xml" ContentType="application/vnd.openxmlformats-officedocument.theme+xml"/>
  <Override PartName="/ppt/theme/theme18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7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29.xml" ContentType="application/vnd.openxmlformats-officedocument.presentationml.slideMaster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theme/theme7.xml" ContentType="application/vnd.openxmlformats-officedocument.theme+xml"/>
  <Override PartName="/ppt/theme/theme25.xml" ContentType="application/vnd.openxmlformats-officedocument.theme+xml"/>
  <Override PartName="/ppt/slideMasters/slideMaster3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Layouts/slideLayout7.xml" ContentType="application/vnd.openxmlformats-officedocument.presentationml.slideLayout+xml"/>
  <Override PartName="/ppt/viewProps.xml" ContentType="application/vnd.openxmlformats-officedocument.presentationml.viewProps+xml"/>
  <Override PartName="/ppt/theme/theme11.xml" ContentType="application/vnd.openxmlformats-officedocument.theme+xml"/>
  <Override PartName="/ppt/slideLayouts/slideLayout16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Layouts/slideLayout3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0.xml" ContentType="application/vnd.openxmlformats-officedocument.theme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22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29.xml" ContentType="application/vnd.openxmlformats-officedocument.them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theme/theme15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4.xml" ContentType="application/vnd.openxmlformats-officedocument.theme+xml"/>
  <Override PartName="/ppt/notesSlides/notesSlide5.xml" ContentType="application/vnd.openxmlformats-officedocument.presentationml.notesSlide+xml"/>
  <Override PartName="/ppt/slideMasters/slideMaster2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Masters/slideMaster31.xml" ContentType="application/vnd.openxmlformats-officedocument.presentationml.slideMaster+xml"/>
  <Override PartName="/ppt/slideMasters/slideMaster12.xml" ContentType="application/vnd.openxmlformats-officedocument.presentationml.slideMaster+xml"/>
  <Override PartName="/ppt/theme/theme4.xml" ContentType="application/vnd.openxmlformats-officedocument.theme+xml"/>
  <Override PartName="/ppt/theme/theme22.xml" ContentType="application/vnd.openxmlformats-officedocument.theme+xml"/>
  <Override PartName="/ppt/slides/slide10.xml" ContentType="application/vnd.openxmlformats-officedocument.presentationml.slide+xml"/>
  <Override PartName="/ppt/theme/theme19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r:id="rId1"/>
    <p:sldMasterId r:id="rId2"/>
    <p:sldMasterId r:id="rId3"/>
    <p:sldMasterId r:id="rId4"/>
    <p:sldMasterId r:id="rId5"/>
    <p:sldMasterId r:id="rId6"/>
    <p:sldMasterId r:id="rId7"/>
    <p:sldMasterId r:id="rId8"/>
    <p:sldMasterId r:id="rId9"/>
    <p:sldMasterId r:id="rId10"/>
    <p:sldMasterId r:id="rId11"/>
    <p:sldMasterId r:id="rId12"/>
    <p:sldMasterId r:id="rId13"/>
    <p:sldMasterId r:id="rId14"/>
    <p:sldMasterId r:id="rId15"/>
    <p:sldMasterId r:id="rId16"/>
    <p:sldMasterId r:id="rId17"/>
    <p:sldMasterId r:id="rId18"/>
    <p:sldMasterId r:id="rId19"/>
    <p:sldMasterId r:id="rId20"/>
    <p:sldMasterId r:id="rId21"/>
    <p:sldMasterId r:id="rId22"/>
    <p:sldMasterId r:id="rId23"/>
    <p:sldMasterId r:id="rId24"/>
    <p:sldMasterId r:id="rId25"/>
    <p:sldMasterId r:id="rId26"/>
    <p:sldMasterId r:id="rId27"/>
    <p:sldMasterId r:id="rId28"/>
    <p:sldMasterId r:id="rId29"/>
    <p:sldMasterId r:id="rId30"/>
    <p:sldMasterId r:id="rId31"/>
    <p:sldMasterId r:id="rId32"/>
    <p:sldMasterId r:id="rId33"/>
    <p:sldMasterId r:id="rId34"/>
    <p:sldMasterId r:id="rId35"/>
  </p:sldMasterIdLst>
  <p:notesMasterIdLst>
    <p:notesMasterId r:id="rId49"/>
  </p:notesMasterIdLst>
  <p:handoutMasterIdLst>
    <p:handoutMasterId r:id="rId50"/>
  </p:handoutMasterIdLst>
  <p:sldIdLst>
    <p:sldId id="348" r:id="rId36"/>
    <p:sldId id="347" r:id="rId37"/>
    <p:sldId id="321" r:id="rId38"/>
    <p:sldId id="284" r:id="rId39"/>
    <p:sldId id="341" r:id="rId40"/>
    <p:sldId id="286" r:id="rId41"/>
    <p:sldId id="302" r:id="rId42"/>
    <p:sldId id="287" r:id="rId43"/>
    <p:sldId id="288" r:id="rId44"/>
    <p:sldId id="303" r:id="rId45"/>
    <p:sldId id="343" r:id="rId46"/>
    <p:sldId id="344" r:id="rId47"/>
    <p:sldId id="346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286">
          <p15:clr>
            <a:srgbClr val="A4A3A4"/>
          </p15:clr>
        </p15:guide>
        <p15:guide id="2" orient="horz" pos="984">
          <p15:clr>
            <a:srgbClr val="A4A3A4"/>
          </p15:clr>
        </p15:guide>
        <p15:guide id="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7575D1"/>
    <a:srgbClr val="7526FA"/>
    <a:srgbClr val="3026FA"/>
    <a:srgbClr val="4F27F9"/>
    <a:srgbClr val="0091C4"/>
    <a:srgbClr val="00ADEA"/>
    <a:srgbClr val="1DC4FF"/>
    <a:srgbClr val="06D4C0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FD5EFAAD-0ECE-453E-9831-46B23BE46B34}">
      <p15:chartTrackingRefBased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howGuides="1">
      <p:cViewPr>
        <p:scale>
          <a:sx n="80" d="100"/>
          <a:sy n="80" d="100"/>
        </p:scale>
        <p:origin x="-88" y="-600"/>
      </p:cViewPr>
      <p:guideLst>
        <p:guide orient="horz" pos="286"/>
        <p:guide orient="horz" pos="984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5.xml"/><Relationship Id="rId41" Type="http://schemas.openxmlformats.org/officeDocument/2006/relationships/slide" Target="slides/slide6.xml"/><Relationship Id="rId42" Type="http://schemas.openxmlformats.org/officeDocument/2006/relationships/slide" Target="slides/slide7.xml"/><Relationship Id="rId43" Type="http://schemas.openxmlformats.org/officeDocument/2006/relationships/slide" Target="slides/slide8.xml"/><Relationship Id="rId44" Type="http://schemas.openxmlformats.org/officeDocument/2006/relationships/slide" Target="slides/slide9.xml"/><Relationship Id="rId45" Type="http://schemas.openxmlformats.org/officeDocument/2006/relationships/slide" Target="slides/slide10.xml"/><Relationship Id="rId46" Type="http://schemas.openxmlformats.org/officeDocument/2006/relationships/slide" Target="slides/slide11.xml"/><Relationship Id="rId47" Type="http://schemas.openxmlformats.org/officeDocument/2006/relationships/slide" Target="slides/slide12.xml"/><Relationship Id="rId48" Type="http://schemas.openxmlformats.org/officeDocument/2006/relationships/slide" Target="slides/slide13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30" Type="http://schemas.openxmlformats.org/officeDocument/2006/relationships/slideMaster" Target="slideMasters/slideMaster30.xml"/><Relationship Id="rId31" Type="http://schemas.openxmlformats.org/officeDocument/2006/relationships/slideMaster" Target="slideMasters/slideMaster31.xml"/><Relationship Id="rId32" Type="http://schemas.openxmlformats.org/officeDocument/2006/relationships/slideMaster" Target="slideMasters/slideMaster32.xml"/><Relationship Id="rId33" Type="http://schemas.openxmlformats.org/officeDocument/2006/relationships/slideMaster" Target="slideMasters/slideMaster33.xml"/><Relationship Id="rId34" Type="http://schemas.openxmlformats.org/officeDocument/2006/relationships/slideMaster" Target="slideMasters/slideMaster34.xml"/><Relationship Id="rId35" Type="http://schemas.openxmlformats.org/officeDocument/2006/relationships/slideMaster" Target="slideMasters/slideMaster35.xml"/><Relationship Id="rId36" Type="http://schemas.openxmlformats.org/officeDocument/2006/relationships/slide" Target="slides/slide1.xml"/><Relationship Id="rId37" Type="http://schemas.openxmlformats.org/officeDocument/2006/relationships/slide" Target="slides/slide2.xml"/><Relationship Id="rId38" Type="http://schemas.openxmlformats.org/officeDocument/2006/relationships/slide" Target="slides/slide3.xml"/><Relationship Id="rId39" Type="http://schemas.openxmlformats.org/officeDocument/2006/relationships/slide" Target="slides/slide4.xml"/><Relationship Id="rId20" Type="http://schemas.openxmlformats.org/officeDocument/2006/relationships/slideMaster" Target="slideMasters/slideMaster20.xml"/><Relationship Id="rId21" Type="http://schemas.openxmlformats.org/officeDocument/2006/relationships/slideMaster" Target="slideMasters/slideMaster21.xml"/><Relationship Id="rId22" Type="http://schemas.openxmlformats.org/officeDocument/2006/relationships/slideMaster" Target="slideMasters/slideMaster22.xml"/><Relationship Id="rId23" Type="http://schemas.openxmlformats.org/officeDocument/2006/relationships/slideMaster" Target="slideMasters/slideMaster23.xml"/><Relationship Id="rId24" Type="http://schemas.openxmlformats.org/officeDocument/2006/relationships/slideMaster" Target="slideMasters/slideMaster24.xml"/><Relationship Id="rId25" Type="http://schemas.openxmlformats.org/officeDocument/2006/relationships/slideMaster" Target="slideMasters/slideMaster25.xml"/><Relationship Id="rId26" Type="http://schemas.openxmlformats.org/officeDocument/2006/relationships/slideMaster" Target="slideMasters/slideMaster26.xml"/><Relationship Id="rId27" Type="http://schemas.openxmlformats.org/officeDocument/2006/relationships/slideMaster" Target="slideMasters/slideMaster27.xml"/><Relationship Id="rId28" Type="http://schemas.openxmlformats.org/officeDocument/2006/relationships/slideMaster" Target="slideMasters/slideMaster28.xml"/><Relationship Id="rId29" Type="http://schemas.openxmlformats.org/officeDocument/2006/relationships/slideMaster" Target="slideMasters/slideMaster29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D929D-7188-3743-A1A0-C78090783162}" type="datetimeFigureOut">
              <a:rPr lang="en-US" smtClean="0"/>
              <a:pPr/>
              <a:t>5/10/18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81ACF-A741-7846-BB21-AE8975D5E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379432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Times" pitchFamily="-105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849666A-ADC2-9B4E-BA5A-6CED177F7A03}" type="datetimeFigureOut">
              <a:rPr lang="en-US"/>
              <a:pPr>
                <a:defRPr/>
              </a:pPr>
              <a:t>5/10/18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Times" pitchFamily="-105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40FC82F-9ECB-894D-8D28-AC3412B46C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25367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3482-9845-4980-9FEF-3E7C3D6B17A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93652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fld id="{DFE2E88A-CD99-C34D-890C-53FF24DDE347}" type="slidenum">
              <a:rPr lang="en-US" sz="1200"/>
              <a:pPr/>
              <a:t>4</a:t>
            </a:fld>
            <a:endParaRPr lang="en-US" sz="120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05442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fld id="{08A05FA3-7744-6746-8F82-CF2D2EF08EE7}" type="slidenum">
              <a:rPr lang="en-US" sz="1200"/>
              <a:pPr/>
              <a:t>6</a:t>
            </a:fld>
            <a:endParaRPr lang="en-US" sz="120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82541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fld id="{4B18692B-F0DA-E14B-B901-0CDE5BC25474}" type="slidenum">
              <a:rPr lang="en-US" sz="1200"/>
              <a:pPr/>
              <a:t>7</a:t>
            </a:fld>
            <a:endParaRPr lang="en-US" sz="120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42987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fld id="{C7872496-32E8-E94F-8150-CF7D3ACD6998}" type="slidenum">
              <a:rPr lang="en-US" sz="1200"/>
              <a:pPr/>
              <a:t>8</a:t>
            </a:fld>
            <a:endParaRPr lang="en-US" sz="120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86113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fld id="{4D3E50D5-66C5-CA4B-9950-1FCCBDAC2615}" type="slidenum">
              <a:rPr lang="en-US" sz="1200"/>
              <a:pPr/>
              <a:t>9</a:t>
            </a:fld>
            <a:endParaRPr lang="en-US" sz="120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72815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fld id="{6700A8D0-454D-1C42-AD87-C497ED72FAF8}" type="slidenum">
              <a:rPr lang="en-US" sz="1200"/>
              <a:pPr/>
              <a:t>10</a:t>
            </a:fld>
            <a:endParaRPr lang="en-US" sz="120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1282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">
    <p:bg>
      <p:bgPr>
        <a:gradFill>
          <a:gsLst>
            <a:gs pos="17000">
              <a:srgbClr val="EED390"/>
            </a:gs>
            <a:gs pos="84000">
              <a:srgbClr val="DEB65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5359400" y="0"/>
            <a:ext cx="74613" cy="66357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Aft>
                <a:spcPct val="50000"/>
              </a:spcAft>
              <a:buClr>
                <a:srgbClr val="669900"/>
              </a:buClr>
              <a:buFont typeface="Wingdings" pitchFamily="28" charset="2"/>
              <a:buChar char="§"/>
              <a:defRPr/>
            </a:pPr>
            <a:endParaRPr lang="en-US" sz="2400">
              <a:latin typeface="Times New Roman" pitchFamily="28" charset="0"/>
              <a:ea typeface="ＭＳ Ｐゴシック" pitchFamily="28" charset="-128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51157" y="5581471"/>
            <a:ext cx="3402012" cy="12003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b="0" dirty="0">
                <a:solidFill>
                  <a:srgbClr val="CD6A47"/>
                </a:solidFill>
                <a:latin typeface="Times New Roman"/>
                <a:ea typeface="ＭＳ Ｐゴシック" pitchFamily="28" charset="-128"/>
              </a:rPr>
              <a:t>PowerPoint</a:t>
            </a:r>
            <a:r>
              <a:rPr lang="en-US" sz="1800" b="0" baseline="30000" dirty="0">
                <a:solidFill>
                  <a:srgbClr val="CD6A47"/>
                </a:solidFill>
                <a:latin typeface="Times New Roman"/>
                <a:ea typeface="ＭＳ Ｐゴシック" pitchFamily="28" charset="-128"/>
              </a:rPr>
              <a:t>®</a:t>
            </a:r>
            <a:r>
              <a:rPr lang="en-US" sz="1800" b="0" dirty="0">
                <a:solidFill>
                  <a:srgbClr val="CD6A47"/>
                </a:solidFill>
                <a:latin typeface="Times New Roman"/>
                <a:ea typeface="ＭＳ Ｐゴシック" pitchFamily="28" charset="-128"/>
              </a:rPr>
              <a:t> Lecture Slides</a:t>
            </a:r>
          </a:p>
          <a:p>
            <a:pPr algn="ctr">
              <a:defRPr/>
            </a:pPr>
            <a:r>
              <a:rPr lang="en-US" sz="1800" b="0" dirty="0">
                <a:solidFill>
                  <a:srgbClr val="CD6A47"/>
                </a:solidFill>
                <a:latin typeface="Times New Roman"/>
                <a:ea typeface="ＭＳ Ｐゴシック" pitchFamily="28" charset="-128"/>
              </a:rPr>
              <a:t>prepared by</a:t>
            </a:r>
          </a:p>
          <a:p>
            <a:pPr algn="ctr">
              <a:defRPr/>
            </a:pPr>
            <a:r>
              <a:rPr lang="en-US" sz="1800" b="0" dirty="0" smtClean="0">
                <a:solidFill>
                  <a:srgbClr val="CD6A47"/>
                </a:solidFill>
                <a:latin typeface="Times New Roman"/>
                <a:ea typeface="ＭＳ Ｐゴシック" pitchFamily="28" charset="-128"/>
              </a:rPr>
              <a:t>Karen</a:t>
            </a:r>
            <a:r>
              <a:rPr lang="en-US" sz="1800" b="0" baseline="0" dirty="0" smtClean="0">
                <a:solidFill>
                  <a:srgbClr val="CD6A47"/>
                </a:solidFill>
                <a:latin typeface="Times New Roman"/>
                <a:ea typeface="ＭＳ Ｐゴシック" pitchFamily="28" charset="-128"/>
              </a:rPr>
              <a:t> Dunbar </a:t>
            </a:r>
            <a:r>
              <a:rPr lang="en-US" sz="1800" b="0" baseline="0" dirty="0" err="1" smtClean="0">
                <a:solidFill>
                  <a:srgbClr val="CD6A47"/>
                </a:solidFill>
                <a:latin typeface="Times New Roman"/>
                <a:ea typeface="ＭＳ Ｐゴシック" pitchFamily="28" charset="-128"/>
              </a:rPr>
              <a:t>Kareiva</a:t>
            </a:r>
            <a:endParaRPr lang="en-US" sz="1800" b="0" dirty="0">
              <a:solidFill>
                <a:srgbClr val="CD6A47"/>
              </a:solidFill>
              <a:latin typeface="Times New Roman"/>
              <a:ea typeface="ＭＳ Ｐゴシック" pitchFamily="28" charset="-128"/>
            </a:endParaRPr>
          </a:p>
          <a:p>
            <a:pPr algn="ctr">
              <a:defRPr/>
            </a:pPr>
            <a:r>
              <a:rPr lang="en-US" sz="1800" b="0" dirty="0" smtClean="0">
                <a:solidFill>
                  <a:srgbClr val="CD6A47"/>
                </a:solidFill>
                <a:latin typeface="Times New Roman"/>
                <a:ea typeface="ＭＳ Ｐゴシック" pitchFamily="28" charset="-128"/>
              </a:rPr>
              <a:t>Ivy Tech </a:t>
            </a:r>
            <a:r>
              <a:rPr lang="en-US" sz="1800" b="0" dirty="0">
                <a:solidFill>
                  <a:srgbClr val="CD6A47"/>
                </a:solidFill>
                <a:latin typeface="Times New Roman"/>
                <a:ea typeface="ＭＳ Ｐゴシック" pitchFamily="28" charset="-128"/>
              </a:rPr>
              <a:t>Community College</a:t>
            </a:r>
          </a:p>
        </p:txBody>
      </p:sp>
      <p:pic>
        <p:nvPicPr>
          <p:cNvPr id="10" name="Picture 13" descr="Pearson_Strap_B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01600" y="6516688"/>
            <a:ext cx="17621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0" y="6451600"/>
            <a:ext cx="20737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chemeClr val="bg1"/>
                </a:solidFill>
                <a:latin typeface="Times New Roman"/>
                <a:ea typeface="ＭＳ Ｐゴシック" pitchFamily="28" charset="-128"/>
              </a:rPr>
              <a:t>© Annie </a:t>
            </a:r>
            <a:r>
              <a:rPr lang="en-US" sz="900" dirty="0" err="1">
                <a:solidFill>
                  <a:schemeClr val="bg1"/>
                </a:solidFill>
                <a:latin typeface="Times New Roman"/>
                <a:ea typeface="ＭＳ Ｐゴシック" pitchFamily="28" charset="-128"/>
              </a:rPr>
              <a:t>Leibovitz</a:t>
            </a:r>
            <a:r>
              <a:rPr lang="en-US" sz="900" dirty="0">
                <a:solidFill>
                  <a:schemeClr val="bg1"/>
                </a:solidFill>
                <a:latin typeface="Times New Roman"/>
                <a:ea typeface="ＭＳ Ｐゴシック" pitchFamily="28" charset="-128"/>
              </a:rPr>
              <a:t>/Contact Press Images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0"/>
            <a:ext cx="5545336" cy="6858000"/>
          </a:xfrm>
          <a:prstGeom prst="rect">
            <a:avLst/>
          </a:prstGeom>
        </p:spPr>
      </p:pic>
      <p:sp>
        <p:nvSpPr>
          <p:cNvPr id="1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Times New Roman"/>
              </a:defRPr>
            </a:lvl1pPr>
          </a:lstStyle>
          <a:p>
            <a:pPr>
              <a:defRPr/>
            </a:pPr>
            <a:r>
              <a:rPr lang="en-GB" dirty="0" smtClean="0"/>
              <a:t>© 2016 Pearson Education, Inc.</a:t>
            </a:r>
            <a:endParaRPr lang="en-GB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5580347" y="1219200"/>
            <a:ext cx="3402012" cy="2800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rgbClr val="CD6A47"/>
                </a:solidFill>
                <a:latin typeface="Times New Roman"/>
                <a:ea typeface="ＭＳ Ｐゴシック" pitchFamily="28" charset="-128"/>
              </a:rPr>
              <a:t>Chapter 13</a:t>
            </a:r>
            <a:r>
              <a:rPr lang="en-US" sz="2800" b="1" baseline="0" dirty="0" smtClean="0">
                <a:solidFill>
                  <a:srgbClr val="CD6A47"/>
                </a:solidFill>
                <a:latin typeface="Times New Roman"/>
                <a:ea typeface="ＭＳ Ｐゴシック" pitchFamily="28" charset="-128"/>
              </a:rPr>
              <a:t>   Part A</a:t>
            </a:r>
          </a:p>
          <a:p>
            <a:pPr algn="ctr">
              <a:defRPr/>
            </a:pPr>
            <a:endParaRPr lang="en-US" sz="2800" b="1" baseline="0" dirty="0" smtClean="0">
              <a:solidFill>
                <a:srgbClr val="CD6A47"/>
              </a:solidFill>
              <a:latin typeface="Times New Roman"/>
              <a:ea typeface="ＭＳ Ｐゴシック" pitchFamily="28" charset="-128"/>
            </a:endParaRPr>
          </a:p>
          <a:p>
            <a:pPr algn="ctr">
              <a:defRPr/>
            </a:pPr>
            <a:r>
              <a:rPr lang="en-US" sz="4000" b="1" baseline="0" dirty="0" smtClean="0">
                <a:solidFill>
                  <a:srgbClr val="CD6A47"/>
                </a:solidFill>
                <a:latin typeface="Times New Roman"/>
                <a:ea typeface="ＭＳ Ｐゴシック" pitchFamily="28" charset="-128"/>
              </a:rPr>
              <a:t>Peripheral Nervous System</a:t>
            </a:r>
            <a:endParaRPr lang="en-US" sz="4000" b="1" dirty="0">
              <a:latin typeface="Times New Roman"/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1907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Pearson Education, Inc.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013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Pearson Education, Inc.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2780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Pearson Education, Inc.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33542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Pearson Education, Inc.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6837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Pearson Education, Inc.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78831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Pearson Education, Inc.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4303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Pearson Education, Inc.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46596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Pearson Education, Inc.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6051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Pearson Education, Inc.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881961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Pearson Education, Inc.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323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Purple Ba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439BD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Times New Roman"/>
              </a:defRPr>
            </a:lvl1pPr>
          </a:lstStyle>
          <a:p>
            <a:pPr>
              <a:defRPr/>
            </a:pPr>
            <a:r>
              <a:rPr lang="en-GB" dirty="0" smtClean="0"/>
              <a:t>© 2016 Pearson Education, Inc.</a:t>
            </a:r>
            <a:endParaRPr lang="en-GB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08556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Pearson Education, Inc.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989300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Pearson Education, Inc.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005819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Pearson Education, Inc.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972720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Pearson Education, Inc.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371034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Pearson Education, Inc.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244398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Pearson Education, Inc.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08190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Pearson Education, Inc.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198385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Pearson Education, Inc.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155448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Pearson Education, Inc.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214331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Pearson Education, Inc.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6998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Times New Roman"/>
              </a:defRPr>
            </a:lvl1pPr>
          </a:lstStyle>
          <a:p>
            <a:pPr>
              <a:defRPr/>
            </a:pPr>
            <a:r>
              <a:rPr lang="en-GB" dirty="0" smtClean="0"/>
              <a:t>© 2016 Pearson Education, Inc.</a:t>
            </a:r>
            <a:endParaRPr lang="en-GB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41982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Pearson Education, Inc.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554899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Pearson Education, Inc.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162763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Pearson Education, Inc.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586557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Pearson Education, Inc.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872529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Pearson Education, Inc.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225818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Pearson Education, Inc.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830446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Pearson Education, Inc.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369170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Pearson Education, Inc.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369269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Pearson Education, Inc.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735916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Pearson Education, Inc.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5238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Blue Ba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Times New Roman"/>
              </a:defRPr>
            </a:lvl1pPr>
          </a:lstStyle>
          <a:p>
            <a:pPr>
              <a:defRPr/>
            </a:pPr>
            <a:r>
              <a:rPr lang="en-GB" dirty="0" smtClean="0"/>
              <a:t>© 2016 Pearson Education, Inc.</a:t>
            </a:r>
            <a:endParaRPr lang="en-GB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656495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Pearson Education, Inc.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816934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Pearson Education, Inc.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37682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© 2016 Pearson Education, Inc.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563834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© 2016 Pearson Education, Inc.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© 2016 Pearson Education, Inc.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563834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© 2016 Pearson Education, Inc.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Clinic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Times New Roman"/>
              </a:defRPr>
            </a:lvl1pPr>
          </a:lstStyle>
          <a:p>
            <a:pPr>
              <a:defRPr/>
            </a:pPr>
            <a:r>
              <a:rPr lang="en-GB" dirty="0" smtClean="0"/>
              <a:t>© 2016 Pearson Education, Inc.</a:t>
            </a:r>
            <a:endParaRPr lang="en-GB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978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Lt Purple Ba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Times New Roman"/>
              </a:defRPr>
            </a:lvl1pPr>
          </a:lstStyle>
          <a:p>
            <a:pPr>
              <a:defRPr/>
            </a:pPr>
            <a:r>
              <a:rPr lang="en-GB" dirty="0" smtClean="0"/>
              <a:t>© 2016 Pearson Education, Inc.</a:t>
            </a:r>
            <a:endParaRPr lang="en-GB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5652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Lt Purp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Times New Roman"/>
              </a:defRPr>
            </a:lvl1pPr>
          </a:lstStyle>
          <a:p>
            <a:pPr>
              <a:defRPr/>
            </a:pPr>
            <a:r>
              <a:rPr lang="en-GB" dirty="0" smtClean="0"/>
              <a:t>© 2016 Pearson Education, Inc.</a:t>
            </a:r>
            <a:endParaRPr lang="en-GB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8821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Times New Roman"/>
              </a:defRPr>
            </a:lvl1pPr>
          </a:lstStyle>
          <a:p>
            <a:pPr>
              <a:defRPr/>
            </a:pPr>
            <a:r>
              <a:rPr lang="en-GB" dirty="0" smtClean="0"/>
              <a:t>© 2016 Pearson Education, Inc.</a:t>
            </a:r>
            <a:endParaRPr lang="en-GB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375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Times New Roman"/>
              </a:defRPr>
            </a:lvl1pPr>
          </a:lstStyle>
          <a:p>
            <a:pPr>
              <a:defRPr/>
            </a:pPr>
            <a:r>
              <a:rPr lang="en-GB" dirty="0" smtClean="0"/>
              <a:t>© 2016 Pearson Education, Inc.</a:t>
            </a:r>
            <a:endParaRPr lang="en-GB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133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theme" Target="../theme/theme20.xml"/></Relationships>
</file>

<file path=ppt/slideMasters/_rels/slideMaster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theme" Target="../theme/theme21.xml"/></Relationships>
</file>

<file path=ppt/slideMasters/_rels/slideMaster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theme" Target="../theme/theme22.xml"/></Relationships>
</file>

<file path=ppt/slideMasters/_rels/slideMaster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theme" Target="../theme/theme23.xml"/></Relationships>
</file>

<file path=ppt/slideMasters/_rels/slideMaster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theme" Target="../theme/theme24.xml"/></Relationships>
</file>

<file path=ppt/slideMasters/_rels/slideMaster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theme" Target="../theme/theme25.xml"/></Relationships>
</file>

<file path=ppt/slideMasters/_rels/slideMaster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theme" Target="../theme/theme26.xml"/></Relationships>
</file>

<file path=ppt/slideMasters/_rels/slideMaster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theme" Target="../theme/theme27.xml"/></Relationships>
</file>

<file path=ppt/slideMasters/_rels/slideMaster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theme" Target="../theme/theme28.xml"/></Relationships>
</file>

<file path=ppt/slideMasters/_rels/slideMaster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theme" Target="../theme/theme29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3.xml"/></Relationships>
</file>

<file path=ppt/slideMasters/_rels/slideMaster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theme" Target="../theme/theme30.xml"/></Relationships>
</file>

<file path=ppt/slideMasters/_rels/slideMaster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theme" Target="../theme/theme31.xml"/></Relationships>
</file>

<file path=ppt/slideMasters/_rels/slideMaster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theme" Target="../theme/theme32.xml"/></Relationships>
</file>

<file path=ppt/slideMasters/_rels/slideMaster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theme" Target="../theme/theme33.xml"/></Relationships>
</file>

<file path=ppt/slideMasters/_rels/slideMaster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3.xml"/><Relationship Id="rId3" Type="http://schemas.openxmlformats.org/officeDocument/2006/relationships/theme" Target="../theme/theme34.xml"/></Relationships>
</file>

<file path=ppt/slideMasters/_rels/slideMaster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5.xml"/><Relationship Id="rId3" Type="http://schemas.openxmlformats.org/officeDocument/2006/relationships/theme" Target="../theme/theme35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1413"/>
            <a:ext cx="8686800" cy="535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  <a:latin typeface="Times New Roman"/>
              </a:defRPr>
            </a:lvl1pPr>
          </a:lstStyle>
          <a:p>
            <a:pPr>
              <a:defRPr/>
            </a:pPr>
            <a:r>
              <a:rPr lang="en-GB" dirty="0" smtClean="0"/>
              <a:t>© 2016 Pearson Education, Inc.</a:t>
            </a:r>
            <a:endParaRPr lang="en-GB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0129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</p:sldLayoutIdLst>
  <p:hf sldNum="0" hdr="0" dt="0"/>
  <p:txStyles>
    <p:titleStyle>
      <a:lvl1pPr algn="l" rtl="0" eaLnBrk="1" fontAlgn="base" hangingPunct="1">
        <a:spcBef>
          <a:spcPct val="50000"/>
        </a:spcBef>
        <a:spcAft>
          <a:spcPct val="0"/>
        </a:spcAft>
        <a:defRPr sz="3200" b="1">
          <a:solidFill>
            <a:schemeClr val="tx1"/>
          </a:solidFill>
          <a:latin typeface="Times New Roman"/>
          <a:ea typeface="+mj-ea"/>
          <a:cs typeface="Times New Roman"/>
        </a:defRPr>
      </a:lvl1pPr>
      <a:lvl2pPr algn="l" rtl="0" eaLnBrk="1" fontAlgn="base" hangingPunct="1">
        <a:spcBef>
          <a:spcPct val="50000"/>
        </a:spcBef>
        <a:spcAft>
          <a:spcPct val="0"/>
        </a:spcAft>
        <a:defRPr sz="3200" b="1">
          <a:solidFill>
            <a:srgbClr val="854F43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50000"/>
        </a:spcBef>
        <a:spcAft>
          <a:spcPct val="0"/>
        </a:spcAft>
        <a:defRPr sz="3200" b="1">
          <a:solidFill>
            <a:srgbClr val="854F43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50000"/>
        </a:spcBef>
        <a:spcAft>
          <a:spcPct val="0"/>
        </a:spcAft>
        <a:defRPr sz="3200" b="1">
          <a:solidFill>
            <a:srgbClr val="854F43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50000"/>
        </a:spcBef>
        <a:spcAft>
          <a:spcPct val="0"/>
        </a:spcAft>
        <a:defRPr sz="3200" b="1">
          <a:solidFill>
            <a:srgbClr val="854F43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50000"/>
        </a:spcBef>
        <a:spcAft>
          <a:spcPct val="0"/>
        </a:spcAft>
        <a:defRPr sz="3200" b="1">
          <a:solidFill>
            <a:srgbClr val="854F43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50000"/>
        </a:spcBef>
        <a:spcAft>
          <a:spcPct val="0"/>
        </a:spcAft>
        <a:defRPr sz="3200" b="1">
          <a:solidFill>
            <a:srgbClr val="854F43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50000"/>
        </a:spcBef>
        <a:spcAft>
          <a:spcPct val="0"/>
        </a:spcAft>
        <a:defRPr sz="3200" b="1">
          <a:solidFill>
            <a:srgbClr val="854F43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50000"/>
        </a:spcBef>
        <a:spcAft>
          <a:spcPct val="0"/>
        </a:spcAft>
        <a:defRPr sz="3200" b="1">
          <a:solidFill>
            <a:srgbClr val="854F43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Tx/>
        <a:buChar char="•"/>
        <a:defRPr sz="3000">
          <a:solidFill>
            <a:schemeClr val="tx1"/>
          </a:solidFill>
          <a:latin typeface="Times New Roman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Tx/>
        <a:buChar char="–"/>
        <a:defRPr sz="2800">
          <a:solidFill>
            <a:schemeClr val="tx1"/>
          </a:solidFill>
          <a:latin typeface="Times New Roman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Tx/>
        <a:buChar char="•"/>
        <a:defRPr sz="2400">
          <a:solidFill>
            <a:schemeClr val="tx1"/>
          </a:solidFill>
          <a:latin typeface="Times New Roman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Tx/>
        <a:buChar char="–"/>
        <a:defRPr sz="2200">
          <a:solidFill>
            <a:schemeClr val="tx1"/>
          </a:solidFill>
          <a:latin typeface="Times New Roman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Tx/>
        <a:buChar char="»"/>
        <a:defRPr sz="2200">
          <a:solidFill>
            <a:schemeClr val="tx1"/>
          </a:solidFill>
          <a:latin typeface="Times New Roman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34" y="16934"/>
            <a:ext cx="9084733" cy="3809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4" y="6578601"/>
            <a:ext cx="3086100" cy="252944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900">
                <a:solidFill>
                  <a:schemeClr val="tx1"/>
                </a:solidFill>
                <a:latin typeface="Times New Roman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ea typeface="+mn-ea"/>
              </a:rPr>
              <a:t>© 2016 Pearson Education, Inc.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1027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Times New Roman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34" y="16934"/>
            <a:ext cx="9084733" cy="3809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4" y="6578601"/>
            <a:ext cx="3086100" cy="252944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900">
                <a:solidFill>
                  <a:schemeClr val="tx1"/>
                </a:solidFill>
                <a:latin typeface="Times New Roman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ea typeface="+mn-ea"/>
              </a:rPr>
              <a:t>© 2016 Pearson Education, Inc.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978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Times New Roman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34" y="16934"/>
            <a:ext cx="9084733" cy="3809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4" y="6578601"/>
            <a:ext cx="3086100" cy="252944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900">
                <a:solidFill>
                  <a:schemeClr val="tx1"/>
                </a:solidFill>
                <a:latin typeface="Times New Roman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ea typeface="+mn-ea"/>
              </a:rPr>
              <a:t>© 2016 Pearson Education, Inc.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0152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Times New Roman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34" y="16934"/>
            <a:ext cx="9084733" cy="3809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4" y="6578601"/>
            <a:ext cx="3086100" cy="252944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900">
                <a:solidFill>
                  <a:schemeClr val="tx1"/>
                </a:solidFill>
                <a:latin typeface="Times New Roman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ea typeface="+mn-ea"/>
              </a:rPr>
              <a:t>© 2016 Pearson Education, Inc.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7150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Times New Roman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34" y="16934"/>
            <a:ext cx="9084733" cy="3809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4" y="6578601"/>
            <a:ext cx="3086100" cy="252944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900">
                <a:solidFill>
                  <a:schemeClr val="tx1"/>
                </a:solidFill>
                <a:latin typeface="Times New Roman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ea typeface="+mn-ea"/>
              </a:rPr>
              <a:t>© 2016 Pearson Education, Inc.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962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Times New Roman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34" y="16934"/>
            <a:ext cx="9084733" cy="3809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4" y="6578601"/>
            <a:ext cx="3086100" cy="252944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900">
                <a:solidFill>
                  <a:schemeClr val="tx1"/>
                </a:solidFill>
                <a:latin typeface="Times New Roman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ea typeface="+mn-ea"/>
              </a:rPr>
              <a:t>© 2016 Pearson Education, Inc.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4451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Times New Roman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34" y="16934"/>
            <a:ext cx="9084733" cy="3809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4" y="6578601"/>
            <a:ext cx="3086100" cy="252944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900">
                <a:solidFill>
                  <a:schemeClr val="tx1"/>
                </a:solidFill>
                <a:latin typeface="Times New Roman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ea typeface="+mn-ea"/>
              </a:rPr>
              <a:t>© 2016 Pearson Education, Inc.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9405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Times New Roman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34" y="16934"/>
            <a:ext cx="9084733" cy="3809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4" y="6578601"/>
            <a:ext cx="3086100" cy="252944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900">
                <a:solidFill>
                  <a:schemeClr val="tx1"/>
                </a:solidFill>
                <a:latin typeface="Times New Roman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ea typeface="+mn-ea"/>
              </a:rPr>
              <a:t>© 2016 Pearson Education, Inc.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8428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Times New Roman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34" y="16934"/>
            <a:ext cx="9084733" cy="3809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4" y="6578601"/>
            <a:ext cx="3086100" cy="252944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900">
                <a:solidFill>
                  <a:schemeClr val="tx1"/>
                </a:solidFill>
                <a:latin typeface="Times New Roman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ea typeface="+mn-ea"/>
              </a:rPr>
              <a:t>© 2016 Pearson Education, Inc.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3931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Times New Roman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34" y="16934"/>
            <a:ext cx="9084733" cy="3809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4" y="6578601"/>
            <a:ext cx="3086100" cy="252944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900">
                <a:solidFill>
                  <a:schemeClr val="tx1"/>
                </a:solidFill>
                <a:latin typeface="Times New Roman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ea typeface="+mn-ea"/>
              </a:rPr>
              <a:t>© 2016 Pearson Education, Inc.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5982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Times New Roman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34" y="16934"/>
            <a:ext cx="9084733" cy="3809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4" y="6578601"/>
            <a:ext cx="3086100" cy="252944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900">
                <a:solidFill>
                  <a:schemeClr val="tx1"/>
                </a:solidFill>
                <a:latin typeface="Times New Roman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ea typeface="+mn-ea"/>
              </a:rPr>
              <a:t>© 2016 Pearson Education, Inc.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4201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Times New Roman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34" y="16934"/>
            <a:ext cx="9084733" cy="3809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4" y="6578601"/>
            <a:ext cx="3086100" cy="252944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900">
                <a:solidFill>
                  <a:schemeClr val="tx1"/>
                </a:solidFill>
                <a:latin typeface="Times New Roman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ea typeface="+mn-ea"/>
              </a:rPr>
              <a:t>© 2016 Pearson Education, Inc.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6340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Times New Roman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34" y="16934"/>
            <a:ext cx="9084733" cy="3809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4" y="6578601"/>
            <a:ext cx="3086100" cy="252944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900">
                <a:solidFill>
                  <a:schemeClr val="tx1"/>
                </a:solidFill>
                <a:latin typeface="Times New Roman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ea typeface="+mn-ea"/>
              </a:rPr>
              <a:t>© 2016 Pearson Education, Inc.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0843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Times New Roman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34" y="16934"/>
            <a:ext cx="9084733" cy="3809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4" y="6578601"/>
            <a:ext cx="3086100" cy="252944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900">
                <a:solidFill>
                  <a:schemeClr val="tx1"/>
                </a:solidFill>
                <a:latin typeface="Times New Roman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ea typeface="+mn-ea"/>
              </a:rPr>
              <a:t>© 2016 Pearson Education, Inc.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030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Times New Roman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34" y="16934"/>
            <a:ext cx="9084733" cy="3809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4" y="6578601"/>
            <a:ext cx="3086100" cy="252944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900">
                <a:solidFill>
                  <a:schemeClr val="tx1"/>
                </a:solidFill>
                <a:latin typeface="Times New Roman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ea typeface="+mn-ea"/>
              </a:rPr>
              <a:t>© 2016 Pearson Education, Inc.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839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Times New Roman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34" y="16934"/>
            <a:ext cx="9084733" cy="3809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4" y="6578601"/>
            <a:ext cx="3086100" cy="252944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900">
                <a:solidFill>
                  <a:schemeClr val="tx1"/>
                </a:solidFill>
                <a:latin typeface="Times New Roman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ea typeface="+mn-ea"/>
              </a:rPr>
              <a:t>© 2016 Pearson Education, Inc.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2313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Times New Roman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34" y="16934"/>
            <a:ext cx="9084733" cy="3809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4" y="6578601"/>
            <a:ext cx="3086100" cy="252944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900">
                <a:solidFill>
                  <a:schemeClr val="tx1"/>
                </a:solidFill>
                <a:latin typeface="Times New Roman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ea typeface="+mn-ea"/>
              </a:rPr>
              <a:t>© 2016 Pearson Education, Inc.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6604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Times New Roman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34" y="16934"/>
            <a:ext cx="9084733" cy="3809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4" y="6578601"/>
            <a:ext cx="3086100" cy="252944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900">
                <a:solidFill>
                  <a:schemeClr val="tx1"/>
                </a:solidFill>
                <a:latin typeface="Times New Roman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ea typeface="+mn-ea"/>
              </a:rPr>
              <a:t>© 2016 Pearson Education, Inc.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1749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Times New Roman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34" y="16934"/>
            <a:ext cx="9084733" cy="3809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4" y="6578601"/>
            <a:ext cx="3086100" cy="252944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900">
                <a:solidFill>
                  <a:schemeClr val="tx1"/>
                </a:solidFill>
                <a:latin typeface="Times New Roman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ea typeface="+mn-ea"/>
              </a:rPr>
              <a:t>© 2016 Pearson Education, Inc.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9277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Times New Roman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34" y="16934"/>
            <a:ext cx="9084733" cy="3809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4" y="6578601"/>
            <a:ext cx="3086100" cy="252944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900">
                <a:solidFill>
                  <a:schemeClr val="tx1"/>
                </a:solidFill>
                <a:latin typeface="Times New Roman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ea typeface="+mn-ea"/>
              </a:rPr>
              <a:t>© 2016 Pearson Education, Inc.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9692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Times New Roman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34" y="16934"/>
            <a:ext cx="9084733" cy="3809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4" y="6578601"/>
            <a:ext cx="3086100" cy="252944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900">
                <a:solidFill>
                  <a:schemeClr val="tx1"/>
                </a:solidFill>
                <a:latin typeface="Times New Roman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ea typeface="+mn-ea"/>
              </a:rPr>
              <a:t>© 2016 Pearson Education, Inc.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2995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Times New Roman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34" y="16934"/>
            <a:ext cx="9084733" cy="3809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4" y="6578601"/>
            <a:ext cx="3086100" cy="252944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900">
                <a:solidFill>
                  <a:schemeClr val="tx1"/>
                </a:solidFill>
                <a:latin typeface="Times New Roman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ea typeface="+mn-ea"/>
              </a:rPr>
              <a:t>© 2016 Pearson Education, Inc.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8363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Times New Roman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34" y="16934"/>
            <a:ext cx="9084733" cy="3809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4" y="6578601"/>
            <a:ext cx="3086100" cy="252944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900">
                <a:solidFill>
                  <a:schemeClr val="tx1"/>
                </a:solidFill>
                <a:latin typeface="Times New Roman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ea typeface="+mn-ea"/>
              </a:rPr>
              <a:t>© 2016 Pearson Education, Inc.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9855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Times New Roman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34" y="16934"/>
            <a:ext cx="9084733" cy="3809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4" y="6578601"/>
            <a:ext cx="3086100" cy="252944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900">
                <a:solidFill>
                  <a:schemeClr val="tx1"/>
                </a:solidFill>
                <a:latin typeface="Times New Roman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ea typeface="+mn-ea"/>
              </a:rPr>
              <a:t>© 2016 Pearson Education, Inc.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4706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Times New Roman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34" y="16934"/>
            <a:ext cx="9084733" cy="3809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4" y="6578601"/>
            <a:ext cx="3086100" cy="252944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900">
                <a:solidFill>
                  <a:schemeClr val="tx1"/>
                </a:solidFill>
                <a:latin typeface="Times New Roman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ea typeface="+mn-ea"/>
              </a:rPr>
              <a:t>© 2016 Pearson Education, Inc.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7944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Times New Roman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34" y="16934"/>
            <a:ext cx="9084733" cy="3809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4" y="6578601"/>
            <a:ext cx="3086100" cy="252944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900">
                <a:solidFill>
                  <a:schemeClr val="tx1"/>
                </a:solidFill>
                <a:latin typeface="Times New Roman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ea typeface="+mn-ea"/>
              </a:rPr>
              <a:t>© 2016 Pearson Education, Inc.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1733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Times New Roman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34" y="16934"/>
            <a:ext cx="9084733" cy="3809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4" y="6578601"/>
            <a:ext cx="3086100" cy="252944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900">
                <a:solidFill>
                  <a:schemeClr val="tx1"/>
                </a:solidFill>
                <a:latin typeface="Times New Roman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ea typeface="+mn-ea"/>
                <a:cs typeface="+mn-cs"/>
              </a:rPr>
              <a:t>© 2016 Pearson Education, Inc.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3181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Times New Roman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34" y="16934"/>
            <a:ext cx="9084733" cy="3809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4" y="6578601"/>
            <a:ext cx="3086100" cy="252944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900">
                <a:solidFill>
                  <a:schemeClr val="tx1"/>
                </a:solidFill>
                <a:latin typeface="Times New Roman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ea typeface="+mn-ea"/>
                <a:cs typeface="+mn-cs"/>
              </a:rPr>
              <a:t>© 2016 Pearson Education, Inc.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3181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Times New Roman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34" y="16934"/>
            <a:ext cx="9084733" cy="3809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4" y="6578601"/>
            <a:ext cx="3086100" cy="252944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900">
                <a:solidFill>
                  <a:schemeClr val="tx1"/>
                </a:solidFill>
                <a:latin typeface="Times New Roman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ea typeface="+mn-ea"/>
              </a:rPr>
              <a:t>© 2016 Pearson Education, Inc.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889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Times New Roman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34" y="16934"/>
            <a:ext cx="9084733" cy="3809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4" y="6578601"/>
            <a:ext cx="3086100" cy="252944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900">
                <a:solidFill>
                  <a:schemeClr val="tx1"/>
                </a:solidFill>
                <a:latin typeface="Times New Roman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ea typeface="+mn-ea"/>
              </a:rPr>
              <a:t>© 2016 Pearson Education, Inc.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8473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Times New Roman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34" y="16934"/>
            <a:ext cx="9084733" cy="3809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4" y="6578601"/>
            <a:ext cx="3086100" cy="252944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900">
                <a:solidFill>
                  <a:schemeClr val="tx1"/>
                </a:solidFill>
                <a:latin typeface="Times New Roman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ea typeface="+mn-ea"/>
              </a:rPr>
              <a:t>© 2016 Pearson Education, Inc.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3975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Times New Roman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34" y="16934"/>
            <a:ext cx="9084733" cy="3809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4" y="6578601"/>
            <a:ext cx="3086100" cy="252944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900">
                <a:solidFill>
                  <a:schemeClr val="tx1"/>
                </a:solidFill>
                <a:latin typeface="Times New Roman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ea typeface="+mn-ea"/>
              </a:rPr>
              <a:t>© 2016 Pearson Education, Inc.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4328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Times New Roman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34" y="16934"/>
            <a:ext cx="9084733" cy="3809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4" y="6578601"/>
            <a:ext cx="3086100" cy="252944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900">
                <a:solidFill>
                  <a:schemeClr val="tx1"/>
                </a:solidFill>
                <a:latin typeface="Times New Roman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ea typeface="+mn-ea"/>
              </a:rPr>
              <a:t>© 2016 Pearson Education, Inc.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525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Times New Roman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34" y="16934"/>
            <a:ext cx="9084733" cy="3809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4" y="6578601"/>
            <a:ext cx="3086100" cy="252944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900">
                <a:solidFill>
                  <a:schemeClr val="tx1"/>
                </a:solidFill>
                <a:latin typeface="Times New Roman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ea typeface="+mn-ea"/>
              </a:rPr>
              <a:t>© 2016 Pearson Education, Inc.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3658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Times New Roman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Times New Roman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905000"/>
            <a:ext cx="9144000" cy="2062103"/>
          </a:xfrm>
        </p:spPr>
        <p:txBody>
          <a:bodyPr/>
          <a:lstStyle/>
          <a:p>
            <a:pPr algn="ctr"/>
            <a:r>
              <a:rPr lang="en-US" i="1" dirty="0" smtClean="0"/>
              <a:t>Chapter 13: The Peripheral Nervous System and Reflex </a:t>
            </a:r>
            <a:r>
              <a:rPr lang="en-US" i="1" dirty="0" err="1" smtClean="0"/>
              <a:t>Activity_Part</a:t>
            </a:r>
            <a:r>
              <a:rPr lang="en-US" i="1" dirty="0" smtClean="0"/>
              <a:t> A</a:t>
            </a:r>
            <a:br>
              <a:rPr lang="en-US" i="1" dirty="0" smtClean="0"/>
            </a:br>
            <a:r>
              <a:rPr lang="en-US" i="1" dirty="0" smtClean="0"/>
              <a:t>Bio 241</a:t>
            </a:r>
            <a:br>
              <a:rPr lang="en-US" i="1" dirty="0" smtClean="0"/>
            </a:br>
            <a:r>
              <a:rPr lang="en-US" i="1" dirty="0" smtClean="0"/>
              <a:t>Dr. Jordan</a:t>
            </a:r>
            <a:endParaRPr lang="en-US" i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2016 Pearson Education, Inc.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Regeneration of Nerve </a:t>
            </a:r>
            <a:r>
              <a:rPr lang="en-US" i="1" dirty="0" smtClean="0"/>
              <a:t>Fibers (</a:t>
            </a:r>
            <a:r>
              <a:rPr lang="en-US" i="1" dirty="0"/>
              <a:t>cont.)</a:t>
            </a:r>
          </a:p>
        </p:txBody>
      </p:sp>
      <p:sp>
        <p:nvSpPr>
          <p:cNvPr id="87041" name="Rectangle 11"/>
          <p:cNvSpPr>
            <a:spLocks noGrp="1" noChangeArrowheads="1"/>
          </p:cNvSpPr>
          <p:nvPr>
            <p:ph idx="1"/>
          </p:nvPr>
        </p:nvSpPr>
        <p:spPr>
          <a:xfrm>
            <a:off x="76200" y="914400"/>
            <a:ext cx="8839200" cy="5351462"/>
          </a:xfrm>
        </p:spPr>
        <p:txBody>
          <a:bodyPr/>
          <a:lstStyle/>
          <a:p>
            <a:r>
              <a:rPr lang="en-US" sz="2400" b="1" i="1" dirty="0" smtClean="0"/>
              <a:t>PNS Axons</a:t>
            </a:r>
          </a:p>
          <a:p>
            <a:pPr lvl="1"/>
            <a:r>
              <a:rPr lang="en-US" sz="2400" dirty="0" smtClean="0"/>
              <a:t>PNS axons can regenerate if damage is not severe</a:t>
            </a:r>
            <a:endParaRPr lang="en-US" sz="2000" b="1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Axon fragments and myelin sheaths distal to injury degenerate (</a:t>
            </a:r>
            <a:r>
              <a:rPr lang="en-US" i="1" dirty="0" err="1" smtClean="0"/>
              <a:t>Wallerian</a:t>
            </a:r>
            <a:r>
              <a:rPr lang="en-US" dirty="0" smtClean="0"/>
              <a:t> </a:t>
            </a:r>
            <a:r>
              <a:rPr lang="en-US" i="1" dirty="0" smtClean="0"/>
              <a:t>degeneration</a:t>
            </a:r>
            <a:r>
              <a:rPr lang="en-US" dirty="0" smtClean="0"/>
              <a:t>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Macrophages clean dead axon debris; Schwann cells are stimulated to divide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Axon filaments grow through regeneration tube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Axon regenerates, and new myelin sheath forms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© 2016 Pearson Education, Inc.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97002" y="527304"/>
            <a:ext cx="7930896" cy="518769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/>
              </a:rPr>
              <a:t>Figure </a:t>
            </a:r>
            <a:r>
              <a:rPr lang="en-US" dirty="0" smtClean="0">
                <a:cs typeface="Times New Roman"/>
              </a:rPr>
              <a:t>13.5-1 </a:t>
            </a:r>
            <a:r>
              <a:rPr lang="en-US" dirty="0">
                <a:cs typeface="Times New Roman"/>
              </a:rPr>
              <a:t>Regeneration of a nerve fiber in a peripheral nerve.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2016 Pearson </a:t>
            </a:r>
            <a:r>
              <a:rPr lang="en-US" dirty="0">
                <a:solidFill>
                  <a:prstClr val="black"/>
                </a:solidFill>
              </a:rPr>
              <a:t>Education, Inc.</a:t>
            </a:r>
          </a:p>
        </p:txBody>
      </p:sp>
      <p:sp>
        <p:nvSpPr>
          <p:cNvPr id="2" name="Freeform 1"/>
          <p:cNvSpPr/>
          <p:nvPr/>
        </p:nvSpPr>
        <p:spPr>
          <a:xfrm>
            <a:off x="1014413" y="2663953"/>
            <a:ext cx="1309687" cy="871537"/>
          </a:xfrm>
          <a:custGeom>
            <a:avLst/>
            <a:gdLst>
              <a:gd name="connsiteX0" fmla="*/ 0 w 1309687"/>
              <a:gd name="connsiteY0" fmla="*/ 871537 h 871537"/>
              <a:gd name="connsiteX1" fmla="*/ 1090612 w 1309687"/>
              <a:gd name="connsiteY1" fmla="*/ 0 h 871537"/>
              <a:gd name="connsiteX2" fmla="*/ 1309687 w 1309687"/>
              <a:gd name="connsiteY2" fmla="*/ 0 h 87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9687" h="871537">
                <a:moveTo>
                  <a:pt x="0" y="871537"/>
                </a:moveTo>
                <a:lnTo>
                  <a:pt x="1090612" y="0"/>
                </a:lnTo>
                <a:lnTo>
                  <a:pt x="1309687" y="0"/>
                </a:lnTo>
              </a:path>
            </a:pathLst>
          </a:custGeom>
          <a:noFill/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1771650" y="2671096"/>
            <a:ext cx="328612" cy="692944"/>
          </a:xfrm>
          <a:custGeom>
            <a:avLst/>
            <a:gdLst>
              <a:gd name="connsiteX0" fmla="*/ 0 w 328612"/>
              <a:gd name="connsiteY0" fmla="*/ 704850 h 704850"/>
              <a:gd name="connsiteX1" fmla="*/ 328612 w 328612"/>
              <a:gd name="connsiteY1" fmla="*/ 0 h 704850"/>
              <a:gd name="connsiteX0" fmla="*/ 0 w 328612"/>
              <a:gd name="connsiteY0" fmla="*/ 692944 h 692944"/>
              <a:gd name="connsiteX1" fmla="*/ 328612 w 328612"/>
              <a:gd name="connsiteY1" fmla="*/ 0 h 692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8612" h="692944">
                <a:moveTo>
                  <a:pt x="0" y="692944"/>
                </a:moveTo>
                <a:cubicBezTo>
                  <a:pt x="109537" y="457994"/>
                  <a:pt x="219075" y="234950"/>
                  <a:pt x="328612" y="0"/>
                </a:cubicBezTo>
              </a:path>
            </a:pathLst>
          </a:custGeom>
          <a:noFill/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228974" y="3025902"/>
            <a:ext cx="385763" cy="847725"/>
          </a:xfrm>
          <a:custGeom>
            <a:avLst/>
            <a:gdLst>
              <a:gd name="connsiteX0" fmla="*/ 0 w 385763"/>
              <a:gd name="connsiteY0" fmla="*/ 847725 h 847725"/>
              <a:gd name="connsiteX1" fmla="*/ 242888 w 385763"/>
              <a:gd name="connsiteY1" fmla="*/ 0 h 847725"/>
              <a:gd name="connsiteX2" fmla="*/ 385763 w 385763"/>
              <a:gd name="connsiteY2" fmla="*/ 0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763" h="847725">
                <a:moveTo>
                  <a:pt x="0" y="847725"/>
                </a:moveTo>
                <a:lnTo>
                  <a:pt x="242888" y="0"/>
                </a:lnTo>
                <a:lnTo>
                  <a:pt x="385763" y="0"/>
                </a:lnTo>
              </a:path>
            </a:pathLst>
          </a:custGeom>
          <a:noFill/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471863" y="3025902"/>
            <a:ext cx="228600" cy="923924"/>
          </a:xfrm>
          <a:custGeom>
            <a:avLst/>
            <a:gdLst>
              <a:gd name="connsiteX0" fmla="*/ 0 w 228600"/>
              <a:gd name="connsiteY0" fmla="*/ 0 h 923925"/>
              <a:gd name="connsiteX1" fmla="*/ 228600 w 228600"/>
              <a:gd name="connsiteY1" fmla="*/ 923925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8600" h="923925">
                <a:moveTo>
                  <a:pt x="0" y="0"/>
                </a:moveTo>
                <a:lnTo>
                  <a:pt x="228600" y="923925"/>
                </a:lnTo>
              </a:path>
            </a:pathLst>
          </a:custGeom>
          <a:noFill/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657476" y="4230815"/>
            <a:ext cx="0" cy="1152525"/>
          </a:xfrm>
          <a:custGeom>
            <a:avLst/>
            <a:gdLst>
              <a:gd name="connsiteX0" fmla="*/ 0 w 0"/>
              <a:gd name="connsiteY0" fmla="*/ 0 h 1152525"/>
              <a:gd name="connsiteX1" fmla="*/ 0 w 0"/>
              <a:gd name="connsiteY1" fmla="*/ 1152525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52525">
                <a:moveTo>
                  <a:pt x="0" y="0"/>
                </a:moveTo>
                <a:lnTo>
                  <a:pt x="0" y="1152525"/>
                </a:lnTo>
              </a:path>
            </a:pathLst>
          </a:custGeom>
          <a:noFill/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Times New Roman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19175" y="3840290"/>
            <a:ext cx="923925" cy="1233487"/>
            <a:chOff x="1228725" y="4148138"/>
            <a:chExt cx="923925" cy="1233487"/>
          </a:xfrm>
        </p:grpSpPr>
        <p:sp>
          <p:nvSpPr>
            <p:cNvPr id="11" name="Freeform 10"/>
            <p:cNvSpPr/>
            <p:nvPr/>
          </p:nvSpPr>
          <p:spPr>
            <a:xfrm>
              <a:off x="1228725" y="4148138"/>
              <a:ext cx="723900" cy="1233487"/>
            </a:xfrm>
            <a:custGeom>
              <a:avLst/>
              <a:gdLst>
                <a:gd name="connsiteX0" fmla="*/ 723900 w 723900"/>
                <a:gd name="connsiteY0" fmla="*/ 0 h 1233487"/>
                <a:gd name="connsiteX1" fmla="*/ 0 w 723900"/>
                <a:gd name="connsiteY1" fmla="*/ 1066800 h 1233487"/>
                <a:gd name="connsiteX2" fmla="*/ 0 w 723900"/>
                <a:gd name="connsiteY2" fmla="*/ 1233487 h 1233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" h="1233487">
                  <a:moveTo>
                    <a:pt x="723900" y="0"/>
                  </a:moveTo>
                  <a:lnTo>
                    <a:pt x="0" y="1066800"/>
                  </a:lnTo>
                  <a:lnTo>
                    <a:pt x="0" y="123348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1228725" y="4471988"/>
              <a:ext cx="923925" cy="738187"/>
            </a:xfrm>
            <a:custGeom>
              <a:avLst/>
              <a:gdLst>
                <a:gd name="connsiteX0" fmla="*/ 923925 w 923925"/>
                <a:gd name="connsiteY0" fmla="*/ 0 h 738187"/>
                <a:gd name="connsiteX1" fmla="*/ 0 w 923925"/>
                <a:gd name="connsiteY1" fmla="*/ 738187 h 738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3925" h="738187">
                  <a:moveTo>
                    <a:pt x="923925" y="0"/>
                  </a:moveTo>
                  <a:lnTo>
                    <a:pt x="0" y="73818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Times New Roman"/>
              </a:endParaRPr>
            </a:p>
          </p:txBody>
        </p:sp>
      </p:grpSp>
      <p:sp>
        <p:nvSpPr>
          <p:cNvPr id="14" name="Freeform 13"/>
          <p:cNvSpPr/>
          <p:nvPr/>
        </p:nvSpPr>
        <p:spPr>
          <a:xfrm>
            <a:off x="1109663" y="2792539"/>
            <a:ext cx="0" cy="276225"/>
          </a:xfrm>
          <a:custGeom>
            <a:avLst/>
            <a:gdLst>
              <a:gd name="connsiteX0" fmla="*/ 0 w 0"/>
              <a:gd name="connsiteY0" fmla="*/ 0 h 276225"/>
              <a:gd name="connsiteX1" fmla="*/ 0 w 0"/>
              <a:gd name="connsiteY1" fmla="*/ 27622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76225">
                <a:moveTo>
                  <a:pt x="0" y="0"/>
                </a:moveTo>
                <a:lnTo>
                  <a:pt x="0" y="276225"/>
                </a:lnTo>
              </a:path>
            </a:pathLst>
          </a:custGeom>
          <a:noFill/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2402" y="2489977"/>
            <a:ext cx="1403987" cy="33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99" b="1" dirty="0" err="1" smtClean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Endoneurium</a:t>
            </a:r>
            <a:endParaRPr lang="en-US" sz="1599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7767" y="2488390"/>
            <a:ext cx="1409494" cy="33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99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Schwann cells </a:t>
            </a:r>
            <a:endParaRPr lang="en-US" sz="1599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71083" y="2828891"/>
            <a:ext cx="1159292" cy="584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99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Droplets of </a:t>
            </a:r>
            <a:endParaRPr lang="en-US" sz="1599" b="1" dirty="0" smtClean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99" b="1" dirty="0" smtClean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myelin</a:t>
            </a:r>
            <a:endParaRPr lang="en-US" sz="1599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4861" y="4988051"/>
            <a:ext cx="1255202" cy="584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99" b="1" dirty="0" smtClean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Fragmented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99" b="1" dirty="0" smtClean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axon</a:t>
            </a:r>
            <a:endParaRPr lang="en-US" sz="1599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56556" y="5295349"/>
            <a:ext cx="2012647" cy="33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99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Site of nerve damage</a:t>
            </a:r>
            <a:endParaRPr lang="en-US" sz="1599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76800" y="2667000"/>
            <a:ext cx="4267200" cy="2456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300"/>
              </a:spcAft>
            </a:pPr>
            <a:r>
              <a:rPr lang="en-US" sz="1599" b="1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1. </a:t>
            </a:r>
            <a:r>
              <a:rPr lang="en-US" sz="1599" b="1" i="1" u="sng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The </a:t>
            </a:r>
            <a:r>
              <a:rPr lang="en-US" sz="1599" b="1" i="1" u="sng" dirty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axon </a:t>
            </a:r>
            <a:r>
              <a:rPr lang="en-US" sz="1599" b="1" i="1" u="sng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fragments</a:t>
            </a:r>
          </a:p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99" b="1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• The </a:t>
            </a:r>
            <a:r>
              <a:rPr lang="en-US" sz="1599" b="1" dirty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cut axon ends </a:t>
            </a:r>
            <a:r>
              <a:rPr lang="en-US" sz="1599" b="1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seal themselves </a:t>
            </a:r>
            <a:r>
              <a:rPr lang="en-US" sz="1599" b="1" dirty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off</a:t>
            </a:r>
            <a:r>
              <a:rPr lang="en-US" sz="1599" b="1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.</a:t>
            </a:r>
          </a:p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99" b="1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• Axon </a:t>
            </a:r>
            <a:r>
              <a:rPr lang="en-US" sz="1599" b="1" dirty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transport is </a:t>
            </a:r>
            <a:r>
              <a:rPr lang="en-US" sz="1599" b="1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interrupted, causing </a:t>
            </a:r>
            <a:r>
              <a:rPr lang="en-US" sz="1599" b="1" dirty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the cut</a:t>
            </a:r>
            <a:r>
              <a:rPr lang="en-US" sz="1599" b="1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 ends </a:t>
            </a:r>
            <a:r>
              <a:rPr lang="en-US" sz="1599" b="1" dirty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to swell</a:t>
            </a:r>
            <a:r>
              <a:rPr lang="en-US" sz="1599" b="1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.</a:t>
            </a:r>
          </a:p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99" b="1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• </a:t>
            </a:r>
            <a:r>
              <a:rPr lang="en-US" sz="1599" b="1" dirty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Without access to the </a:t>
            </a:r>
            <a:r>
              <a:rPr lang="en-US" sz="1599" b="1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cell body, the </a:t>
            </a:r>
            <a:r>
              <a:rPr lang="en-US" sz="1599" b="1" dirty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axon (and its </a:t>
            </a:r>
            <a:r>
              <a:rPr lang="en-US" sz="1599" b="1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myelin sheath</a:t>
            </a:r>
            <a:r>
              <a:rPr lang="en-US" sz="1599" b="1" dirty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) begins to </a:t>
            </a:r>
            <a:r>
              <a:rPr lang="en-US" sz="1599" b="1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disintegrate distal </a:t>
            </a:r>
            <a:r>
              <a:rPr lang="en-US" sz="1599" b="1" dirty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to the injury. </a:t>
            </a:r>
            <a:endParaRPr lang="en-US" sz="1599" b="1" dirty="0" smtClean="0">
              <a:solidFill>
                <a:srgbClr val="000090"/>
              </a:solidFill>
              <a:latin typeface="Times New Roman"/>
              <a:ea typeface="+mn-ea"/>
              <a:cs typeface="Times New Roman"/>
            </a:endParaRPr>
          </a:p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99" b="1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• </a:t>
            </a:r>
            <a:r>
              <a:rPr lang="en-US" sz="1599" b="1" dirty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Degeneration of the </a:t>
            </a:r>
            <a:r>
              <a:rPr lang="en-US" sz="1599" b="1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distal end </a:t>
            </a:r>
            <a:r>
              <a:rPr lang="en-US" sz="1599" b="1" dirty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of the cut axon, </a:t>
            </a:r>
            <a:r>
              <a:rPr lang="en-US" sz="1599" b="1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called </a:t>
            </a:r>
            <a:r>
              <a:rPr lang="en-US" sz="1599" b="1" i="1" dirty="0" err="1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Wallerian</a:t>
            </a:r>
            <a:r>
              <a:rPr lang="en-US" sz="1599" b="1" i="1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 degeneration</a:t>
            </a:r>
            <a:r>
              <a:rPr lang="en-US" sz="1599" b="1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, spreads </a:t>
            </a:r>
            <a:r>
              <a:rPr lang="en-US" sz="1599" b="1" dirty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down the axon.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28600" y="228600"/>
            <a:ext cx="8247888" cy="326745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/>
              </a:rPr>
              <a:t>Figure </a:t>
            </a:r>
            <a:r>
              <a:rPr lang="en-US" dirty="0" smtClean="0">
                <a:cs typeface="Times New Roman"/>
              </a:rPr>
              <a:t>13.5-2,3  Regeneration </a:t>
            </a:r>
            <a:r>
              <a:rPr lang="en-US" dirty="0">
                <a:cs typeface="Times New Roman"/>
              </a:rPr>
              <a:t>of a nerve fiber in a peripheral nerve.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2016 Pearson </a:t>
            </a:r>
            <a:r>
              <a:rPr lang="en-US" dirty="0">
                <a:solidFill>
                  <a:prstClr val="black"/>
                </a:solidFill>
              </a:rPr>
              <a:t>Education, Inc.</a:t>
            </a:r>
          </a:p>
        </p:txBody>
      </p:sp>
      <p:sp>
        <p:nvSpPr>
          <p:cNvPr id="2" name="Freeform 1"/>
          <p:cNvSpPr/>
          <p:nvPr/>
        </p:nvSpPr>
        <p:spPr>
          <a:xfrm>
            <a:off x="3681032" y="781241"/>
            <a:ext cx="0" cy="1090612"/>
          </a:xfrm>
          <a:custGeom>
            <a:avLst/>
            <a:gdLst>
              <a:gd name="connsiteX0" fmla="*/ 0 w 0"/>
              <a:gd name="connsiteY0" fmla="*/ 0 h 1090612"/>
              <a:gd name="connsiteX1" fmla="*/ 0 w 0"/>
              <a:gd name="connsiteY1" fmla="*/ 1090612 h 109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90612">
                <a:moveTo>
                  <a:pt x="0" y="0"/>
                </a:moveTo>
                <a:lnTo>
                  <a:pt x="0" y="1090612"/>
                </a:lnTo>
              </a:path>
            </a:pathLst>
          </a:custGeom>
          <a:noFill/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1523619" y="738379"/>
            <a:ext cx="0" cy="581025"/>
          </a:xfrm>
          <a:custGeom>
            <a:avLst/>
            <a:gdLst>
              <a:gd name="connsiteX0" fmla="*/ 0 w 0"/>
              <a:gd name="connsiteY0" fmla="*/ 0 h 581025"/>
              <a:gd name="connsiteX1" fmla="*/ 0 w 0"/>
              <a:gd name="connsiteY1" fmla="*/ 581025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81025">
                <a:moveTo>
                  <a:pt x="0" y="0"/>
                </a:moveTo>
                <a:lnTo>
                  <a:pt x="0" y="581025"/>
                </a:lnTo>
              </a:path>
            </a:pathLst>
          </a:custGeom>
          <a:noFill/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33545" y="262128"/>
            <a:ext cx="4114799" cy="1959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300"/>
              </a:spcAft>
            </a:pPr>
            <a:r>
              <a:rPr lang="en-US" sz="1599" b="1" i="1" u="sng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2. Schwann </a:t>
            </a:r>
            <a:r>
              <a:rPr lang="en-US" sz="1599" b="1" i="1" u="sng" dirty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cells </a:t>
            </a:r>
            <a:r>
              <a:rPr lang="en-US" sz="1599" b="1" i="1" u="sng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and macrophages </a:t>
            </a:r>
            <a:r>
              <a:rPr lang="en-US" sz="1599" b="1" i="1" u="sng" dirty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clean out the dead axon distal to the injury</a:t>
            </a:r>
            <a:r>
              <a:rPr lang="en-US" sz="1599" b="1" i="1" u="sng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.</a:t>
            </a:r>
          </a:p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599" b="1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• </a:t>
            </a:r>
            <a:r>
              <a:rPr lang="en-US" sz="1599" b="1" dirty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Surviving Schwann cells</a:t>
            </a:r>
            <a:r>
              <a:rPr lang="en-US" sz="1599" b="1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 engulf </a:t>
            </a:r>
            <a:r>
              <a:rPr lang="en-US" sz="1599" b="1" dirty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the myelin fragments</a:t>
            </a:r>
            <a:r>
              <a:rPr lang="en-US" sz="1599" b="1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 and </a:t>
            </a:r>
            <a:r>
              <a:rPr lang="en-US" sz="1599" b="1" dirty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secrete chemicals that   recruit macrophages</a:t>
            </a:r>
            <a:r>
              <a:rPr lang="en-US" sz="1599" b="1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.</a:t>
            </a:r>
          </a:p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99" b="1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• </a:t>
            </a:r>
            <a:r>
              <a:rPr lang="en-US" sz="1599" b="1" dirty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Macrophages help </a:t>
            </a:r>
            <a:r>
              <a:rPr lang="en-US" sz="1599" b="1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dispose of </a:t>
            </a:r>
            <a:r>
              <a:rPr lang="en-US" sz="1599" b="1" dirty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the debris and release  chemicals that stimulate</a:t>
            </a:r>
            <a:r>
              <a:rPr lang="en-US" sz="1599" b="1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 Schwann </a:t>
            </a:r>
            <a:r>
              <a:rPr lang="en-US" sz="1599" b="1" dirty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cells to divide.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0994" y="443634"/>
            <a:ext cx="1333275" cy="339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4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Schwann cell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16918" y="445752"/>
            <a:ext cx="1289183" cy="339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4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Macrophage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88977" y="3590544"/>
            <a:ext cx="8156448" cy="3267456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2700339" y="4176521"/>
            <a:ext cx="495300" cy="681038"/>
          </a:xfrm>
          <a:custGeom>
            <a:avLst/>
            <a:gdLst>
              <a:gd name="connsiteX0" fmla="*/ 495300 w 495300"/>
              <a:gd name="connsiteY0" fmla="*/ 0 h 681038"/>
              <a:gd name="connsiteX1" fmla="*/ 495300 w 495300"/>
              <a:gd name="connsiteY1" fmla="*/ 185738 h 681038"/>
              <a:gd name="connsiteX2" fmla="*/ 0 w 495300"/>
              <a:gd name="connsiteY2" fmla="*/ 681038 h 6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300" h="681038">
                <a:moveTo>
                  <a:pt x="495300" y="0"/>
                </a:moveTo>
                <a:lnTo>
                  <a:pt x="495300" y="185738"/>
                </a:lnTo>
                <a:lnTo>
                  <a:pt x="0" y="681038"/>
                </a:lnTo>
              </a:path>
            </a:pathLst>
          </a:custGeom>
          <a:noFill/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2190751" y="4367024"/>
            <a:ext cx="1004888" cy="347662"/>
          </a:xfrm>
          <a:custGeom>
            <a:avLst/>
            <a:gdLst>
              <a:gd name="connsiteX0" fmla="*/ 0 w 1033463"/>
              <a:gd name="connsiteY0" fmla="*/ 366712 h 366712"/>
              <a:gd name="connsiteX1" fmla="*/ 1033463 w 1033463"/>
              <a:gd name="connsiteY1" fmla="*/ 0 h 366712"/>
              <a:gd name="connsiteX0" fmla="*/ 0 w 1004888"/>
              <a:gd name="connsiteY0" fmla="*/ 347662 h 347662"/>
              <a:gd name="connsiteX1" fmla="*/ 1004888 w 1004888"/>
              <a:gd name="connsiteY1" fmla="*/ 0 h 347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4888" h="347662">
                <a:moveTo>
                  <a:pt x="0" y="347662"/>
                </a:moveTo>
                <a:lnTo>
                  <a:pt x="1004888" y="0"/>
                </a:lnTo>
              </a:path>
            </a:pathLst>
          </a:custGeom>
          <a:noFill/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Times New Roman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193801" y="5286184"/>
            <a:ext cx="561976" cy="1028700"/>
            <a:chOff x="1498600" y="3490912"/>
            <a:chExt cx="561976" cy="1028700"/>
          </a:xfrm>
        </p:grpSpPr>
        <p:sp>
          <p:nvSpPr>
            <p:cNvPr id="20" name="Freeform 19"/>
            <p:cNvSpPr/>
            <p:nvPr/>
          </p:nvSpPr>
          <p:spPr>
            <a:xfrm>
              <a:off x="1498601" y="3490912"/>
              <a:ext cx="561975" cy="1028700"/>
            </a:xfrm>
            <a:custGeom>
              <a:avLst/>
              <a:gdLst>
                <a:gd name="connsiteX0" fmla="*/ 561975 w 561975"/>
                <a:gd name="connsiteY0" fmla="*/ 0 h 1028700"/>
                <a:gd name="connsiteX1" fmla="*/ 0 w 561975"/>
                <a:gd name="connsiteY1" fmla="*/ 857250 h 1028700"/>
                <a:gd name="connsiteX2" fmla="*/ 0 w 561975"/>
                <a:gd name="connsiteY2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975" h="1028700">
                  <a:moveTo>
                    <a:pt x="561975" y="0"/>
                  </a:moveTo>
                  <a:lnTo>
                    <a:pt x="0" y="857250"/>
                  </a:lnTo>
                  <a:lnTo>
                    <a:pt x="0" y="102870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1498600" y="3592513"/>
              <a:ext cx="128587" cy="762000"/>
            </a:xfrm>
            <a:custGeom>
              <a:avLst/>
              <a:gdLst>
                <a:gd name="connsiteX0" fmla="*/ 128587 w 128587"/>
                <a:gd name="connsiteY0" fmla="*/ 0 h 762000"/>
                <a:gd name="connsiteX1" fmla="*/ 0 w 128587"/>
                <a:gd name="connsiteY1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587" h="762000">
                  <a:moveTo>
                    <a:pt x="128587" y="0"/>
                  </a:moveTo>
                  <a:lnTo>
                    <a:pt x="0" y="76200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Times New Roman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800601" y="3746889"/>
            <a:ext cx="4343399" cy="2595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8" b="1" i="1" u="sng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3. Axon </a:t>
            </a:r>
            <a:r>
              <a:rPr lang="en-US" sz="1608" b="1" i="1" u="sng" dirty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filaments grow through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8" b="1" i="1" u="sng" dirty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a regeneration tube.</a:t>
            </a:r>
          </a:p>
          <a:p>
            <a:pPr eaLnBrk="1" fontAlgn="auto" hangingPunct="1">
              <a:spcBef>
                <a:spcPts val="0"/>
              </a:spcBef>
              <a:spcAft>
                <a:spcPts val="300"/>
              </a:spcAft>
            </a:pPr>
            <a:r>
              <a:rPr lang="en-US" sz="1600" b="1" dirty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• Schwann cells release </a:t>
            </a:r>
            <a:r>
              <a:rPr lang="en-US" sz="1600" b="1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growth factors </a:t>
            </a:r>
            <a:r>
              <a:rPr lang="en-US" sz="1600" b="1" dirty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and express </a:t>
            </a:r>
            <a:r>
              <a:rPr lang="en-US" sz="1600" b="1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cell adhesion </a:t>
            </a:r>
            <a:r>
              <a:rPr lang="en-US" sz="1600" b="1" dirty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molecules (</a:t>
            </a:r>
            <a:r>
              <a:rPr lang="en-US" sz="1600" b="1" dirty="0" err="1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CAMs</a:t>
            </a:r>
            <a:r>
              <a:rPr lang="en-US" sz="1600" b="1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) that </a:t>
            </a:r>
            <a:r>
              <a:rPr lang="en-US" sz="1600" b="1" dirty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encourage axon growth.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• Schwann cells line up </a:t>
            </a:r>
            <a:r>
              <a:rPr lang="en-US" sz="1600" b="1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along the </a:t>
            </a:r>
            <a:r>
              <a:rPr lang="en-US" sz="1600" b="1" dirty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tube of </a:t>
            </a:r>
            <a:r>
              <a:rPr lang="en-US" sz="1600" b="1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remaining </a:t>
            </a:r>
            <a:r>
              <a:rPr lang="en-US" sz="1600" b="1" dirty="0" err="1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endoneurium</a:t>
            </a:r>
            <a:r>
              <a:rPr lang="en-US" sz="1600" b="1" dirty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, forming </a:t>
            </a:r>
            <a:r>
              <a:rPr lang="en-US" sz="1600" b="1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a regeneration </a:t>
            </a:r>
            <a:r>
              <a:rPr lang="en-US" sz="1600" b="1" dirty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tube </a:t>
            </a:r>
            <a:r>
              <a:rPr lang="en-US" sz="1600" b="1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that guides </a:t>
            </a:r>
            <a:r>
              <a:rPr lang="en-US" sz="1600" b="1" dirty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the </a:t>
            </a:r>
            <a:r>
              <a:rPr lang="en-US" sz="1600" b="1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regenerating axon </a:t>
            </a:r>
            <a:r>
              <a:rPr lang="en-US" sz="1600" b="1" dirty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“sprouts” across the </a:t>
            </a:r>
            <a:r>
              <a:rPr lang="en-US" sz="1600" b="1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gap to </a:t>
            </a:r>
            <a:r>
              <a:rPr lang="en-US" sz="1600" b="1" dirty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their original contacts.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4700" y="6219035"/>
            <a:ext cx="3592513" cy="58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8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Fine axon </a:t>
            </a:r>
            <a:r>
              <a:rPr lang="en-US" sz="1608" b="1" dirty="0" smtClean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sprouts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8" b="1" dirty="0" smtClean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or </a:t>
            </a:r>
            <a:r>
              <a:rPr lang="en-US" sz="1608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filaments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43368" y="3638840"/>
            <a:ext cx="3592513" cy="58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608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Aligning Schwann </a:t>
            </a:r>
            <a:r>
              <a:rPr lang="de-DE" sz="1608" b="1" dirty="0" smtClean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cells form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608" b="1" dirty="0" smtClean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regeneration </a:t>
            </a:r>
            <a:r>
              <a:rPr lang="de-DE" sz="1608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tube</a:t>
            </a:r>
            <a:endParaRPr lang="en-US" sz="1608" b="1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51688" y="1795272"/>
            <a:ext cx="8040624" cy="326745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/>
              </a:rPr>
              <a:t>Figure </a:t>
            </a:r>
            <a:r>
              <a:rPr lang="en-US" dirty="0" smtClean="0">
                <a:cs typeface="Times New Roman"/>
              </a:rPr>
              <a:t>13.5-4 </a:t>
            </a:r>
            <a:r>
              <a:rPr lang="en-US" dirty="0">
                <a:cs typeface="Times New Roman"/>
              </a:rPr>
              <a:t>Regeneration of a nerve fiber in a peripheral nerve.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2016 Pearson </a:t>
            </a:r>
            <a:r>
              <a:rPr lang="en-US" dirty="0">
                <a:solidFill>
                  <a:prstClr val="black"/>
                </a:solidFill>
              </a:rPr>
              <a:t>Education, Inc.</a:t>
            </a:r>
          </a:p>
        </p:txBody>
      </p:sp>
      <p:sp>
        <p:nvSpPr>
          <p:cNvPr id="2" name="Freeform 1"/>
          <p:cNvSpPr/>
          <p:nvPr/>
        </p:nvSpPr>
        <p:spPr>
          <a:xfrm>
            <a:off x="1447800" y="3219450"/>
            <a:ext cx="0" cy="1309688"/>
          </a:xfrm>
          <a:custGeom>
            <a:avLst/>
            <a:gdLst>
              <a:gd name="connsiteX0" fmla="*/ 0 w 0"/>
              <a:gd name="connsiteY0" fmla="*/ 0 h 1309688"/>
              <a:gd name="connsiteX1" fmla="*/ 0 w 0"/>
              <a:gd name="connsiteY1" fmla="*/ 1309688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309688">
                <a:moveTo>
                  <a:pt x="0" y="0"/>
                </a:moveTo>
                <a:lnTo>
                  <a:pt x="0" y="1309688"/>
                </a:lnTo>
              </a:path>
            </a:pathLst>
          </a:custGeom>
          <a:noFill/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1700213" y="2176463"/>
            <a:ext cx="0" cy="685800"/>
          </a:xfrm>
          <a:custGeom>
            <a:avLst/>
            <a:gdLst>
              <a:gd name="connsiteX0" fmla="*/ 0 w 0"/>
              <a:gd name="connsiteY0" fmla="*/ 0 h 685800"/>
              <a:gd name="connsiteX1" fmla="*/ 0 w 0"/>
              <a:gd name="connsiteY1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noFill/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2871789" y="2033588"/>
            <a:ext cx="133350" cy="1152525"/>
          </a:xfrm>
          <a:custGeom>
            <a:avLst/>
            <a:gdLst>
              <a:gd name="connsiteX0" fmla="*/ 133350 w 133350"/>
              <a:gd name="connsiteY0" fmla="*/ 0 h 1152525"/>
              <a:gd name="connsiteX1" fmla="*/ 0 w 133350"/>
              <a:gd name="connsiteY1" fmla="*/ 0 h 1152525"/>
              <a:gd name="connsiteX2" fmla="*/ 0 w 133350"/>
              <a:gd name="connsiteY2" fmla="*/ 1152525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" h="1152525">
                <a:moveTo>
                  <a:pt x="133350" y="0"/>
                </a:moveTo>
                <a:lnTo>
                  <a:pt x="0" y="0"/>
                </a:lnTo>
                <a:lnTo>
                  <a:pt x="0" y="1152525"/>
                </a:lnTo>
              </a:path>
            </a:pathLst>
          </a:custGeom>
          <a:noFill/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4889" y="1876902"/>
            <a:ext cx="1329695" cy="33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99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Schwann cell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74659" y="1861026"/>
            <a:ext cx="1568793" cy="584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99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New </a:t>
            </a:r>
            <a:r>
              <a:rPr lang="en-US" sz="1599" b="1" dirty="0" smtClean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myelin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99" b="1" dirty="0" smtClean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sheath </a:t>
            </a:r>
            <a:r>
              <a:rPr lang="en-US" sz="1599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forming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4369" y="4435953"/>
            <a:ext cx="1608133" cy="584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99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Single </a:t>
            </a:r>
            <a:r>
              <a:rPr lang="en-US" sz="1599" b="1" dirty="0" smtClean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enlarging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99" b="1" dirty="0" smtClean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axon </a:t>
            </a:r>
            <a:r>
              <a:rPr lang="en-US" sz="1599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filament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1840231"/>
            <a:ext cx="4038600" cy="1317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300"/>
              </a:spcAft>
            </a:pPr>
            <a:r>
              <a:rPr lang="en-US" sz="1599" b="1" i="1" u="sng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4. The </a:t>
            </a:r>
            <a:r>
              <a:rPr lang="en-US" sz="1599" b="1" i="1" u="sng" dirty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axon regenerates and a</a:t>
            </a:r>
            <a:r>
              <a:rPr lang="en-US" sz="1599" b="1" i="1" u="sng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 new </a:t>
            </a:r>
            <a:r>
              <a:rPr lang="en-US" sz="1599" b="1" i="1" u="sng" dirty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myelin sheath forms</a:t>
            </a:r>
            <a:r>
              <a:rPr lang="en-US" sz="1599" b="1" i="1" u="sng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.</a:t>
            </a:r>
          </a:p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99" b="1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• </a:t>
            </a:r>
            <a:r>
              <a:rPr lang="en-US" sz="1599" b="1" dirty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The Schwann cells </a:t>
            </a:r>
            <a:r>
              <a:rPr lang="en-US" sz="1599" b="1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protect and </a:t>
            </a:r>
            <a:r>
              <a:rPr lang="en-US" sz="1599" b="1" dirty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support </a:t>
            </a:r>
            <a:r>
              <a:rPr lang="en-US" sz="1599" b="1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the regenerating </a:t>
            </a:r>
            <a:r>
              <a:rPr lang="en-US" sz="1599" b="1" dirty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axon </a:t>
            </a:r>
            <a:r>
              <a:rPr lang="en-US" sz="1599" b="1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and ultimately </a:t>
            </a:r>
            <a:r>
              <a:rPr lang="en-US" sz="1599" b="1" dirty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produce a </a:t>
            </a:r>
            <a:r>
              <a:rPr lang="en-US" sz="1599" b="1" dirty="0" smtClean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new myelin </a:t>
            </a:r>
            <a:r>
              <a:rPr lang="en-US" sz="1599" b="1" dirty="0">
                <a:solidFill>
                  <a:srgbClr val="000090"/>
                </a:solidFill>
                <a:latin typeface="Times New Roman"/>
                <a:ea typeface="+mn-ea"/>
                <a:cs typeface="Times New Roman"/>
              </a:rPr>
              <a:t>sheath.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97408" y="533400"/>
            <a:ext cx="8546592" cy="57912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1665"/>
          </a:xfrm>
        </p:spPr>
        <p:txBody>
          <a:bodyPr/>
          <a:lstStyle/>
          <a:p>
            <a:r>
              <a:rPr lang="en-US" sz="2400" i="1" dirty="0" smtClean="0">
                <a:solidFill>
                  <a:srgbClr val="000090"/>
                </a:solidFill>
                <a:cs typeface="Times New Roman"/>
              </a:rPr>
              <a:t>PNS in the structural organization of the Nervous </a:t>
            </a:r>
            <a:r>
              <a:rPr lang="en-US" sz="2400" i="1" dirty="0" smtClean="0">
                <a:solidFill>
                  <a:srgbClr val="000090"/>
                </a:solidFill>
              </a:rPr>
              <a:t>S</a:t>
            </a:r>
            <a:r>
              <a:rPr lang="en-US" sz="2400" i="1" dirty="0" smtClean="0">
                <a:solidFill>
                  <a:srgbClr val="000090"/>
                </a:solidFill>
                <a:cs typeface="Times New Roman"/>
              </a:rPr>
              <a:t>ystem</a:t>
            </a:r>
            <a:endParaRPr lang="en-US" sz="2400" i="1" dirty="0">
              <a:solidFill>
                <a:srgbClr val="000090"/>
              </a:solidFill>
              <a:cs typeface="Times New Roman"/>
            </a:endParaRPr>
          </a:p>
        </p:txBody>
      </p:sp>
      <p:sp>
        <p:nvSpPr>
          <p:cNvPr id="53" name="Content Placeholder 52"/>
          <p:cNvSpPr>
            <a:spLocks noGrp="1"/>
          </p:cNvSpPr>
          <p:nvPr>
            <p:ph idx="1"/>
          </p:nvPr>
        </p:nvSpPr>
        <p:spPr>
          <a:xfrm>
            <a:off x="76200" y="2971800"/>
            <a:ext cx="4953000" cy="5351462"/>
          </a:xfrm>
        </p:spPr>
        <p:txBody>
          <a:bodyPr/>
          <a:lstStyle/>
          <a:p>
            <a:r>
              <a:rPr lang="en-US" sz="2000" dirty="0" smtClean="0"/>
              <a:t>Brain useless without links to outside world</a:t>
            </a:r>
          </a:p>
          <a:p>
            <a:r>
              <a:rPr lang="en-US" sz="2000" dirty="0" smtClean="0"/>
              <a:t>Orders sent from CNS to voluntary muscle and other effectors of the body allow us to move/take care of own needs</a:t>
            </a:r>
          </a:p>
          <a:p>
            <a:r>
              <a:rPr lang="en-US" sz="2000" dirty="0" smtClean="0"/>
              <a:t>PNS provides the links from and to world outside our body</a:t>
            </a:r>
          </a:p>
          <a:p>
            <a:pPr lvl="1"/>
            <a:r>
              <a:rPr lang="en-US" sz="2000" dirty="0" smtClean="0"/>
              <a:t>Nerves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8718" y="659500"/>
            <a:ext cx="2044149" cy="263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114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Central nervous system (CNS)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6864" y="867337"/>
            <a:ext cx="1377300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63575" indent="-1212850" defTabSz="914400" fontAlgn="auto">
              <a:spcBef>
                <a:spcPts val="0"/>
              </a:spcBef>
              <a:spcAft>
                <a:spcPts val="0"/>
              </a:spcAft>
              <a:tabLst>
                <a:tab pos="171450" algn="l"/>
              </a:tabLst>
            </a:pPr>
            <a:r>
              <a:rPr lang="en-US" sz="990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Brain and spinal cord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7822" y="1074054"/>
            <a:ext cx="1984079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tabLst>
                <a:tab pos="114300" algn="l"/>
              </a:tabLst>
            </a:pPr>
            <a:r>
              <a:rPr lang="en-US" sz="990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   Integrative and control centers</a:t>
            </a:r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1221304" y="960468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prstClr val="white"/>
              </a:solidFill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27654" y="1164645"/>
            <a:ext cx="64008" cy="64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prstClr val="white"/>
              </a:solidFill>
              <a:latin typeface="Times New Roman"/>
              <a:cs typeface="Times New Roman"/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937642" y="965231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prstClr val="white"/>
              </a:solidFill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42405" y="1164645"/>
            <a:ext cx="64008" cy="64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prstClr val="white"/>
              </a:solidFill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97315" y="2512433"/>
            <a:ext cx="64008" cy="64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prstClr val="white"/>
              </a:solidFill>
              <a:latin typeface="Times New Roman"/>
              <a:cs typeface="Times New Roman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3292815" y="2189194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prstClr val="white"/>
              </a:solidFill>
              <a:latin typeface="Times New Roman"/>
              <a:cs typeface="Times New Roman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6242566" y="2211672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prstClr val="white"/>
              </a:solidFill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47329" y="2411086"/>
            <a:ext cx="64008" cy="64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prstClr val="white"/>
              </a:solidFill>
              <a:latin typeface="Times New Roman"/>
              <a:cs typeface="Times New Roman"/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5713930" y="3559460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prstClr val="white"/>
              </a:solidFill>
              <a:latin typeface="Times New Roman"/>
              <a:cs typeface="Times New Roman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09167" y="3877949"/>
            <a:ext cx="64008" cy="64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prstClr val="white"/>
              </a:solidFill>
              <a:latin typeface="Times New Roman"/>
              <a:cs typeface="Times New Roman"/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7571303" y="3559460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prstClr val="white"/>
              </a:solidFill>
              <a:latin typeface="Times New Roman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71303" y="3882712"/>
            <a:ext cx="64008" cy="64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prstClr val="white"/>
              </a:solidFill>
              <a:latin typeface="Times New Roman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52003" y="5340039"/>
            <a:ext cx="64008" cy="64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prstClr val="white"/>
              </a:solidFill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98544" y="5514917"/>
            <a:ext cx="64008" cy="64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prstClr val="white"/>
              </a:solidFill>
              <a:latin typeface="Times New Roman"/>
              <a:cs typeface="Times New Roman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85592" y="5713610"/>
            <a:ext cx="64008" cy="64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prstClr val="white"/>
              </a:solidFill>
              <a:latin typeface="Times New Roman"/>
              <a:cs typeface="Times New Roman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413892" y="5954997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prstClr val="white"/>
              </a:solidFill>
              <a:latin typeface="Times New Roman"/>
              <a:cs typeface="Times New Roman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14154" y="6125849"/>
            <a:ext cx="64008" cy="64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prstClr val="white"/>
              </a:solidFill>
              <a:latin typeface="Times New Roman"/>
              <a:cs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82742" y="609600"/>
            <a:ext cx="25414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b="1" u="sng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Peripheral nervous system (PNS)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78908" y="873822"/>
            <a:ext cx="1962196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990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Cranial nerves and spinal nerves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76341" y="1070581"/>
            <a:ext cx="2300605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990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Communication lines between the CNS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990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and the rest of the body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30915" y="2102701"/>
            <a:ext cx="176202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990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Somatic and visceral sensory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990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nerve fibers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90336" y="1837183"/>
            <a:ext cx="2210862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u="sng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Sensory (afferent) division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31423" y="2427310"/>
            <a:ext cx="151424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990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Conducts impulses from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990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receptors to the CNS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82732" y="1828800"/>
            <a:ext cx="2072690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u="sng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Motor (efferent) division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81174" y="2114985"/>
            <a:ext cx="1204667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990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Motor nerve fibers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78870" y="2313917"/>
            <a:ext cx="2000932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990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Conducts impulses from the CNS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990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to effectors (muscles and glands)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48865" y="3042259"/>
            <a:ext cx="1456323" cy="480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u="sng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Somatic nervous</a:t>
            </a:r>
          </a:p>
          <a:p>
            <a:pPr algn="ctr" defTabSz="914400" fontAlgn="auto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u="sng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system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41407" y="3467932"/>
            <a:ext cx="982677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990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Somatic motor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990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(voluntary)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45934" y="3788898"/>
            <a:ext cx="1216932" cy="539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990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Conducts impulses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990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from the CNS to</a:t>
            </a:r>
          </a:p>
          <a:p>
            <a:pPr defTabSz="914400" fontAlgn="auto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90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skeletal muscles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21576" y="3041847"/>
            <a:ext cx="1685828" cy="480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u="sng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Autonomic nervous</a:t>
            </a:r>
          </a:p>
          <a:p>
            <a:pPr algn="ctr" defTabSz="914400" fontAlgn="auto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u="sng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system (ANS)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04865" y="3467932"/>
            <a:ext cx="997733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990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Visceral motor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990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(involuntary)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17596" y="3788898"/>
            <a:ext cx="1216932" cy="822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990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Conducts impulses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990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from the CNS to</a:t>
            </a:r>
          </a:p>
          <a:p>
            <a:pPr defTabSz="914400" fontAlgn="auto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90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cardiac muscle,</a:t>
            </a:r>
          </a:p>
          <a:p>
            <a:pPr defTabSz="914400" fontAlgn="auto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90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smooth muscle,</a:t>
            </a:r>
          </a:p>
          <a:p>
            <a:pPr defTabSz="914400" fontAlgn="auto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90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and glands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367110" y="4982728"/>
            <a:ext cx="1787669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u="sng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Sympathetic division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84007" y="5252278"/>
            <a:ext cx="1454242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990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Mobilizes body systems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990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during activity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05796" y="4978183"/>
            <a:ext cx="1481044" cy="480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u="sng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Parasympathetic</a:t>
            </a:r>
          </a:p>
          <a:p>
            <a:pPr algn="ctr" defTabSz="914400" fontAlgn="auto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u="sng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division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623915" y="5424834"/>
            <a:ext cx="1146468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990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Conserves energy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36898" y="5627592"/>
            <a:ext cx="1153391" cy="539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990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Promotes house-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990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keeping functions</a:t>
            </a:r>
          </a:p>
          <a:p>
            <a:pPr defTabSz="914400" fontAlgn="auto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90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during rest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77646" y="5870756"/>
            <a:ext cx="646331" cy="225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866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Structure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78571" y="6045065"/>
            <a:ext cx="610452" cy="225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866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Function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521208" y="457200"/>
            <a:ext cx="3124200" cy="1143000"/>
          </a:xfrm>
          <a:prstGeom prst="rect">
            <a:avLst/>
          </a:prstGeom>
          <a:solidFill>
            <a:schemeClr val="bg1">
              <a:alpha val="6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28" charset="0"/>
              <a:ea typeface="ＭＳ Ｐゴシック" pitchFamily="28" charset="-128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3645408" y="762000"/>
            <a:ext cx="1066800" cy="533400"/>
          </a:xfrm>
          <a:prstGeom prst="rect">
            <a:avLst/>
          </a:prstGeom>
          <a:solidFill>
            <a:schemeClr val="bg1">
              <a:alpha val="4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28" charset="0"/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2993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7218"/>
          </a:xfrm>
        </p:spPr>
        <p:txBody>
          <a:bodyPr/>
          <a:lstStyle/>
          <a:p>
            <a:pPr algn="ctr"/>
            <a:r>
              <a:rPr lang="en-US" i="1" dirty="0" smtClean="0"/>
              <a:t>Transmission Lines: Nerves and Their Structure and Repair</a:t>
            </a:r>
            <a:endParaRPr lang="en-US" i="1" dirty="0"/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152400" y="1698625"/>
            <a:ext cx="8991600" cy="4930775"/>
          </a:xfrm>
        </p:spPr>
        <p:txBody>
          <a:bodyPr/>
          <a:lstStyle/>
          <a:p>
            <a:pPr marL="0" indent="0">
              <a:buNone/>
            </a:pPr>
            <a:r>
              <a:rPr lang="en-US" sz="2500" b="1" u="sng" dirty="0">
                <a:solidFill>
                  <a:srgbClr val="000000"/>
                </a:solidFill>
              </a:rPr>
              <a:t>Structure and Classification</a:t>
            </a:r>
          </a:p>
          <a:p>
            <a:r>
              <a:rPr lang="en-US" sz="2500" b="1" i="1" dirty="0" smtClean="0"/>
              <a:t>Nerve</a:t>
            </a:r>
            <a:r>
              <a:rPr lang="en-US" sz="2500" dirty="0" smtClean="0"/>
              <a:t>: cordlike organ of PNS</a:t>
            </a:r>
          </a:p>
          <a:p>
            <a:r>
              <a:rPr lang="en-US" sz="2500" dirty="0" smtClean="0"/>
              <a:t>Bundle of </a:t>
            </a:r>
            <a:r>
              <a:rPr lang="en-US" sz="2500" dirty="0" err="1" smtClean="0"/>
              <a:t>myelinated</a:t>
            </a:r>
            <a:r>
              <a:rPr lang="en-US" sz="2500" dirty="0" smtClean="0"/>
              <a:t> and </a:t>
            </a:r>
            <a:r>
              <a:rPr lang="en-US" sz="2500" dirty="0" err="1" smtClean="0"/>
              <a:t>nonmyelinated</a:t>
            </a:r>
            <a:r>
              <a:rPr lang="en-US" sz="2500" dirty="0" smtClean="0"/>
              <a:t> peripheral axons enclosed by connective tissue</a:t>
            </a:r>
          </a:p>
          <a:p>
            <a:r>
              <a:rPr lang="en-US" sz="2500" dirty="0" smtClean="0"/>
              <a:t>Two types of nerves: </a:t>
            </a:r>
            <a:r>
              <a:rPr lang="en-US" sz="2500" i="1" dirty="0" smtClean="0"/>
              <a:t>spinal</a:t>
            </a:r>
            <a:r>
              <a:rPr lang="en-US" sz="2500" dirty="0" smtClean="0"/>
              <a:t> or </a:t>
            </a:r>
            <a:r>
              <a:rPr lang="en-US" sz="2500" i="1" dirty="0" smtClean="0"/>
              <a:t>cranial</a:t>
            </a:r>
            <a:r>
              <a:rPr lang="en-US" sz="2500" dirty="0" smtClean="0"/>
              <a:t>, depending on where they originate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2016 Pearson Education, Inc.</a:t>
            </a:r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1000785"/>
            <a:ext cx="9144000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18288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5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854F43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854F43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854F43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854F43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854F43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854F43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854F43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854F43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Nerves </a:t>
            </a:r>
            <a:r>
              <a:rPr lang="en-US" i="1" dirty="0">
                <a:solidFill>
                  <a:srgbClr val="000000"/>
                </a:solidFill>
                <a:latin typeface="Times New Roman"/>
                <a:cs typeface="Times New Roman"/>
              </a:rPr>
              <a:t>and Associated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Ganglia</a:t>
            </a:r>
            <a:endParaRPr lang="en-US" i="1" kern="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492443"/>
          </a:xfrm>
        </p:spPr>
        <p:txBody>
          <a:bodyPr/>
          <a:lstStyle/>
          <a:p>
            <a:r>
              <a:rPr lang="en-US" sz="2600" i="1" dirty="0" smtClean="0"/>
              <a:t>Structure and Classification (cont.)</a:t>
            </a:r>
            <a:endParaRPr lang="en-US" sz="2600" i="1" dirty="0"/>
          </a:p>
        </p:txBody>
      </p:sp>
      <p:sp>
        <p:nvSpPr>
          <p:cNvPr id="74753" name="Rectangle 11"/>
          <p:cNvSpPr>
            <a:spLocks noGrp="1" noChangeArrowheads="1"/>
          </p:cNvSpPr>
          <p:nvPr>
            <p:ph idx="1"/>
          </p:nvPr>
        </p:nvSpPr>
        <p:spPr>
          <a:xfrm>
            <a:off x="0" y="457200"/>
            <a:ext cx="3886200" cy="5351462"/>
          </a:xfrm>
        </p:spPr>
        <p:txBody>
          <a:bodyPr/>
          <a:lstStyle/>
          <a:p>
            <a:r>
              <a:rPr lang="en-US" sz="2000" dirty="0" smtClean="0"/>
              <a:t>Connective tissue coverings include:</a:t>
            </a:r>
          </a:p>
          <a:p>
            <a:pPr lvl="1"/>
            <a:r>
              <a:rPr lang="en-US" sz="2000" b="1" i="1" dirty="0" err="1" smtClean="0"/>
              <a:t>Endoneurium</a:t>
            </a:r>
            <a:r>
              <a:rPr lang="en-US" sz="2000" dirty="0" smtClean="0"/>
              <a:t>:</a:t>
            </a:r>
          </a:p>
          <a:p>
            <a:pPr lvl="2"/>
            <a:r>
              <a:rPr lang="en-US" sz="2000" dirty="0" smtClean="0"/>
              <a:t>Loose connective </a:t>
            </a:r>
            <a:r>
              <a:rPr lang="en-US" sz="2000" dirty="0" smtClean="0"/>
              <a:t>tissue</a:t>
            </a:r>
          </a:p>
          <a:p>
            <a:pPr lvl="1"/>
            <a:r>
              <a:rPr lang="en-US" sz="2000" b="1" i="1" dirty="0" err="1" smtClean="0"/>
              <a:t>Perineurium</a:t>
            </a:r>
            <a:endParaRPr lang="en-US" sz="2000" b="1" i="1" dirty="0" smtClean="0"/>
          </a:p>
          <a:p>
            <a:pPr lvl="2"/>
            <a:r>
              <a:rPr lang="en-US" sz="2000" dirty="0" smtClean="0"/>
              <a:t>Coarse connective </a:t>
            </a:r>
            <a:r>
              <a:rPr lang="en-US" sz="2000" dirty="0" smtClean="0"/>
              <a:t>tissue</a:t>
            </a:r>
          </a:p>
          <a:p>
            <a:pPr lvl="2"/>
            <a:r>
              <a:rPr lang="en-US" sz="2000" b="1" dirty="0" smtClean="0"/>
              <a:t>Fascicles</a:t>
            </a:r>
            <a:endParaRPr lang="en-US" sz="2000" b="1" dirty="0" smtClean="0"/>
          </a:p>
          <a:p>
            <a:pPr lvl="1"/>
            <a:r>
              <a:rPr lang="en-US" sz="2000" b="1" i="1" dirty="0" err="1" smtClean="0"/>
              <a:t>Epineurium</a:t>
            </a:r>
            <a:endParaRPr lang="en-US" sz="2000" b="1" i="1" dirty="0" smtClean="0"/>
          </a:p>
          <a:p>
            <a:pPr lvl="2"/>
            <a:r>
              <a:rPr lang="en-US" sz="2000" dirty="0" smtClean="0"/>
              <a:t>Tough fibrous </a:t>
            </a:r>
            <a:r>
              <a:rPr lang="en-US" sz="2000" dirty="0" smtClean="0"/>
              <a:t>sheath</a:t>
            </a:r>
            <a:endParaRPr lang="en-US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2016 Pearson Education, Inc.</a:t>
            </a:r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3885186" y="609600"/>
            <a:ext cx="5335014" cy="6517070"/>
            <a:chOff x="1861314" y="136714"/>
            <a:chExt cx="5335014" cy="651707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tretch>
              <a:fillRect/>
            </a:stretch>
          </p:blipFill>
          <p:spPr>
            <a:xfrm>
              <a:off x="1947672" y="204216"/>
              <a:ext cx="5248656" cy="6449568"/>
            </a:xfrm>
            <a:prstGeom prst="rect">
              <a:avLst/>
            </a:prstGeom>
          </p:spPr>
        </p:pic>
        <p:sp>
          <p:nvSpPr>
            <p:cNvPr id="9" name="Freeform 8"/>
            <p:cNvSpPr/>
            <p:nvPr/>
          </p:nvSpPr>
          <p:spPr>
            <a:xfrm>
              <a:off x="3775075" y="663575"/>
              <a:ext cx="841375" cy="698500"/>
            </a:xfrm>
            <a:custGeom>
              <a:avLst/>
              <a:gdLst>
                <a:gd name="connsiteX0" fmla="*/ 841375 w 841375"/>
                <a:gd name="connsiteY0" fmla="*/ 698500 h 698500"/>
                <a:gd name="connsiteX1" fmla="*/ 177800 w 841375"/>
                <a:gd name="connsiteY1" fmla="*/ 0 h 698500"/>
                <a:gd name="connsiteX2" fmla="*/ 0 w 841375"/>
                <a:gd name="connsiteY2" fmla="*/ 0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1375" h="698500">
                  <a:moveTo>
                    <a:pt x="841375" y="698500"/>
                  </a:moveTo>
                  <a:lnTo>
                    <a:pt x="17780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3333750" y="1295400"/>
              <a:ext cx="917575" cy="889000"/>
            </a:xfrm>
            <a:custGeom>
              <a:avLst/>
              <a:gdLst>
                <a:gd name="connsiteX0" fmla="*/ 917575 w 917575"/>
                <a:gd name="connsiteY0" fmla="*/ 889000 h 889000"/>
                <a:gd name="connsiteX1" fmla="*/ 174625 w 917575"/>
                <a:gd name="connsiteY1" fmla="*/ 0 h 889000"/>
                <a:gd name="connsiteX2" fmla="*/ 0 w 917575"/>
                <a:gd name="connsiteY2" fmla="*/ 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575" h="889000">
                  <a:moveTo>
                    <a:pt x="917575" y="889000"/>
                  </a:moveTo>
                  <a:lnTo>
                    <a:pt x="174625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657725" y="663575"/>
              <a:ext cx="647700" cy="104775"/>
            </a:xfrm>
            <a:custGeom>
              <a:avLst/>
              <a:gdLst>
                <a:gd name="connsiteX0" fmla="*/ 0 w 647700"/>
                <a:gd name="connsiteY0" fmla="*/ 104775 h 104775"/>
                <a:gd name="connsiteX1" fmla="*/ 511175 w 647700"/>
                <a:gd name="connsiteY1" fmla="*/ 0 h 104775"/>
                <a:gd name="connsiteX2" fmla="*/ 647700 w 647700"/>
                <a:gd name="connsiteY2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7700" h="104775">
                  <a:moveTo>
                    <a:pt x="0" y="104775"/>
                  </a:moveTo>
                  <a:lnTo>
                    <a:pt x="511175" y="0"/>
                  </a:lnTo>
                  <a:lnTo>
                    <a:pt x="64770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90825" y="2417762"/>
              <a:ext cx="349250" cy="854075"/>
            </a:xfrm>
            <a:custGeom>
              <a:avLst/>
              <a:gdLst>
                <a:gd name="connsiteX0" fmla="*/ 349250 w 349250"/>
                <a:gd name="connsiteY0" fmla="*/ 854075 h 854075"/>
                <a:gd name="connsiteX1" fmla="*/ 0 w 349250"/>
                <a:gd name="connsiteY1" fmla="*/ 98425 h 854075"/>
                <a:gd name="connsiteX2" fmla="*/ 0 w 349250"/>
                <a:gd name="connsiteY2" fmla="*/ 0 h 85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9250" h="854075">
                  <a:moveTo>
                    <a:pt x="349250" y="854075"/>
                  </a:moveTo>
                  <a:lnTo>
                    <a:pt x="0" y="98425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Times New Roman"/>
              </a:endParaRPr>
            </a:p>
          </p:txBody>
        </p:sp>
        <p:grpSp>
          <p:nvGrpSpPr>
            <p:cNvPr id="13" name="Group 13"/>
            <p:cNvGrpSpPr/>
            <p:nvPr/>
          </p:nvGrpSpPr>
          <p:grpSpPr>
            <a:xfrm>
              <a:off x="4435475" y="2781300"/>
              <a:ext cx="1793875" cy="231775"/>
              <a:chOff x="4435475" y="2781300"/>
              <a:chExt cx="1793875" cy="231775"/>
            </a:xfrm>
          </p:grpSpPr>
          <p:sp>
            <p:nvSpPr>
              <p:cNvPr id="31" name="Freeform 8"/>
              <p:cNvSpPr/>
              <p:nvPr/>
            </p:nvSpPr>
            <p:spPr>
              <a:xfrm>
                <a:off x="4435475" y="2781300"/>
                <a:ext cx="990600" cy="92075"/>
              </a:xfrm>
              <a:custGeom>
                <a:avLst/>
                <a:gdLst>
                  <a:gd name="connsiteX0" fmla="*/ 0 w 990600"/>
                  <a:gd name="connsiteY0" fmla="*/ 0 h 92075"/>
                  <a:gd name="connsiteX1" fmla="*/ 0 w 990600"/>
                  <a:gd name="connsiteY1" fmla="*/ 92075 h 92075"/>
                  <a:gd name="connsiteX2" fmla="*/ 990600 w 990600"/>
                  <a:gd name="connsiteY2" fmla="*/ 92075 h 92075"/>
                  <a:gd name="connsiteX3" fmla="*/ 990600 w 990600"/>
                  <a:gd name="connsiteY3" fmla="*/ 3175 h 9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0600" h="92075">
                    <a:moveTo>
                      <a:pt x="0" y="0"/>
                    </a:moveTo>
                    <a:lnTo>
                      <a:pt x="0" y="92075"/>
                    </a:lnTo>
                    <a:lnTo>
                      <a:pt x="990600" y="92075"/>
                    </a:lnTo>
                    <a:lnTo>
                      <a:pt x="990600" y="3175"/>
                    </a:lnTo>
                  </a:path>
                </a:pathLst>
              </a:custGeom>
              <a:noFill/>
              <a:ln w="25400">
                <a:solidFill>
                  <a:schemeClr val="bg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2" name="Freeform 9"/>
              <p:cNvSpPr/>
              <p:nvPr/>
            </p:nvSpPr>
            <p:spPr>
              <a:xfrm>
                <a:off x="4930775" y="2873375"/>
                <a:ext cx="1298575" cy="139700"/>
              </a:xfrm>
              <a:custGeom>
                <a:avLst/>
                <a:gdLst>
                  <a:gd name="connsiteX0" fmla="*/ 0 w 1298575"/>
                  <a:gd name="connsiteY0" fmla="*/ 0 h 139700"/>
                  <a:gd name="connsiteX1" fmla="*/ 0 w 1298575"/>
                  <a:gd name="connsiteY1" fmla="*/ 139700 h 139700"/>
                  <a:gd name="connsiteX2" fmla="*/ 1298575 w 1298575"/>
                  <a:gd name="connsiteY2" fmla="*/ 139700 h 13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98575" h="139700">
                    <a:moveTo>
                      <a:pt x="0" y="0"/>
                    </a:moveTo>
                    <a:lnTo>
                      <a:pt x="0" y="139700"/>
                    </a:lnTo>
                    <a:lnTo>
                      <a:pt x="1298575" y="139700"/>
                    </a:lnTo>
                  </a:path>
                </a:pathLst>
              </a:custGeom>
              <a:noFill/>
              <a:ln w="25400">
                <a:solidFill>
                  <a:schemeClr val="bg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grpSp>
          <p:nvGrpSpPr>
            <p:cNvPr id="14" name="Group 19"/>
            <p:cNvGrpSpPr/>
            <p:nvPr/>
          </p:nvGrpSpPr>
          <p:grpSpPr>
            <a:xfrm>
              <a:off x="4260850" y="3362325"/>
              <a:ext cx="2019300" cy="155575"/>
              <a:chOff x="4260850" y="3362325"/>
              <a:chExt cx="2019300" cy="155575"/>
            </a:xfrm>
          </p:grpSpPr>
          <p:sp>
            <p:nvSpPr>
              <p:cNvPr id="29" name="Freeform 10"/>
              <p:cNvSpPr/>
              <p:nvPr/>
            </p:nvSpPr>
            <p:spPr>
              <a:xfrm>
                <a:off x="4365625" y="3362325"/>
                <a:ext cx="1914525" cy="0"/>
              </a:xfrm>
              <a:custGeom>
                <a:avLst/>
                <a:gdLst>
                  <a:gd name="connsiteX0" fmla="*/ 0 w 1914525"/>
                  <a:gd name="connsiteY0" fmla="*/ 0 h 0"/>
                  <a:gd name="connsiteX1" fmla="*/ 1914525 w 19145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14525">
                    <a:moveTo>
                      <a:pt x="0" y="0"/>
                    </a:moveTo>
                    <a:lnTo>
                      <a:pt x="1914525" y="0"/>
                    </a:lnTo>
                  </a:path>
                </a:pathLst>
              </a:custGeom>
              <a:noFill/>
              <a:ln w="25400">
                <a:solidFill>
                  <a:schemeClr val="bg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0" name="Freeform 11"/>
              <p:cNvSpPr/>
              <p:nvPr/>
            </p:nvSpPr>
            <p:spPr>
              <a:xfrm>
                <a:off x="4260850" y="3362325"/>
                <a:ext cx="330200" cy="155575"/>
              </a:xfrm>
              <a:custGeom>
                <a:avLst/>
                <a:gdLst>
                  <a:gd name="connsiteX0" fmla="*/ 0 w 330200"/>
                  <a:gd name="connsiteY0" fmla="*/ 155575 h 155575"/>
                  <a:gd name="connsiteX1" fmla="*/ 330200 w 330200"/>
                  <a:gd name="connsiteY1" fmla="*/ 0 h 155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200" h="155575">
                    <a:moveTo>
                      <a:pt x="0" y="155575"/>
                    </a:moveTo>
                    <a:lnTo>
                      <a:pt x="330200" y="0"/>
                    </a:lnTo>
                  </a:path>
                </a:pathLst>
              </a:custGeom>
              <a:noFill/>
              <a:ln w="25400">
                <a:solidFill>
                  <a:schemeClr val="bg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15" name="Freeform 14"/>
            <p:cNvSpPr/>
            <p:nvPr/>
          </p:nvSpPr>
          <p:spPr>
            <a:xfrm>
              <a:off x="4603750" y="333375"/>
              <a:ext cx="695325" cy="69850"/>
            </a:xfrm>
            <a:custGeom>
              <a:avLst/>
              <a:gdLst>
                <a:gd name="connsiteX0" fmla="*/ 0 w 695325"/>
                <a:gd name="connsiteY0" fmla="*/ 69850 h 69850"/>
                <a:gd name="connsiteX1" fmla="*/ 568325 w 695325"/>
                <a:gd name="connsiteY1" fmla="*/ 0 h 69850"/>
                <a:gd name="connsiteX2" fmla="*/ 695325 w 695325"/>
                <a:gd name="connsiteY2" fmla="*/ 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5325" h="69850">
                  <a:moveTo>
                    <a:pt x="0" y="69850"/>
                  </a:moveTo>
                  <a:lnTo>
                    <a:pt x="568325" y="0"/>
                  </a:lnTo>
                  <a:lnTo>
                    <a:pt x="695325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Times New Roman"/>
              </a:endParaRPr>
            </a:p>
          </p:txBody>
        </p:sp>
        <p:grpSp>
          <p:nvGrpSpPr>
            <p:cNvPr id="16" name="Group 14"/>
            <p:cNvGrpSpPr/>
            <p:nvPr/>
          </p:nvGrpSpPr>
          <p:grpSpPr>
            <a:xfrm>
              <a:off x="4432300" y="2784475"/>
              <a:ext cx="1793875" cy="231775"/>
              <a:chOff x="4435475" y="2781300"/>
              <a:chExt cx="1793875" cy="231775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4435475" y="2781300"/>
                <a:ext cx="990600" cy="92075"/>
              </a:xfrm>
              <a:custGeom>
                <a:avLst/>
                <a:gdLst>
                  <a:gd name="connsiteX0" fmla="*/ 0 w 990600"/>
                  <a:gd name="connsiteY0" fmla="*/ 0 h 92075"/>
                  <a:gd name="connsiteX1" fmla="*/ 0 w 990600"/>
                  <a:gd name="connsiteY1" fmla="*/ 92075 h 92075"/>
                  <a:gd name="connsiteX2" fmla="*/ 990600 w 990600"/>
                  <a:gd name="connsiteY2" fmla="*/ 92075 h 92075"/>
                  <a:gd name="connsiteX3" fmla="*/ 990600 w 990600"/>
                  <a:gd name="connsiteY3" fmla="*/ 3175 h 9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0600" h="92075">
                    <a:moveTo>
                      <a:pt x="0" y="0"/>
                    </a:moveTo>
                    <a:lnTo>
                      <a:pt x="0" y="92075"/>
                    </a:lnTo>
                    <a:lnTo>
                      <a:pt x="990600" y="92075"/>
                    </a:lnTo>
                    <a:lnTo>
                      <a:pt x="990600" y="317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4930775" y="2873375"/>
                <a:ext cx="1298575" cy="139700"/>
              </a:xfrm>
              <a:custGeom>
                <a:avLst/>
                <a:gdLst>
                  <a:gd name="connsiteX0" fmla="*/ 0 w 1298575"/>
                  <a:gd name="connsiteY0" fmla="*/ 0 h 139700"/>
                  <a:gd name="connsiteX1" fmla="*/ 0 w 1298575"/>
                  <a:gd name="connsiteY1" fmla="*/ 139700 h 139700"/>
                  <a:gd name="connsiteX2" fmla="*/ 1298575 w 1298575"/>
                  <a:gd name="connsiteY2" fmla="*/ 139700 h 13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98575" h="139700">
                    <a:moveTo>
                      <a:pt x="0" y="0"/>
                    </a:moveTo>
                    <a:lnTo>
                      <a:pt x="0" y="139700"/>
                    </a:lnTo>
                    <a:lnTo>
                      <a:pt x="1298575" y="13970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grpSp>
          <p:nvGrpSpPr>
            <p:cNvPr id="17" name="Group 20"/>
            <p:cNvGrpSpPr/>
            <p:nvPr/>
          </p:nvGrpSpPr>
          <p:grpSpPr>
            <a:xfrm>
              <a:off x="4260850" y="3365500"/>
              <a:ext cx="2019300" cy="155575"/>
              <a:chOff x="4260850" y="3362325"/>
              <a:chExt cx="2019300" cy="155575"/>
            </a:xfrm>
          </p:grpSpPr>
          <p:sp>
            <p:nvSpPr>
              <p:cNvPr id="25" name="Freeform 24"/>
              <p:cNvSpPr/>
              <p:nvPr/>
            </p:nvSpPr>
            <p:spPr>
              <a:xfrm>
                <a:off x="4365625" y="3362325"/>
                <a:ext cx="1914525" cy="0"/>
              </a:xfrm>
              <a:custGeom>
                <a:avLst/>
                <a:gdLst>
                  <a:gd name="connsiteX0" fmla="*/ 0 w 1914525"/>
                  <a:gd name="connsiteY0" fmla="*/ 0 h 0"/>
                  <a:gd name="connsiteX1" fmla="*/ 1914525 w 19145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14525">
                    <a:moveTo>
                      <a:pt x="0" y="0"/>
                    </a:moveTo>
                    <a:lnTo>
                      <a:pt x="1914525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4260850" y="3362325"/>
                <a:ext cx="330200" cy="155575"/>
              </a:xfrm>
              <a:custGeom>
                <a:avLst/>
                <a:gdLst>
                  <a:gd name="connsiteX0" fmla="*/ 0 w 330200"/>
                  <a:gd name="connsiteY0" fmla="*/ 155575 h 155575"/>
                  <a:gd name="connsiteX1" fmla="*/ 330200 w 330200"/>
                  <a:gd name="connsiteY1" fmla="*/ 0 h 155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200" h="155575">
                    <a:moveTo>
                      <a:pt x="0" y="155575"/>
                    </a:moveTo>
                    <a:lnTo>
                      <a:pt x="3302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142525" y="447458"/>
              <a:ext cx="1556836" cy="367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791" b="1" dirty="0" err="1">
                  <a:solidFill>
                    <a:prstClr val="black"/>
                  </a:solidFill>
                  <a:latin typeface="Times New Roman"/>
                  <a:ea typeface="+mn-ea"/>
                  <a:cs typeface="Times New Roman"/>
                </a:rPr>
                <a:t>Endoneurium</a:t>
              </a:r>
              <a:endParaRPr lang="en-US" sz="1791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61314" y="1092173"/>
              <a:ext cx="1441420" cy="367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791" b="1" dirty="0" err="1">
                  <a:solidFill>
                    <a:prstClr val="black"/>
                  </a:solidFill>
                  <a:latin typeface="Times New Roman"/>
                  <a:ea typeface="+mn-ea"/>
                  <a:cs typeface="Times New Roman"/>
                </a:rPr>
                <a:t>Perineurium</a:t>
              </a:r>
              <a:endParaRPr lang="en-US" sz="1791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47684" y="2089302"/>
              <a:ext cx="1377300" cy="367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791" b="1" dirty="0">
                  <a:solidFill>
                    <a:prstClr val="black"/>
                  </a:solidFill>
                  <a:latin typeface="Times New Roman"/>
                  <a:ea typeface="+mn-ea"/>
                  <a:cs typeface="Times New Roman"/>
                </a:rPr>
                <a:t>Epineurium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32400" y="136714"/>
              <a:ext cx="710451" cy="367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791" b="1" dirty="0">
                  <a:solidFill>
                    <a:prstClr val="black"/>
                  </a:solidFill>
                  <a:latin typeface="Times New Roman"/>
                  <a:ea typeface="+mn-ea"/>
                  <a:cs typeface="Times New Roman"/>
                </a:rPr>
                <a:t>Axon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41925" y="463130"/>
              <a:ext cx="1569660" cy="367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791" b="1" dirty="0">
                  <a:solidFill>
                    <a:prstClr val="black"/>
                  </a:solidFill>
                  <a:latin typeface="Times New Roman"/>
                  <a:ea typeface="+mn-ea"/>
                  <a:cs typeface="Times New Roman"/>
                </a:rPr>
                <a:t>Myelin sheath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84900" y="2813050"/>
              <a:ext cx="966931" cy="367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791" b="1" dirty="0">
                  <a:solidFill>
                    <a:prstClr val="black"/>
                  </a:solidFill>
                  <a:latin typeface="Times New Roman"/>
                  <a:ea typeface="+mn-ea"/>
                  <a:cs typeface="Times New Roman"/>
                </a:rPr>
                <a:t>Fascicle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38648" y="3167257"/>
              <a:ext cx="848169" cy="643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791" b="1" dirty="0" smtClean="0">
                  <a:solidFill>
                    <a:prstClr val="black"/>
                  </a:solidFill>
                  <a:latin typeface="Times New Roman"/>
                  <a:ea typeface="+mn-ea"/>
                  <a:cs typeface="Times New Roman"/>
                </a:rPr>
                <a:t>Blood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791" b="1" dirty="0" smtClean="0">
                  <a:solidFill>
                    <a:prstClr val="black"/>
                  </a:solidFill>
                  <a:latin typeface="Times New Roman"/>
                  <a:ea typeface="+mn-ea"/>
                  <a:cs typeface="Times New Roman"/>
                </a:rPr>
                <a:t>vessels</a:t>
              </a:r>
              <a:endParaRPr lang="en-US" sz="1791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877568" y="640080"/>
            <a:ext cx="6352032" cy="606552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16934"/>
            <a:ext cx="7772400" cy="380999"/>
          </a:xfrm>
        </p:spPr>
        <p:txBody>
          <a:bodyPr>
            <a:normAutofit/>
          </a:bodyPr>
          <a:lstStyle/>
          <a:p>
            <a:r>
              <a:rPr lang="en-US" sz="1500" dirty="0">
                <a:cs typeface="Times New Roman"/>
              </a:rPr>
              <a:t>Figure </a:t>
            </a:r>
            <a:r>
              <a:rPr lang="en-US" sz="1500" dirty="0" smtClean="0">
                <a:cs typeface="Times New Roman"/>
              </a:rPr>
              <a:t>13.4a </a:t>
            </a:r>
            <a:r>
              <a:rPr lang="en-US" sz="1500" dirty="0">
                <a:cs typeface="Times New Roman"/>
              </a:rPr>
              <a:t>Structure of a nerve.</a:t>
            </a:r>
            <a:endParaRPr lang="en-US" sz="1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2016 Pearson </a:t>
            </a:r>
            <a:r>
              <a:rPr lang="en-US" dirty="0">
                <a:solidFill>
                  <a:prstClr val="black"/>
                </a:solidFill>
              </a:rPr>
              <a:t>Education, Inc.</a:t>
            </a:r>
          </a:p>
        </p:txBody>
      </p:sp>
      <p:sp>
        <p:nvSpPr>
          <p:cNvPr id="2" name="Freeform 1"/>
          <p:cNvSpPr/>
          <p:nvPr/>
        </p:nvSpPr>
        <p:spPr>
          <a:xfrm>
            <a:off x="3901059" y="882016"/>
            <a:ext cx="261938" cy="623887"/>
          </a:xfrm>
          <a:custGeom>
            <a:avLst/>
            <a:gdLst>
              <a:gd name="connsiteX0" fmla="*/ 261938 w 261938"/>
              <a:gd name="connsiteY0" fmla="*/ 623887 h 623887"/>
              <a:gd name="connsiteX1" fmla="*/ 85725 w 261938"/>
              <a:gd name="connsiteY1" fmla="*/ 0 h 623887"/>
              <a:gd name="connsiteX2" fmla="*/ 0 w 261938"/>
              <a:gd name="connsiteY2" fmla="*/ 0 h 62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938" h="623887">
                <a:moveTo>
                  <a:pt x="261938" y="623887"/>
                </a:moveTo>
                <a:lnTo>
                  <a:pt x="85725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296472" y="834390"/>
            <a:ext cx="500062" cy="1871663"/>
          </a:xfrm>
          <a:custGeom>
            <a:avLst/>
            <a:gdLst>
              <a:gd name="connsiteX0" fmla="*/ 0 w 500062"/>
              <a:gd name="connsiteY0" fmla="*/ 1871663 h 1871663"/>
              <a:gd name="connsiteX1" fmla="*/ 385762 w 500062"/>
              <a:gd name="connsiteY1" fmla="*/ 0 h 1871663"/>
              <a:gd name="connsiteX2" fmla="*/ 500062 w 500062"/>
              <a:gd name="connsiteY2" fmla="*/ 0 h 1871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062" h="1871663">
                <a:moveTo>
                  <a:pt x="0" y="1871663"/>
                </a:moveTo>
                <a:lnTo>
                  <a:pt x="385762" y="0"/>
                </a:lnTo>
                <a:lnTo>
                  <a:pt x="500062" y="0"/>
                </a:lnTo>
              </a:path>
            </a:pathLst>
          </a:custGeom>
          <a:noFill/>
          <a:ln w="2857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Times New Roman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006084" y="2425065"/>
            <a:ext cx="952500" cy="600075"/>
            <a:chOff x="5524500" y="2181225"/>
            <a:chExt cx="952500" cy="600075"/>
          </a:xfrm>
        </p:grpSpPr>
        <p:sp>
          <p:nvSpPr>
            <p:cNvPr id="8" name="Freeform 7"/>
            <p:cNvSpPr/>
            <p:nvPr/>
          </p:nvSpPr>
          <p:spPr>
            <a:xfrm>
              <a:off x="5524500" y="2181225"/>
              <a:ext cx="952500" cy="95250"/>
            </a:xfrm>
            <a:custGeom>
              <a:avLst/>
              <a:gdLst>
                <a:gd name="connsiteX0" fmla="*/ 0 w 952500"/>
                <a:gd name="connsiteY0" fmla="*/ 0 h 95250"/>
                <a:gd name="connsiteX1" fmla="*/ 685800 w 952500"/>
                <a:gd name="connsiteY1" fmla="*/ 95250 h 95250"/>
                <a:gd name="connsiteX2" fmla="*/ 952500 w 952500"/>
                <a:gd name="connsiteY2" fmla="*/ 952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0" h="95250">
                  <a:moveTo>
                    <a:pt x="0" y="0"/>
                  </a:moveTo>
                  <a:lnTo>
                    <a:pt x="685800" y="95250"/>
                  </a:lnTo>
                  <a:lnTo>
                    <a:pt x="952500" y="95250"/>
                  </a:lnTo>
                </a:path>
              </a:pathLst>
            </a:custGeom>
            <a:noFill/>
            <a:ln w="2540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5567363" y="2271713"/>
              <a:ext cx="638175" cy="509587"/>
            </a:xfrm>
            <a:custGeom>
              <a:avLst/>
              <a:gdLst>
                <a:gd name="connsiteX0" fmla="*/ 0 w 638175"/>
                <a:gd name="connsiteY0" fmla="*/ 509587 h 509587"/>
                <a:gd name="connsiteX1" fmla="*/ 638175 w 638175"/>
                <a:gd name="connsiteY1" fmla="*/ 0 h 50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8175" h="509587">
                  <a:moveTo>
                    <a:pt x="0" y="509587"/>
                  </a:moveTo>
                  <a:lnTo>
                    <a:pt x="638175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Times New Roman"/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>
            <a:off x="4805934" y="3777616"/>
            <a:ext cx="2147887" cy="0"/>
          </a:xfrm>
          <a:custGeom>
            <a:avLst/>
            <a:gdLst>
              <a:gd name="connsiteX0" fmla="*/ 0 w 2147887"/>
              <a:gd name="connsiteY0" fmla="*/ 0 h 0"/>
              <a:gd name="connsiteX1" fmla="*/ 2147887 w 214788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7887">
                <a:moveTo>
                  <a:pt x="0" y="0"/>
                </a:moveTo>
                <a:lnTo>
                  <a:pt x="2147887" y="0"/>
                </a:lnTo>
              </a:path>
            </a:pathLst>
          </a:custGeom>
          <a:noFill/>
          <a:ln w="254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Times New Roma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125022" y="4334828"/>
            <a:ext cx="1833562" cy="1257300"/>
            <a:chOff x="4643438" y="4090988"/>
            <a:chExt cx="1833562" cy="1257300"/>
          </a:xfrm>
        </p:grpSpPr>
        <p:sp>
          <p:nvSpPr>
            <p:cNvPr id="11" name="Freeform 10"/>
            <p:cNvSpPr/>
            <p:nvPr/>
          </p:nvSpPr>
          <p:spPr>
            <a:xfrm>
              <a:off x="4643438" y="4090988"/>
              <a:ext cx="1295400" cy="1257300"/>
            </a:xfrm>
            <a:custGeom>
              <a:avLst/>
              <a:gdLst>
                <a:gd name="connsiteX0" fmla="*/ 985837 w 1295400"/>
                <a:gd name="connsiteY0" fmla="*/ 0 h 1257300"/>
                <a:gd name="connsiteX1" fmla="*/ 1295400 w 1295400"/>
                <a:gd name="connsiteY1" fmla="*/ 338137 h 1257300"/>
                <a:gd name="connsiteX2" fmla="*/ 323850 w 1295400"/>
                <a:gd name="connsiteY2" fmla="*/ 1257300 h 1257300"/>
                <a:gd name="connsiteX3" fmla="*/ 0 w 1295400"/>
                <a:gd name="connsiteY3" fmla="*/ 923925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5400" h="1257300">
                  <a:moveTo>
                    <a:pt x="985837" y="0"/>
                  </a:moveTo>
                  <a:lnTo>
                    <a:pt x="1295400" y="338137"/>
                  </a:lnTo>
                  <a:lnTo>
                    <a:pt x="323850" y="1257300"/>
                  </a:lnTo>
                  <a:lnTo>
                    <a:pt x="0" y="923925"/>
                  </a:lnTo>
                </a:path>
              </a:pathLst>
            </a:custGeom>
            <a:noFill/>
            <a:ln w="28575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5457825" y="4886327"/>
              <a:ext cx="1019175" cy="0"/>
            </a:xfrm>
            <a:custGeom>
              <a:avLst/>
              <a:gdLst>
                <a:gd name="connsiteX0" fmla="*/ 0 w 1019175"/>
                <a:gd name="connsiteY0" fmla="*/ 0 h 0"/>
                <a:gd name="connsiteX1" fmla="*/ 1019175 w 101917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9175">
                  <a:moveTo>
                    <a:pt x="0" y="0"/>
                  </a:moveTo>
                  <a:lnTo>
                    <a:pt x="1019175" y="0"/>
                  </a:lnTo>
                </a:path>
              </a:pathLst>
            </a:custGeom>
            <a:noFill/>
            <a:ln w="28575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Times New Roman"/>
              </a:endParaRPr>
            </a:p>
          </p:txBody>
        </p:sp>
      </p:grpSp>
      <p:sp>
        <p:nvSpPr>
          <p:cNvPr id="14" name="Freeform 13"/>
          <p:cNvSpPr/>
          <p:nvPr/>
        </p:nvSpPr>
        <p:spPr>
          <a:xfrm>
            <a:off x="3896280" y="877237"/>
            <a:ext cx="261938" cy="623887"/>
          </a:xfrm>
          <a:custGeom>
            <a:avLst/>
            <a:gdLst>
              <a:gd name="connsiteX0" fmla="*/ 261938 w 261938"/>
              <a:gd name="connsiteY0" fmla="*/ 623887 h 623887"/>
              <a:gd name="connsiteX1" fmla="*/ 85725 w 261938"/>
              <a:gd name="connsiteY1" fmla="*/ 0 h 623887"/>
              <a:gd name="connsiteX2" fmla="*/ 0 w 261938"/>
              <a:gd name="connsiteY2" fmla="*/ 0 h 62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938" h="623887">
                <a:moveTo>
                  <a:pt x="261938" y="623887"/>
                </a:moveTo>
                <a:lnTo>
                  <a:pt x="85725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296456" y="834374"/>
            <a:ext cx="500062" cy="1871663"/>
          </a:xfrm>
          <a:custGeom>
            <a:avLst/>
            <a:gdLst>
              <a:gd name="connsiteX0" fmla="*/ 0 w 500062"/>
              <a:gd name="connsiteY0" fmla="*/ 1871663 h 1871663"/>
              <a:gd name="connsiteX1" fmla="*/ 385762 w 500062"/>
              <a:gd name="connsiteY1" fmla="*/ 0 h 1871663"/>
              <a:gd name="connsiteX2" fmla="*/ 500062 w 500062"/>
              <a:gd name="connsiteY2" fmla="*/ 0 h 1871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062" h="1871663">
                <a:moveTo>
                  <a:pt x="0" y="1871663"/>
                </a:moveTo>
                <a:lnTo>
                  <a:pt x="385762" y="0"/>
                </a:lnTo>
                <a:lnTo>
                  <a:pt x="500062" y="0"/>
                </a:lnTo>
              </a:path>
            </a:pathLst>
          </a:custGeom>
          <a:noFill/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Times New Roman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010831" y="2425049"/>
            <a:ext cx="952500" cy="600075"/>
            <a:chOff x="5524500" y="2181225"/>
            <a:chExt cx="952500" cy="600075"/>
          </a:xfrm>
        </p:grpSpPr>
        <p:sp>
          <p:nvSpPr>
            <p:cNvPr id="18" name="Freeform 17"/>
            <p:cNvSpPr/>
            <p:nvPr/>
          </p:nvSpPr>
          <p:spPr>
            <a:xfrm>
              <a:off x="5524500" y="2181225"/>
              <a:ext cx="952500" cy="95250"/>
            </a:xfrm>
            <a:custGeom>
              <a:avLst/>
              <a:gdLst>
                <a:gd name="connsiteX0" fmla="*/ 0 w 952500"/>
                <a:gd name="connsiteY0" fmla="*/ 0 h 95250"/>
                <a:gd name="connsiteX1" fmla="*/ 685800 w 952500"/>
                <a:gd name="connsiteY1" fmla="*/ 95250 h 95250"/>
                <a:gd name="connsiteX2" fmla="*/ 952500 w 952500"/>
                <a:gd name="connsiteY2" fmla="*/ 952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0" h="95250">
                  <a:moveTo>
                    <a:pt x="0" y="0"/>
                  </a:moveTo>
                  <a:lnTo>
                    <a:pt x="685800" y="95250"/>
                  </a:lnTo>
                  <a:lnTo>
                    <a:pt x="952500" y="9525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5567363" y="2271713"/>
              <a:ext cx="638175" cy="509587"/>
            </a:xfrm>
            <a:custGeom>
              <a:avLst/>
              <a:gdLst>
                <a:gd name="connsiteX0" fmla="*/ 0 w 638175"/>
                <a:gd name="connsiteY0" fmla="*/ 509587 h 509587"/>
                <a:gd name="connsiteX1" fmla="*/ 638175 w 638175"/>
                <a:gd name="connsiteY1" fmla="*/ 0 h 50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8175" h="509587">
                  <a:moveTo>
                    <a:pt x="0" y="509587"/>
                  </a:moveTo>
                  <a:lnTo>
                    <a:pt x="638175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Times New Roman"/>
              </a:endParaRPr>
            </a:p>
          </p:txBody>
        </p:sp>
      </p:grpSp>
      <p:sp>
        <p:nvSpPr>
          <p:cNvPr id="20" name="Freeform 19"/>
          <p:cNvSpPr/>
          <p:nvPr/>
        </p:nvSpPr>
        <p:spPr>
          <a:xfrm>
            <a:off x="4815444" y="3777600"/>
            <a:ext cx="2147887" cy="0"/>
          </a:xfrm>
          <a:custGeom>
            <a:avLst/>
            <a:gdLst>
              <a:gd name="connsiteX0" fmla="*/ 0 w 2147887"/>
              <a:gd name="connsiteY0" fmla="*/ 0 h 0"/>
              <a:gd name="connsiteX1" fmla="*/ 2147887 w 214788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7887">
                <a:moveTo>
                  <a:pt x="0" y="0"/>
                </a:moveTo>
                <a:lnTo>
                  <a:pt x="2147887" y="0"/>
                </a:lnTo>
              </a:path>
            </a:pathLst>
          </a:custGeom>
          <a:noFill/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Times New Roman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119291" y="4333542"/>
            <a:ext cx="1833562" cy="1257300"/>
            <a:chOff x="4643438" y="4090988"/>
            <a:chExt cx="1833562" cy="1257300"/>
          </a:xfrm>
        </p:grpSpPr>
        <p:sp>
          <p:nvSpPr>
            <p:cNvPr id="24" name="Freeform 23"/>
            <p:cNvSpPr/>
            <p:nvPr/>
          </p:nvSpPr>
          <p:spPr>
            <a:xfrm>
              <a:off x="4643438" y="4090988"/>
              <a:ext cx="1295400" cy="1257300"/>
            </a:xfrm>
            <a:custGeom>
              <a:avLst/>
              <a:gdLst>
                <a:gd name="connsiteX0" fmla="*/ 985837 w 1295400"/>
                <a:gd name="connsiteY0" fmla="*/ 0 h 1257300"/>
                <a:gd name="connsiteX1" fmla="*/ 1295400 w 1295400"/>
                <a:gd name="connsiteY1" fmla="*/ 338137 h 1257300"/>
                <a:gd name="connsiteX2" fmla="*/ 323850 w 1295400"/>
                <a:gd name="connsiteY2" fmla="*/ 1257300 h 1257300"/>
                <a:gd name="connsiteX3" fmla="*/ 0 w 1295400"/>
                <a:gd name="connsiteY3" fmla="*/ 923925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5400" h="1257300">
                  <a:moveTo>
                    <a:pt x="985837" y="0"/>
                  </a:moveTo>
                  <a:lnTo>
                    <a:pt x="1295400" y="338137"/>
                  </a:lnTo>
                  <a:lnTo>
                    <a:pt x="323850" y="1257300"/>
                  </a:lnTo>
                  <a:lnTo>
                    <a:pt x="0" y="923925"/>
                  </a:ln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5457825" y="4886327"/>
              <a:ext cx="1019175" cy="0"/>
            </a:xfrm>
            <a:custGeom>
              <a:avLst/>
              <a:gdLst>
                <a:gd name="connsiteX0" fmla="*/ 0 w 1019175"/>
                <a:gd name="connsiteY0" fmla="*/ 0 h 0"/>
                <a:gd name="connsiteX1" fmla="*/ 1019175 w 101917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9175">
                  <a:moveTo>
                    <a:pt x="0" y="0"/>
                  </a:moveTo>
                  <a:lnTo>
                    <a:pt x="1019175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Times New Roman"/>
              </a:endParaRPr>
            </a:p>
          </p:txBody>
        </p:sp>
      </p:grpSp>
      <p:sp>
        <p:nvSpPr>
          <p:cNvPr id="26" name="Freeform 25"/>
          <p:cNvSpPr/>
          <p:nvPr/>
        </p:nvSpPr>
        <p:spPr>
          <a:xfrm>
            <a:off x="3116834" y="5425440"/>
            <a:ext cx="0" cy="511175"/>
          </a:xfrm>
          <a:custGeom>
            <a:avLst/>
            <a:gdLst>
              <a:gd name="connsiteX0" fmla="*/ 0 w 0"/>
              <a:gd name="connsiteY0" fmla="*/ 0 h 511175"/>
              <a:gd name="connsiteX1" fmla="*/ 0 w 0"/>
              <a:gd name="connsiteY1" fmla="*/ 511175 h 51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11175">
                <a:moveTo>
                  <a:pt x="0" y="0"/>
                </a:moveTo>
                <a:lnTo>
                  <a:pt x="0" y="511175"/>
                </a:lnTo>
              </a:path>
            </a:pathLst>
          </a:custGeom>
          <a:noFill/>
          <a:ln w="254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3116834" y="5428615"/>
            <a:ext cx="0" cy="511175"/>
          </a:xfrm>
          <a:custGeom>
            <a:avLst/>
            <a:gdLst>
              <a:gd name="connsiteX0" fmla="*/ 0 w 0"/>
              <a:gd name="connsiteY0" fmla="*/ 0 h 511175"/>
              <a:gd name="connsiteX1" fmla="*/ 0 w 0"/>
              <a:gd name="connsiteY1" fmla="*/ 511175 h 51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11175">
                <a:moveTo>
                  <a:pt x="0" y="0"/>
                </a:moveTo>
                <a:lnTo>
                  <a:pt x="0" y="511175"/>
                </a:lnTo>
              </a:path>
            </a:pathLst>
          </a:custGeom>
          <a:noFill/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12760" y="612474"/>
            <a:ext cx="2020893" cy="462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8" b="1" dirty="0" err="1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Endoneurium</a:t>
            </a:r>
            <a:endParaRPr lang="en-US" sz="2408" b="1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40724" y="564849"/>
            <a:ext cx="1865587" cy="462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8" b="1" dirty="0" err="1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Perineurium</a:t>
            </a:r>
            <a:endParaRPr lang="en-US" sz="2408" b="1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25230" y="2277432"/>
            <a:ext cx="973257" cy="833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8" b="1" dirty="0" smtClean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Nerve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8" b="1" dirty="0" smtClean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fibers</a:t>
            </a:r>
            <a:endParaRPr lang="en-US" sz="2408" b="1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12338" y="3530583"/>
            <a:ext cx="956973" cy="833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8" b="1" dirty="0" smtClean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Blood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8" b="1" dirty="0" smtClean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vessel</a:t>
            </a:r>
            <a:endParaRPr lang="en-US" sz="2408" b="1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96655" y="4889200"/>
            <a:ext cx="1230643" cy="462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8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Fascicle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94757" y="5822315"/>
            <a:ext cx="1780546" cy="462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8" b="1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Epineurium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3998"/>
          </a:xfrm>
        </p:spPr>
        <p:txBody>
          <a:bodyPr/>
          <a:lstStyle/>
          <a:p>
            <a:r>
              <a:rPr lang="en-US" sz="3000" i="1" dirty="0"/>
              <a:t>Structure and Classification (cont.)</a:t>
            </a:r>
          </a:p>
        </p:txBody>
      </p:sp>
      <p:sp>
        <p:nvSpPr>
          <p:cNvPr id="78849" name="Rectangle 13"/>
          <p:cNvSpPr>
            <a:spLocks noGrp="1" noChangeArrowheads="1"/>
          </p:cNvSpPr>
          <p:nvPr>
            <p:ph idx="1"/>
          </p:nvPr>
        </p:nvSpPr>
        <p:spPr>
          <a:xfrm>
            <a:off x="76200" y="838200"/>
            <a:ext cx="8915400" cy="5351462"/>
          </a:xfrm>
        </p:spPr>
        <p:txBody>
          <a:bodyPr/>
          <a:lstStyle/>
          <a:p>
            <a:r>
              <a:rPr lang="en-US" sz="2400" dirty="0" smtClean="0"/>
              <a:t>Most nerves are mixtures of afferent and efferent fibers and somatic and autonomic (visceral) fibers</a:t>
            </a:r>
          </a:p>
          <a:p>
            <a:r>
              <a:rPr lang="en-US" sz="2400" dirty="0" smtClean="0"/>
              <a:t>Nerves are classified according to the direction they transmit impulses</a:t>
            </a:r>
          </a:p>
          <a:p>
            <a:pPr lvl="1"/>
            <a:r>
              <a:rPr lang="en-US" sz="2400" b="1" i="1" dirty="0" smtClean="0"/>
              <a:t>Mixed Nerves</a:t>
            </a:r>
            <a:r>
              <a:rPr lang="en-US" sz="2400" dirty="0" smtClean="0"/>
              <a:t>: contain both sensory and motor fibers</a:t>
            </a:r>
            <a:endParaRPr lang="en-US" sz="2400" b="1" dirty="0" smtClean="0"/>
          </a:p>
          <a:p>
            <a:pPr lvl="1"/>
            <a:r>
              <a:rPr lang="en-US" sz="2400" b="1" i="1" dirty="0" smtClean="0"/>
              <a:t>Sensory </a:t>
            </a:r>
            <a:r>
              <a:rPr lang="en-US" sz="2400" i="1" dirty="0"/>
              <a:t>(</a:t>
            </a:r>
            <a:r>
              <a:rPr lang="en-US" sz="2400" b="1" i="1" dirty="0" smtClean="0"/>
              <a:t>afferent</a:t>
            </a:r>
            <a:r>
              <a:rPr lang="en-US" sz="2400" i="1" dirty="0" smtClean="0"/>
              <a:t>)</a:t>
            </a:r>
            <a:r>
              <a:rPr lang="en-US" sz="2400" b="1" i="1" dirty="0" smtClean="0"/>
              <a:t> Nerves</a:t>
            </a:r>
            <a:r>
              <a:rPr lang="en-US" sz="2400" dirty="0" smtClean="0"/>
              <a:t>: impulses only toward CNS</a:t>
            </a:r>
          </a:p>
          <a:p>
            <a:pPr lvl="1"/>
            <a:r>
              <a:rPr lang="en-US" sz="2400" b="1" i="1" dirty="0" smtClean="0"/>
              <a:t>Motor </a:t>
            </a:r>
            <a:r>
              <a:rPr lang="en-US" sz="2400" i="1" dirty="0" smtClean="0"/>
              <a:t>(</a:t>
            </a:r>
            <a:r>
              <a:rPr lang="en-US" sz="2400" b="1" i="1" dirty="0" smtClean="0"/>
              <a:t>efferent</a:t>
            </a:r>
            <a:r>
              <a:rPr lang="en-US" sz="2400" i="1" dirty="0"/>
              <a:t>)</a:t>
            </a:r>
            <a:r>
              <a:rPr lang="en-US" sz="2400" b="1" i="1" dirty="0" smtClean="0"/>
              <a:t> Nerves</a:t>
            </a:r>
            <a:r>
              <a:rPr lang="en-US" sz="2400" dirty="0" smtClean="0"/>
              <a:t>: impulses only away from CNS</a:t>
            </a:r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2016 Pearson Education, Inc.</a:t>
            </a: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3998"/>
          </a:xfrm>
        </p:spPr>
        <p:txBody>
          <a:bodyPr/>
          <a:lstStyle/>
          <a:p>
            <a:r>
              <a:rPr lang="en-US" sz="3000" i="1" dirty="0"/>
              <a:t>Structure and Classification (cont.)</a:t>
            </a:r>
          </a:p>
        </p:txBody>
      </p:sp>
      <p:sp>
        <p:nvSpPr>
          <p:cNvPr id="80897" name="Rectangle 11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763000" cy="5351462"/>
          </a:xfrm>
        </p:spPr>
        <p:txBody>
          <a:bodyPr/>
          <a:lstStyle/>
          <a:p>
            <a:r>
              <a:rPr lang="en-US" sz="2400" dirty="0" smtClean="0"/>
              <a:t>Pure sensory (afferent) or pure motor (efferent) nerves are rare; most nerves are mixed</a:t>
            </a:r>
          </a:p>
          <a:p>
            <a:r>
              <a:rPr lang="en-US" sz="2400" i="1" dirty="0" smtClean="0"/>
              <a:t>Types of fibers in mixed nerves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b="1" i="1" dirty="0" smtClean="0"/>
              <a:t>Somatic </a:t>
            </a:r>
            <a:r>
              <a:rPr lang="en-US" sz="2400" b="1" i="1" dirty="0" smtClean="0"/>
              <a:t>afferent</a:t>
            </a:r>
            <a:endParaRPr lang="en-US" sz="2400" dirty="0" smtClean="0"/>
          </a:p>
          <a:p>
            <a:pPr lvl="1"/>
            <a:r>
              <a:rPr lang="en-US" sz="2400" b="1" i="1" dirty="0" smtClean="0"/>
              <a:t>Somatic </a:t>
            </a:r>
            <a:r>
              <a:rPr lang="en-US" sz="2400" b="1" i="1" dirty="0" smtClean="0"/>
              <a:t>efferent</a:t>
            </a:r>
            <a:endParaRPr lang="en-US" sz="2400" dirty="0" smtClean="0"/>
          </a:p>
          <a:p>
            <a:pPr lvl="1"/>
            <a:r>
              <a:rPr lang="en-US" sz="2400" b="1" i="1" dirty="0" smtClean="0"/>
              <a:t>Visceral </a:t>
            </a:r>
            <a:r>
              <a:rPr lang="en-US" sz="2400" b="1" i="1" dirty="0" smtClean="0"/>
              <a:t>afferent</a:t>
            </a:r>
            <a:endParaRPr lang="en-US" sz="2400" dirty="0" smtClean="0"/>
          </a:p>
          <a:p>
            <a:pPr lvl="1"/>
            <a:r>
              <a:rPr lang="en-US" sz="2400" b="1" i="1" dirty="0" smtClean="0"/>
              <a:t>Visceral </a:t>
            </a:r>
            <a:r>
              <a:rPr lang="en-US" sz="2400" b="1" i="1" dirty="0" smtClean="0"/>
              <a:t>efferent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2016 Pearson Education, Inc.</a:t>
            </a:r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3998"/>
          </a:xfrm>
        </p:spPr>
        <p:txBody>
          <a:bodyPr/>
          <a:lstStyle/>
          <a:p>
            <a:r>
              <a:rPr lang="en-US" sz="3000" i="1" dirty="0"/>
              <a:t>Structure and Classification (cont.)</a:t>
            </a:r>
          </a:p>
        </p:txBody>
      </p:sp>
      <p:sp>
        <p:nvSpPr>
          <p:cNvPr id="82945" name="Rectangle 13"/>
          <p:cNvSpPr>
            <a:spLocks noGrp="1" noChangeArrowheads="1"/>
          </p:cNvSpPr>
          <p:nvPr>
            <p:ph idx="1"/>
          </p:nvPr>
        </p:nvSpPr>
        <p:spPr>
          <a:xfrm>
            <a:off x="76200" y="990600"/>
            <a:ext cx="8839200" cy="5351462"/>
          </a:xfrm>
        </p:spPr>
        <p:txBody>
          <a:bodyPr/>
          <a:lstStyle/>
          <a:p>
            <a:r>
              <a:rPr lang="en-US" sz="2300" b="1" i="1" u="sng" dirty="0" smtClean="0"/>
              <a:t>Ganglia</a:t>
            </a:r>
            <a:r>
              <a:rPr lang="en-US" sz="2300" dirty="0" smtClean="0"/>
              <a:t>:</a:t>
            </a:r>
          </a:p>
          <a:p>
            <a:pPr lvl="1"/>
            <a:r>
              <a:rPr lang="en-US" sz="2300" dirty="0" smtClean="0"/>
              <a:t>Contain neuron cell bodies associated with nerves in PNS</a:t>
            </a:r>
          </a:p>
          <a:p>
            <a:pPr lvl="2"/>
            <a:r>
              <a:rPr lang="en-US" sz="2300" dirty="0" smtClean="0"/>
              <a:t>Ganglia associated with afferent nerve fibers contain cell bodies of sensory neurons</a:t>
            </a:r>
          </a:p>
          <a:p>
            <a:pPr lvl="3"/>
            <a:r>
              <a:rPr lang="en-US" sz="2300" b="1" i="1" dirty="0" smtClean="0"/>
              <a:t>Dorsal root ganglia </a:t>
            </a:r>
            <a:r>
              <a:rPr lang="en-US" sz="2300" dirty="0" smtClean="0"/>
              <a:t>(sensory, somatic</a:t>
            </a:r>
            <a:r>
              <a:rPr lang="en-US" sz="2300" dirty="0" smtClean="0"/>
              <a:t>)</a:t>
            </a:r>
          </a:p>
          <a:p>
            <a:pPr lvl="2"/>
            <a:r>
              <a:rPr lang="en-US" sz="2300" dirty="0" smtClean="0"/>
              <a:t>Ganglia associated with efferent nerve fibers contain autonomic motor neurons</a:t>
            </a:r>
          </a:p>
          <a:p>
            <a:pPr lvl="3"/>
            <a:r>
              <a:rPr lang="en-US" sz="2300" b="1" i="1" dirty="0" smtClean="0"/>
              <a:t>Autonomic ganglia </a:t>
            </a:r>
            <a:r>
              <a:rPr lang="en-US" sz="2300" dirty="0" smtClean="0"/>
              <a:t>(motor, visceral</a:t>
            </a:r>
            <a:r>
              <a:rPr lang="en-US" sz="2300" dirty="0" smtClean="0"/>
              <a:t>)</a:t>
            </a:r>
            <a:endParaRPr lang="en-US" sz="23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2016 Pearson Education, Inc.</a:t>
            </a: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53998"/>
          </a:xfrm>
        </p:spPr>
        <p:txBody>
          <a:bodyPr/>
          <a:lstStyle/>
          <a:p>
            <a:r>
              <a:rPr lang="en-US" sz="3000" i="1" dirty="0" smtClean="0"/>
              <a:t>Regeneration of Nerve Fibers</a:t>
            </a:r>
            <a:endParaRPr lang="en-US" sz="3000" i="1" dirty="0"/>
          </a:p>
        </p:txBody>
      </p:sp>
      <p:sp>
        <p:nvSpPr>
          <p:cNvPr id="84994" name="Rectangle 11"/>
          <p:cNvSpPr>
            <a:spLocks noGrp="1" noChangeArrowheads="1"/>
          </p:cNvSpPr>
          <p:nvPr>
            <p:ph idx="1"/>
          </p:nvPr>
        </p:nvSpPr>
        <p:spPr>
          <a:xfrm>
            <a:off x="76200" y="990600"/>
            <a:ext cx="8839200" cy="5351462"/>
          </a:xfrm>
        </p:spPr>
        <p:txBody>
          <a:bodyPr/>
          <a:lstStyle/>
          <a:p>
            <a:r>
              <a:rPr lang="en-US" sz="2400" dirty="0" smtClean="0"/>
              <a:t>Mature neurons are amitotic, but if the soma (cell body) of the damaged nerve is intact, the peripheral axon may regenerate in PNS</a:t>
            </a:r>
            <a:endParaRPr lang="en-US" sz="2400" b="1" dirty="0" smtClean="0">
              <a:solidFill>
                <a:srgbClr val="00009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r>
              <a:rPr lang="en-US" sz="2400" b="1" i="1" dirty="0" smtClean="0"/>
              <a:t>CNS Axons</a:t>
            </a:r>
          </a:p>
          <a:p>
            <a:pPr lvl="1"/>
            <a:r>
              <a:rPr lang="en-US" sz="2400" dirty="0" smtClean="0"/>
              <a:t>Most CNS fibers never regenerate</a:t>
            </a:r>
          </a:p>
          <a:p>
            <a:pPr lvl="1"/>
            <a:r>
              <a:rPr lang="en-US" sz="2400" dirty="0" smtClean="0"/>
              <a:t>CNS </a:t>
            </a:r>
            <a:r>
              <a:rPr lang="en-US" sz="2400" dirty="0" err="1" smtClean="0"/>
              <a:t>oligodendrocytes</a:t>
            </a:r>
            <a:r>
              <a:rPr lang="en-US" sz="2400" dirty="0" smtClean="0"/>
              <a:t> bear growth-inhibiting proteins that prevent CNS fiber regeneration</a:t>
            </a:r>
            <a:endParaRPr lang="en-US" sz="2400" dirty="0" smtClean="0"/>
          </a:p>
          <a:p>
            <a:pPr lvl="1"/>
            <a:r>
              <a:rPr lang="en-US" sz="2400" dirty="0" smtClean="0"/>
              <a:t>S</a:t>
            </a:r>
            <a:r>
              <a:rPr lang="en-US" sz="2400" dirty="0" smtClean="0"/>
              <a:t>car </a:t>
            </a:r>
            <a:r>
              <a:rPr lang="en-US" sz="2400" dirty="0" smtClean="0"/>
              <a:t>tissue</a:t>
            </a:r>
          </a:p>
          <a:p>
            <a:pPr lvl="1"/>
            <a:r>
              <a:rPr lang="en-US" sz="2400" dirty="0" smtClean="0"/>
              <a:t>Treatment:</a:t>
            </a:r>
            <a:r>
              <a:rPr lang="en-US" sz="2400" dirty="0" smtClean="0"/>
              <a:t> </a:t>
            </a:r>
          </a:p>
          <a:p>
            <a:pPr lvl="2"/>
            <a:r>
              <a:rPr lang="en-US" sz="2000" dirty="0" smtClean="0"/>
              <a:t>N</a:t>
            </a:r>
            <a:r>
              <a:rPr lang="en-US" sz="2000" dirty="0" smtClean="0"/>
              <a:t>eutralizing </a:t>
            </a:r>
            <a:r>
              <a:rPr lang="en-US" sz="2000" dirty="0" smtClean="0"/>
              <a:t>growth </a:t>
            </a:r>
            <a:r>
              <a:rPr lang="en-US" sz="2000" dirty="0" smtClean="0"/>
              <a:t>inhibitors</a:t>
            </a:r>
            <a:endParaRPr lang="en-US" sz="2000" dirty="0" smtClean="0"/>
          </a:p>
          <a:p>
            <a:pPr lvl="2"/>
            <a:r>
              <a:rPr lang="en-US" sz="2000" dirty="0" smtClean="0"/>
              <a:t>Blocking </a:t>
            </a:r>
            <a:r>
              <a:rPr lang="en-US" sz="2000" dirty="0" smtClean="0"/>
              <a:t>receptors for inhibitory </a:t>
            </a:r>
            <a:r>
              <a:rPr lang="en-US" sz="2000" dirty="0" smtClean="0"/>
              <a:t>proteins</a:t>
            </a:r>
            <a:endParaRPr lang="en-US" sz="2000" dirty="0" smtClean="0"/>
          </a:p>
          <a:p>
            <a:pPr lvl="2"/>
            <a:r>
              <a:rPr lang="en-US" sz="2000" dirty="0" smtClean="0"/>
              <a:t>Destroying </a:t>
            </a:r>
            <a:r>
              <a:rPr lang="en-US" sz="2000" dirty="0" smtClean="0"/>
              <a:t>scar tissue components</a:t>
            </a:r>
            <a:endParaRPr lang="en-US" sz="2000" b="1" dirty="0" smtClean="0"/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2016 Pearson Education, Inc.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eb_LecturePresentations">
  <a:themeElements>
    <a:clrScheme name="ch_11_lecture_presentation_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_11_lecture_presentation_b">
      <a:majorFont>
        <a:latin typeface="Arial"/>
        <a:ea typeface=""/>
        <a:cs typeface="Arial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bg1">
              <a:gamma/>
              <a:shade val="60000"/>
              <a:invGamma/>
            </a:schemeClr>
          </a:prst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8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bg1">
              <a:gamma/>
              <a:shade val="60000"/>
              <a:invGamma/>
            </a:schemeClr>
          </a:prst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8" charset="0"/>
            <a:ea typeface="ＭＳ Ｐゴシック" pitchFamily="28" charset="-128"/>
          </a:defRPr>
        </a:defPPr>
      </a:lstStyle>
    </a:lnDef>
  </a:objectDefaults>
  <a:extraClrSchemeLst>
    <a:extraClrScheme>
      <a:clrScheme name="ch_11_lecture_presentation_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_11_lecture_presentation_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_11_lecture_presentation_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_11_lecture_presentation_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_11_lecture_presentation_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_11_lecture_presentation_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_11_lecture_presentation_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_11_lecture_presentation_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_11_lecture_presentation_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_11_lecture_presentation_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_11_lecture_presentation_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_11_lecture_presentation_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:a="http://schemas.openxmlformats.org/drawingml/2006/main" xmlns="" name="Marieb_HAP10_Lectures" id="{271F8D44-A379-4057-B63A-CB60B61842BB}" vid="{5D03CDE0-C744-4EEE-8549-7A9FAAEAC2A4}"/>
    </a:ext>
  </a:extLst>
</a:theme>
</file>

<file path=ppt/theme/theme10.xml><?xml version="1.0" encoding="utf-8"?>
<a:theme xmlns:a="http://schemas.openxmlformats.org/drawingml/2006/main" name="8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beve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9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beve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0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beve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beve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beve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beve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beve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5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beve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6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beve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7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beve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beve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8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beve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19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beve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0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beve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beve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beve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2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beve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2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beve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25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beve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26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beve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27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beve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beve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28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beve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29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beve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30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beve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3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beve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39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>
          <a:solidFill>
            <a:schemeClr val="tx1"/>
          </a:solidFill>
          <a:miter lim="800000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40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>
          <a:solidFill>
            <a:schemeClr val="tx1"/>
          </a:solidFill>
          <a:miter lim="800000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beve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beve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beve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beve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beve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beve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HD:Users:Shared:Karthik:11-0597_Marieb:Tem:11-0597_Lecture_PPT_Template_PMG.pot</Template>
  <TotalTime>4217</TotalTime>
  <Words>965</Words>
  <Application>Microsoft Office PowerPoint</Application>
  <PresentationFormat>On-screen Show (4:3)</PresentationFormat>
  <Paragraphs>173</Paragraphs>
  <Slides>13</Slides>
  <Notes>7</Notes>
  <HiddenSlides>0</HiddenSlides>
  <MMClips>0</MMClips>
  <ScaleCrop>false</ScaleCrop>
  <HeadingPairs>
    <vt:vector size="4" baseType="variant">
      <vt:variant>
        <vt:lpstr>Design Template</vt:lpstr>
      </vt:variant>
      <vt:variant>
        <vt:i4>35</vt:i4>
      </vt:variant>
      <vt:variant>
        <vt:lpstr>Slide Titles</vt:lpstr>
      </vt:variant>
      <vt:variant>
        <vt:i4>13</vt:i4>
      </vt:variant>
    </vt:vector>
  </HeadingPairs>
  <TitlesOfParts>
    <vt:vector size="48" baseType="lpstr">
      <vt:lpstr>Marieb_LecturePresentations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12_Office Theme</vt:lpstr>
      <vt:lpstr>13_Office Theme</vt:lpstr>
      <vt:lpstr>14_Office Theme</vt:lpstr>
      <vt:lpstr>15_Office Theme</vt:lpstr>
      <vt:lpstr>16_Office Theme</vt:lpstr>
      <vt:lpstr>17_Office Theme</vt:lpstr>
      <vt:lpstr>18_Office Theme</vt:lpstr>
      <vt:lpstr>19_Office Theme</vt:lpstr>
      <vt:lpstr>20_Office Theme</vt:lpstr>
      <vt:lpstr>21_Office Theme</vt:lpstr>
      <vt:lpstr>22_Office Theme</vt:lpstr>
      <vt:lpstr>23_Office Theme</vt:lpstr>
      <vt:lpstr>24_Office Theme</vt:lpstr>
      <vt:lpstr>25_Office Theme</vt:lpstr>
      <vt:lpstr>26_Office Theme</vt:lpstr>
      <vt:lpstr>27_Office Theme</vt:lpstr>
      <vt:lpstr>28_Office Theme</vt:lpstr>
      <vt:lpstr>29_Office Theme</vt:lpstr>
      <vt:lpstr>30_Office Theme</vt:lpstr>
      <vt:lpstr>31_Office Theme</vt:lpstr>
      <vt:lpstr>39_Office Theme</vt:lpstr>
      <vt:lpstr>40_Office Theme</vt:lpstr>
      <vt:lpstr>Chapter 13: The Peripheral Nervous System and Reflex Activity_Part A Bio 241 Dr. Jordan</vt:lpstr>
      <vt:lpstr>PNS in the structural organization of the Nervous System</vt:lpstr>
      <vt:lpstr>Transmission Lines: Nerves and Their Structure and Repair</vt:lpstr>
      <vt:lpstr>Structure and Classification (cont.)</vt:lpstr>
      <vt:lpstr>Figure 13.4a Structure of a nerve.</vt:lpstr>
      <vt:lpstr>Structure and Classification (cont.)</vt:lpstr>
      <vt:lpstr>Structure and Classification (cont.)</vt:lpstr>
      <vt:lpstr>Structure and Classification (cont.)</vt:lpstr>
      <vt:lpstr>Regeneration of Nerve Fibers</vt:lpstr>
      <vt:lpstr>Regeneration of Nerve Fibers (cont.)</vt:lpstr>
      <vt:lpstr>Figure 13.5-1 Regeneration of a nerve fiber in a peripheral nerve.</vt:lpstr>
      <vt:lpstr>Figure 13.5-2,3  Regeneration of a nerve fiber in a peripheral nerve.</vt:lpstr>
      <vt:lpstr>Figure 13.5-4 Regeneration of a nerve fiber in a peripheral nerve.</vt:lpstr>
    </vt:vector>
  </TitlesOfParts>
  <Company>뿿_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</dc:title>
  <dc:creator>R U</dc:creator>
  <cp:lastModifiedBy>Mac User</cp:lastModifiedBy>
  <cp:revision>175</cp:revision>
  <dcterms:created xsi:type="dcterms:W3CDTF">2018-05-10T22:44:18Z</dcterms:created>
  <dcterms:modified xsi:type="dcterms:W3CDTF">2018-05-10T23:22:08Z</dcterms:modified>
</cp:coreProperties>
</file>