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73" r:id="rId4"/>
    <p:sldId id="263" r:id="rId5"/>
    <p:sldId id="266" r:id="rId6"/>
    <p:sldId id="270" r:id="rId7"/>
    <p:sldId id="264" r:id="rId8"/>
    <p:sldId id="265" r:id="rId9"/>
    <p:sldId id="272" r:id="rId10"/>
    <p:sldId id="271" r:id="rId11"/>
    <p:sldId id="274" r:id="rId12"/>
    <p:sldId id="269" r:id="rId13"/>
    <p:sldId id="268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E67D5D-E4E1-41F6-8B7A-B2D2C6CB109C}" type="datetime1">
              <a:rPr lang="fr-FR" smtClean="0"/>
              <a:t>24/09/2020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AB3C9-E7BE-495B-9085-25FE4F3C528A}" type="datetime1">
              <a:rPr lang="fr-FR" smtClean="0"/>
              <a:t>24/09/2020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F1950662-7BE4-439B-85D8-FC20BD6AF4AB}" type="datetime1">
              <a:rPr lang="fr-FR" smtClean="0"/>
              <a:t>24/09/2020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464D7-EC88-4FF5-B7B1-74C00441F5A1}" type="datetime1">
              <a:rPr lang="fr-FR" smtClean="0"/>
              <a:t>24/09/2020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444FE-0F8D-4FD3-8A9C-B6E2C0497870}" type="datetime1">
              <a:rPr lang="fr-FR" smtClean="0"/>
              <a:t>24/09/2020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EC2FC-FBF4-4D8D-A28D-044504CF8462}" type="datetime1">
              <a:rPr lang="fr-FR" smtClean="0"/>
              <a:t>24/09/2020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CED59B9-F35B-45DE-9A12-7227D6F06104}" type="datetime1">
              <a:rPr lang="fr-FR" smtClean="0"/>
              <a:t>24/09/2020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4D9E2-814A-4871-B643-9E595CFAC13A}" type="datetime1">
              <a:rPr lang="fr-FR" smtClean="0"/>
              <a:t>24/09/2020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E463A-7A88-4392-9AC6-50B8D31CF7F6}" type="datetime1">
              <a:rPr lang="fr-FR" smtClean="0"/>
              <a:t>24/09/2020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15E187-0A71-47FB-9594-5820D63ADC4A}" type="datetime1">
              <a:rPr lang="fr-FR" smtClean="0"/>
              <a:t>24/09/2020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7E05A-C74D-461B-A6CA-2A8A26577DF6}" type="datetime1">
              <a:rPr lang="fr-FR" smtClean="0"/>
              <a:t>24/09/2020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F27C8DD-F372-4C1B-B546-FCA5144427A6}" type="datetime1">
              <a:rPr lang="fr-FR" smtClean="0"/>
              <a:t>24/09/2020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78F770E-56DF-4557-A4D7-ADD8044F5B7A}" type="datetime1">
              <a:rPr lang="fr-FR" smtClean="0"/>
              <a:t>24/09/2020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5F73A75-519A-431A-B999-C06434E20DD4}" type="datetime1">
              <a:rPr lang="fr-FR" smtClean="0"/>
              <a:t>24/09/2020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sv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8BrnB7xMKdKBNGIpQtG4-7ns0DjweqC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ilianBordeau/Projet-Blockchain/blob/master/Election.s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0"/>
            <a:ext cx="12264684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706537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Vote Electronique dans une Association Sportive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BD933-BDCE-48EE-BE81-A1A1D998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2" y="275948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D44ABA0-5A1F-4C88-A629-196626323874}"/>
              </a:ext>
            </a:extLst>
          </p:cNvPr>
          <p:cNvSpPr txBox="1"/>
          <p:nvPr/>
        </p:nvSpPr>
        <p:spPr>
          <a:xfrm>
            <a:off x="195282" y="5754217"/>
            <a:ext cx="2063692" cy="954107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BORDEAU Lilian</a:t>
            </a:r>
          </a:p>
          <a:p>
            <a:r>
              <a:rPr lang="fr-FR" sz="1400" dirty="0"/>
              <a:t>KASSI Marcelle</a:t>
            </a:r>
          </a:p>
          <a:p>
            <a:r>
              <a:rPr lang="fr-FR" sz="1400" dirty="0"/>
              <a:t>SOMAYA Sonia</a:t>
            </a:r>
          </a:p>
          <a:p>
            <a:r>
              <a:rPr lang="fr-FR" sz="1400" dirty="0"/>
              <a:t>A2 IR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B693DE-3CC9-4623-845D-55CD3D240A52}"/>
              </a:ext>
            </a:extLst>
          </p:cNvPr>
          <p:cNvSpPr txBox="1"/>
          <p:nvPr/>
        </p:nvSpPr>
        <p:spPr>
          <a:xfrm>
            <a:off x="10980275" y="122059"/>
            <a:ext cx="1199165" cy="307777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24/09/2020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76DF5F-9309-4897-96E5-035AEAF319A1}"/>
              </a:ext>
            </a:extLst>
          </p:cNvPr>
          <p:cNvSpPr txBox="1"/>
          <p:nvPr/>
        </p:nvSpPr>
        <p:spPr>
          <a:xfrm>
            <a:off x="9473947" y="6400547"/>
            <a:ext cx="2718032" cy="307777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Professeur : Monsieur OZCAN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6B5D78-AE99-4F88-B122-61153E95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C08B1-F15E-481D-8626-825F951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2121" y="6492240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Marcelle KASSI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D0D370-431B-4E3A-BB3A-1AE114335FC5}"/>
              </a:ext>
            </a:extLst>
          </p:cNvPr>
          <p:cNvSpPr txBox="1"/>
          <p:nvPr/>
        </p:nvSpPr>
        <p:spPr>
          <a:xfrm>
            <a:off x="2214926" y="619933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Architecture technique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72DB73-97A0-4330-B58C-5A904AAE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457200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A868F7E-891B-4A11-A0F0-4CD6F5AB1516}"/>
              </a:ext>
            </a:extLst>
          </p:cNvPr>
          <p:cNvSpPr txBox="1"/>
          <p:nvPr/>
        </p:nvSpPr>
        <p:spPr>
          <a:xfrm>
            <a:off x="1182847" y="2021747"/>
            <a:ext cx="385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Interaction IHM-Smart </a:t>
            </a:r>
            <a:r>
              <a:rPr lang="fr-FR" dirty="0" err="1"/>
              <a:t>Contract</a:t>
            </a:r>
            <a:r>
              <a:rPr lang="fr-FR" dirty="0"/>
              <a:t>: </a:t>
            </a:r>
          </a:p>
          <a:p>
            <a:endParaRPr lang="fr-FR" dirty="0"/>
          </a:p>
          <a:p>
            <a:r>
              <a:rPr lang="fr-FR" dirty="0"/>
              <a:t>-Utilisation de ganache</a:t>
            </a:r>
          </a:p>
          <a:p>
            <a:r>
              <a:rPr lang="fr-FR" dirty="0"/>
              <a:t>- Utilisation de </a:t>
            </a:r>
            <a:r>
              <a:rPr lang="fr-FR" dirty="0" err="1"/>
              <a:t>WebJS</a:t>
            </a:r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728A11-443B-4502-9B43-DF24652C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78" y="2110162"/>
            <a:ext cx="4381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6B5D78-AE99-4F88-B122-61153E95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D0D370-431B-4E3A-BB3A-1AE114335FC5}"/>
              </a:ext>
            </a:extLst>
          </p:cNvPr>
          <p:cNvSpPr txBox="1"/>
          <p:nvPr/>
        </p:nvSpPr>
        <p:spPr>
          <a:xfrm>
            <a:off x="1511417" y="2598003"/>
            <a:ext cx="9553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/>
              <a:t>Démonstration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88A307-6F22-4531-A726-BA544DB8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" y="536007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AA826-AFC4-44DE-88BA-CC07F112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2121" y="6492240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Lilian BORDEAU</a:t>
            </a:r>
          </a:p>
        </p:txBody>
      </p:sp>
    </p:spTree>
    <p:extLst>
      <p:ext uri="{BB962C8B-B14F-4D97-AF65-F5344CB8AC3E}">
        <p14:creationId xmlns:p14="http://schemas.microsoft.com/office/powerpoint/2010/main" val="101642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FC8668-86D6-4991-8B9D-9E1B11A4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19F25-1135-431E-866D-FBB8C7DF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187" y="6492240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Sonia SOMAYA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DA2D3CC-6299-4ED8-803E-E2BCF24FF792}"/>
              </a:ext>
            </a:extLst>
          </p:cNvPr>
          <p:cNvSpPr txBox="1">
            <a:spLocks/>
          </p:cNvSpPr>
          <p:nvPr/>
        </p:nvSpPr>
        <p:spPr>
          <a:xfrm>
            <a:off x="3630756" y="757377"/>
            <a:ext cx="10058400" cy="58758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4400" dirty="0"/>
              <a:t>Conclusion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623673-103C-4466-8C25-6F95F843A4BD}"/>
              </a:ext>
            </a:extLst>
          </p:cNvPr>
          <p:cNvSpPr txBox="1"/>
          <p:nvPr/>
        </p:nvSpPr>
        <p:spPr>
          <a:xfrm>
            <a:off x="610718" y="1947343"/>
            <a:ext cx="73839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oints à améliorer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Réaliser 2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contrats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principal avec toutes fonctions confondu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contenant qui contrôle les droits des membres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Rajout de nouvelles fonctionnalité : Suppression de résolution, de membre, whitelist…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ifficultés du projet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Délai du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Prise en main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9" name="Rectangle 8" descr="Stopwatch">
            <a:extLst>
              <a:ext uri="{FF2B5EF4-FFF2-40B4-BE49-F238E27FC236}">
                <a16:creationId xmlns:a16="http://schemas.microsoft.com/office/drawing/2014/main" id="{4E33FF15-575E-4F13-A850-FFD2F70799EB}"/>
              </a:ext>
            </a:extLst>
          </p:cNvPr>
          <p:cNvSpPr/>
          <p:nvPr/>
        </p:nvSpPr>
        <p:spPr>
          <a:xfrm>
            <a:off x="3510590" y="3628734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10" name="Rectangle 9" descr="Presentation with bar chart">
            <a:extLst>
              <a:ext uri="{FF2B5EF4-FFF2-40B4-BE49-F238E27FC236}">
                <a16:creationId xmlns:a16="http://schemas.microsoft.com/office/drawing/2014/main" id="{05C33CEE-3E25-494E-BD44-9F73BEA14430}"/>
              </a:ext>
            </a:extLst>
          </p:cNvPr>
          <p:cNvSpPr/>
          <p:nvPr/>
        </p:nvSpPr>
        <p:spPr>
          <a:xfrm>
            <a:off x="7116256" y="4672171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122" name="Picture 2" descr="Ordinateur Icônes, Licence, Contrat PNG - Ordinateur Icônes, Licence,  Contrat transparentes | PNG gratuit">
            <a:extLst>
              <a:ext uri="{FF2B5EF4-FFF2-40B4-BE49-F238E27FC236}">
                <a16:creationId xmlns:a16="http://schemas.microsoft.com/office/drawing/2014/main" id="{71FFF764-7BF1-4E3F-B2A0-6399E979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654" l="10333" r="72222">
                        <a14:foregroundMark x1="30111" y1="1923" x2="65556" y2="192"/>
                        <a14:foregroundMark x1="31556" y1="2115" x2="31778" y2="577"/>
                        <a14:foregroundMark x1="31000" y1="577" x2="64778" y2="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87" y="2121593"/>
            <a:ext cx="1451337" cy="8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48B4542-2863-473A-9816-F1C4F03E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" y="536007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4AC8AD-CE1F-4FB6-A043-0F40882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80C4B37-8AB5-497B-A53E-C84FE44265CB}"/>
              </a:ext>
            </a:extLst>
          </p:cNvPr>
          <p:cNvSpPr txBox="1">
            <a:spLocks/>
          </p:cNvSpPr>
          <p:nvPr/>
        </p:nvSpPr>
        <p:spPr>
          <a:xfrm>
            <a:off x="1685129" y="2795609"/>
            <a:ext cx="10113645" cy="74368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Merci de votre attention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9C046A9-78A4-4086-83E1-38D11E6F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" y="536007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4682D-0926-4E9A-9AA5-9A29359E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0DF061E-ECA0-4116-9E3E-30612BE3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7740" y="6492240"/>
            <a:ext cx="5816600" cy="365760"/>
          </a:xfrm>
        </p:spPr>
        <p:txBody>
          <a:bodyPr/>
          <a:lstStyle/>
          <a:p>
            <a:pPr rtl="0"/>
            <a:r>
              <a:rPr lang="en-US" sz="1000" dirty="0"/>
              <a:t>Marcelle KASSI</a:t>
            </a:r>
          </a:p>
        </p:txBody>
      </p:sp>
      <p:sp>
        <p:nvSpPr>
          <p:cNvPr id="8" name="Arrow: Pentagon 1">
            <a:extLst>
              <a:ext uri="{FF2B5EF4-FFF2-40B4-BE49-F238E27FC236}">
                <a16:creationId xmlns:a16="http://schemas.microsoft.com/office/drawing/2014/main" id="{8206CFE1-322A-4115-AEAC-B65F6AB357E3}"/>
              </a:ext>
            </a:extLst>
          </p:cNvPr>
          <p:cNvSpPr/>
          <p:nvPr/>
        </p:nvSpPr>
        <p:spPr>
          <a:xfrm>
            <a:off x="1970861" y="1849030"/>
            <a:ext cx="1483031" cy="85954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976BA20B-5DB4-431F-AE14-E6C4A49F0525}"/>
              </a:ext>
            </a:extLst>
          </p:cNvPr>
          <p:cNvGrpSpPr/>
          <p:nvPr/>
        </p:nvGrpSpPr>
        <p:grpSpPr>
          <a:xfrm>
            <a:off x="3138474" y="1855993"/>
            <a:ext cx="6815222" cy="859540"/>
            <a:chOff x="2189480" y="2153920"/>
            <a:chExt cx="7213599" cy="1137920"/>
          </a:xfrm>
          <a:solidFill>
            <a:srgbClr val="99CC00"/>
          </a:solidFill>
        </p:grpSpPr>
        <p:sp>
          <p:nvSpPr>
            <p:cNvPr id="10" name="Arrow: Chevron 2">
              <a:extLst>
                <a:ext uri="{FF2B5EF4-FFF2-40B4-BE49-F238E27FC236}">
                  <a16:creationId xmlns:a16="http://schemas.microsoft.com/office/drawing/2014/main" id="{B27A096B-7167-4594-BBF3-892086E8E754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350FE9-0EF0-4BFF-8E92-DEABC6290A36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6" name="Arrow: Pentagon 21">
            <a:extLst>
              <a:ext uri="{FF2B5EF4-FFF2-40B4-BE49-F238E27FC236}">
                <a16:creationId xmlns:a16="http://schemas.microsoft.com/office/drawing/2014/main" id="{8301BC01-AABB-4FFF-B756-84C1217499FD}"/>
              </a:ext>
            </a:extLst>
          </p:cNvPr>
          <p:cNvSpPr/>
          <p:nvPr/>
        </p:nvSpPr>
        <p:spPr>
          <a:xfrm>
            <a:off x="1970861" y="2991433"/>
            <a:ext cx="1483031" cy="85954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2B1245DA-B51E-47EE-9355-B83CB09288E8}"/>
              </a:ext>
            </a:extLst>
          </p:cNvPr>
          <p:cNvGrpSpPr/>
          <p:nvPr/>
        </p:nvGrpSpPr>
        <p:grpSpPr>
          <a:xfrm>
            <a:off x="3131749" y="2986021"/>
            <a:ext cx="6815222" cy="859540"/>
            <a:chOff x="2189480" y="2153920"/>
            <a:chExt cx="7213599" cy="1137920"/>
          </a:xfrm>
          <a:solidFill>
            <a:schemeClr val="accent1">
              <a:lumMod val="75000"/>
            </a:schemeClr>
          </a:solidFill>
        </p:grpSpPr>
        <p:sp>
          <p:nvSpPr>
            <p:cNvPr id="18" name="Arrow: Chevron 23">
              <a:extLst>
                <a:ext uri="{FF2B5EF4-FFF2-40B4-BE49-F238E27FC236}">
                  <a16:creationId xmlns:a16="http://schemas.microsoft.com/office/drawing/2014/main" id="{4CAE7A6B-F246-4714-AAE4-45E0DFB6C851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719F88-4694-4355-A662-09F31D3BAFC7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0" name="TextBox 26">
            <a:extLst>
              <a:ext uri="{FF2B5EF4-FFF2-40B4-BE49-F238E27FC236}">
                <a16:creationId xmlns:a16="http://schemas.microsoft.com/office/drawing/2014/main" id="{2CB75A50-86B1-43AF-8B59-445E269C1D7C}"/>
              </a:ext>
            </a:extLst>
          </p:cNvPr>
          <p:cNvSpPr txBox="1"/>
          <p:nvPr/>
        </p:nvSpPr>
        <p:spPr>
          <a:xfrm>
            <a:off x="2050612" y="1957347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F2815F71-B345-4489-BECE-787BB275A20F}"/>
              </a:ext>
            </a:extLst>
          </p:cNvPr>
          <p:cNvSpPr txBox="1"/>
          <p:nvPr/>
        </p:nvSpPr>
        <p:spPr>
          <a:xfrm>
            <a:off x="2024997" y="3137675"/>
            <a:ext cx="101065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42B8D5-81EB-4FD5-B441-D6882E30F49B}"/>
              </a:ext>
            </a:extLst>
          </p:cNvPr>
          <p:cNvSpPr txBox="1"/>
          <p:nvPr/>
        </p:nvSpPr>
        <p:spPr>
          <a:xfrm>
            <a:off x="4887985" y="629506"/>
            <a:ext cx="305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Arrow: Pentagon 21">
            <a:extLst>
              <a:ext uri="{FF2B5EF4-FFF2-40B4-BE49-F238E27FC236}">
                <a16:creationId xmlns:a16="http://schemas.microsoft.com/office/drawing/2014/main" id="{6AB6B4D5-7945-4C8B-B394-B81C030A0161}"/>
              </a:ext>
            </a:extLst>
          </p:cNvPr>
          <p:cNvSpPr/>
          <p:nvPr/>
        </p:nvSpPr>
        <p:spPr>
          <a:xfrm>
            <a:off x="1972259" y="4024678"/>
            <a:ext cx="1483031" cy="85954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8A2DDF2B-6026-42E3-863A-B8BF166E29D7}"/>
              </a:ext>
            </a:extLst>
          </p:cNvPr>
          <p:cNvGrpSpPr/>
          <p:nvPr/>
        </p:nvGrpSpPr>
        <p:grpSpPr>
          <a:xfrm>
            <a:off x="3133147" y="4019266"/>
            <a:ext cx="6815222" cy="859540"/>
            <a:chOff x="2189480" y="2153920"/>
            <a:chExt cx="7213599" cy="1137920"/>
          </a:xfrm>
          <a:solidFill>
            <a:schemeClr val="accent1">
              <a:lumMod val="50000"/>
            </a:schemeClr>
          </a:solidFill>
        </p:grpSpPr>
        <p:sp>
          <p:nvSpPr>
            <p:cNvPr id="31" name="Arrow: Chevron 23">
              <a:extLst>
                <a:ext uri="{FF2B5EF4-FFF2-40B4-BE49-F238E27FC236}">
                  <a16:creationId xmlns:a16="http://schemas.microsoft.com/office/drawing/2014/main" id="{AC1995AE-AF36-4A23-976C-47EBDB6CAFC7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5C46C2-B3A2-418E-BD91-B7E91D19DC3C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33" name="TextBox 30">
            <a:extLst>
              <a:ext uri="{FF2B5EF4-FFF2-40B4-BE49-F238E27FC236}">
                <a16:creationId xmlns:a16="http://schemas.microsoft.com/office/drawing/2014/main" id="{29A994C8-98EB-4F6B-924D-FA07240A74F5}"/>
              </a:ext>
            </a:extLst>
          </p:cNvPr>
          <p:cNvSpPr txBox="1"/>
          <p:nvPr/>
        </p:nvSpPr>
        <p:spPr>
          <a:xfrm>
            <a:off x="2026395" y="4170920"/>
            <a:ext cx="1010653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0CF534-A6BD-451E-B0ED-CD253EB38715}"/>
              </a:ext>
            </a:extLst>
          </p:cNvPr>
          <p:cNvSpPr txBox="1"/>
          <p:nvPr/>
        </p:nvSpPr>
        <p:spPr>
          <a:xfrm>
            <a:off x="3609117" y="4170920"/>
            <a:ext cx="609460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76B9B21-C51D-4C5B-B2C1-E7A7FEFAF551}"/>
              </a:ext>
            </a:extLst>
          </p:cNvPr>
          <p:cNvSpPr txBox="1"/>
          <p:nvPr/>
        </p:nvSpPr>
        <p:spPr>
          <a:xfrm>
            <a:off x="3609117" y="3086238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Architecture &amp; technologie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7273-B8F5-423D-82E6-D5AE4DC204EE}"/>
              </a:ext>
            </a:extLst>
          </p:cNvPr>
          <p:cNvSpPr txBox="1"/>
          <p:nvPr/>
        </p:nvSpPr>
        <p:spPr>
          <a:xfrm>
            <a:off x="3609117" y="2057675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Présentation de l’association</a:t>
            </a:r>
            <a:r>
              <a:rPr lang="fr-FR" sz="1800" dirty="0"/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E9C2ACB1-1113-47BB-A5AE-511F7CB8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" y="536007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6B5D78-AE99-4F88-B122-61153E95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D0D370-431B-4E3A-BB3A-1AE114335FC5}"/>
              </a:ext>
            </a:extLst>
          </p:cNvPr>
          <p:cNvSpPr txBox="1"/>
          <p:nvPr/>
        </p:nvSpPr>
        <p:spPr>
          <a:xfrm>
            <a:off x="1511417" y="2598003"/>
            <a:ext cx="9553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/>
              <a:t>Présentation de l’association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88A307-6F22-4531-A726-BA544DB8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" y="536007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4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7B0A1B-F136-4E86-9726-C9203394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6F8FD-5BB7-404C-B2D2-60448462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6128" y="6488046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Sonia SOMAYA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749958-81C0-453C-9FD3-0FF7ED23371D}"/>
              </a:ext>
            </a:extLst>
          </p:cNvPr>
          <p:cNvSpPr txBox="1"/>
          <p:nvPr/>
        </p:nvSpPr>
        <p:spPr>
          <a:xfrm>
            <a:off x="2896299" y="50784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PR</a:t>
            </a:r>
            <a:r>
              <a:rPr lang="fr-FR" sz="1800" dirty="0"/>
              <a:t>É</a:t>
            </a:r>
            <a:r>
              <a:rPr lang="fr-FR" dirty="0"/>
              <a:t>SENTATION DE L’ASSOCIATION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72FE27-94D8-401E-BCEE-3431743E0EC6}"/>
              </a:ext>
            </a:extLst>
          </p:cNvPr>
          <p:cNvSpPr txBox="1"/>
          <p:nvPr/>
        </p:nvSpPr>
        <p:spPr>
          <a:xfrm>
            <a:off x="522453" y="1338847"/>
            <a:ext cx="76062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b="1" u="sng" spc="200" dirty="0"/>
              <a:t>Le vote en assemblée générale dans une a</a:t>
            </a:r>
            <a:r>
              <a:rPr lang="fr-FR" b="1" u="sng" spc="200" dirty="0">
                <a:solidFill>
                  <a:schemeClr val="tx1"/>
                </a:solidFill>
              </a:rPr>
              <a:t>ssociation sportive.</a:t>
            </a:r>
          </a:p>
          <a:p>
            <a:pPr rtl="0"/>
            <a:endParaRPr lang="fr-FR" spc="200" dirty="0"/>
          </a:p>
          <a:p>
            <a:pPr rtl="0"/>
            <a:r>
              <a:rPr lang="fr-FR" b="1" spc="200" dirty="0">
                <a:solidFill>
                  <a:schemeClr val="tx1"/>
                </a:solidFill>
              </a:rPr>
              <a:t>Avantages</a:t>
            </a:r>
            <a:r>
              <a:rPr lang="fr-FR" spc="200" dirty="0">
                <a:solidFill>
                  <a:schemeClr val="tx1"/>
                </a:solidFill>
              </a:rPr>
              <a:t>:</a:t>
            </a:r>
          </a:p>
          <a:p>
            <a:pPr marL="285750" indent="-285750" rtl="0">
              <a:buFontTx/>
              <a:buChar char="-"/>
            </a:pPr>
            <a:r>
              <a:rPr lang="fr-FR" spc="200" dirty="0">
                <a:solidFill>
                  <a:schemeClr val="tx1"/>
                </a:solidFill>
              </a:rPr>
              <a:t>Permet d’éviter de se déplacer</a:t>
            </a:r>
          </a:p>
          <a:p>
            <a:pPr marL="285750" indent="-285750" rtl="0">
              <a:buFontTx/>
              <a:buChar char="-"/>
            </a:pPr>
            <a:r>
              <a:rPr lang="fr-FR" spc="200" dirty="0"/>
              <a:t>Infalsifiable</a:t>
            </a:r>
          </a:p>
          <a:p>
            <a:pPr marL="285750" indent="-285750" rtl="0">
              <a:buFontTx/>
              <a:buChar char="-"/>
            </a:pPr>
            <a:r>
              <a:rPr lang="fr-FR" spc="200" dirty="0">
                <a:solidFill>
                  <a:schemeClr val="tx1"/>
                </a:solidFill>
              </a:rPr>
              <a:t>Transparence</a:t>
            </a:r>
          </a:p>
          <a:p>
            <a:pPr rtl="0"/>
            <a:endParaRPr lang="fr-FR" spc="200" dirty="0"/>
          </a:p>
          <a:p>
            <a:pPr rtl="0"/>
            <a:r>
              <a:rPr lang="fr-FR" b="1" spc="200" dirty="0">
                <a:solidFill>
                  <a:schemeClr val="tx1"/>
                </a:solidFill>
              </a:rPr>
              <a:t>Inconvénients</a:t>
            </a:r>
            <a:r>
              <a:rPr lang="fr-FR" spc="200" dirty="0">
                <a:solidFill>
                  <a:schemeClr val="tx1"/>
                </a:solidFill>
              </a:rPr>
              <a:t> :</a:t>
            </a:r>
          </a:p>
          <a:p>
            <a:pPr marL="285750" indent="-285750" rtl="0">
              <a:buFontTx/>
              <a:buChar char="-"/>
            </a:pPr>
            <a:r>
              <a:rPr lang="fr-FR" spc="200" dirty="0"/>
              <a:t>Couteux</a:t>
            </a:r>
          </a:p>
          <a:p>
            <a:pPr marL="285750" indent="-285750" rtl="0">
              <a:buFontTx/>
              <a:buChar char="-"/>
            </a:pPr>
            <a:r>
              <a:rPr lang="fr-FR" spc="200" dirty="0">
                <a:solidFill>
                  <a:schemeClr val="tx1"/>
                </a:solidFill>
              </a:rPr>
              <a:t>Difficulté d’implémentation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827200A-E351-4A26-80D2-0615A2448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" y="536007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SSOCIATION SPORTIVE des LEINS : site officiel du club de foot de ST  BAUZELY - footeo">
            <a:extLst>
              <a:ext uri="{FF2B5EF4-FFF2-40B4-BE49-F238E27FC236}">
                <a16:creationId xmlns:a16="http://schemas.microsoft.com/office/drawing/2014/main" id="{0221D750-D82C-416B-B484-CE74E8678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86" y="1338847"/>
            <a:ext cx="3924300" cy="45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5144E7C-3F0F-45C3-BBCE-EC6CAEAFA497}"/>
              </a:ext>
            </a:extLst>
          </p:cNvPr>
          <p:cNvSpPr txBox="1"/>
          <p:nvPr/>
        </p:nvSpPr>
        <p:spPr>
          <a:xfrm>
            <a:off x="456350" y="4524863"/>
            <a:ext cx="8120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b="1" u="sng" spc="200" dirty="0"/>
              <a:t>Des</a:t>
            </a:r>
            <a:r>
              <a:rPr lang="fr-FR" b="1" u="sng" spc="200" dirty="0">
                <a:solidFill>
                  <a:schemeClr val="tx1"/>
                </a:solidFill>
              </a:rPr>
              <a:t> membres élus avec des fonctions particulières:</a:t>
            </a:r>
          </a:p>
          <a:p>
            <a:pPr rtl="0"/>
            <a:endParaRPr lang="fr-FR" b="1" u="sng" spc="200" dirty="0"/>
          </a:p>
          <a:p>
            <a:pPr rtl="0"/>
            <a:r>
              <a:rPr lang="fr-FR" b="1" spc="200" dirty="0">
                <a:solidFill>
                  <a:schemeClr val="tx1"/>
                </a:solidFill>
              </a:rPr>
              <a:t>Président</a:t>
            </a:r>
            <a:r>
              <a:rPr lang="fr-FR" spc="200" dirty="0">
                <a:solidFill>
                  <a:schemeClr val="tx1"/>
                </a:solidFill>
              </a:rPr>
              <a:t> </a:t>
            </a:r>
            <a:r>
              <a:rPr lang="fr-FR" dirty="0"/>
              <a:t>→</a:t>
            </a:r>
            <a:r>
              <a:rPr lang="fr-FR" spc="200" dirty="0">
                <a:solidFill>
                  <a:schemeClr val="tx1"/>
                </a:solidFill>
              </a:rPr>
              <a:t> propose les résolutions</a:t>
            </a:r>
          </a:p>
          <a:p>
            <a:pPr rtl="0"/>
            <a:r>
              <a:rPr lang="fr-FR" b="1" spc="200" dirty="0"/>
              <a:t>Scrutateurs</a:t>
            </a:r>
            <a:r>
              <a:rPr lang="fr-FR" spc="200" dirty="0"/>
              <a:t> </a:t>
            </a:r>
            <a:r>
              <a:rPr lang="fr-FR" dirty="0"/>
              <a:t>→</a:t>
            </a:r>
            <a:r>
              <a:rPr lang="fr-FR" spc="200" dirty="0"/>
              <a:t> signent le procès-verbal à la fin de la séance</a:t>
            </a:r>
          </a:p>
          <a:p>
            <a:pPr rtl="0"/>
            <a:r>
              <a:rPr lang="fr-FR" b="1" spc="200" dirty="0">
                <a:solidFill>
                  <a:schemeClr val="tx1"/>
                </a:solidFill>
              </a:rPr>
              <a:t>S</a:t>
            </a:r>
            <a:r>
              <a:rPr lang="fr-FR" b="1" spc="200" dirty="0"/>
              <a:t>ecrétaire</a:t>
            </a:r>
            <a:r>
              <a:rPr lang="fr-FR" spc="200" dirty="0"/>
              <a:t> </a:t>
            </a:r>
            <a:r>
              <a:rPr lang="fr-FR" dirty="0"/>
              <a:t>→</a:t>
            </a:r>
            <a:r>
              <a:rPr lang="fr-FR" spc="200" dirty="0"/>
              <a:t> consigne les décisions et les votes acquis</a:t>
            </a:r>
            <a:endParaRPr lang="fr-FR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7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0CA49C-79C5-4510-9A33-4BD41641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D1011-67C7-48B2-A10D-66E14F2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8600" y="6485262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Marcelle KASSI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2EEA7E-C7EE-4B2A-AF35-A7B0EB23FE71}"/>
              </a:ext>
            </a:extLst>
          </p:cNvPr>
          <p:cNvSpPr txBox="1"/>
          <p:nvPr/>
        </p:nvSpPr>
        <p:spPr>
          <a:xfrm>
            <a:off x="6812859" y="634023"/>
            <a:ext cx="50019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fr-FR" b="1" spc="200" dirty="0">
                <a:solidFill>
                  <a:schemeClr val="tx1"/>
                </a:solidFill>
              </a:rPr>
              <a:t>1- Méthode agile (Scrum)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pc="200" dirty="0"/>
              <a:t>Mise en place de rituels: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Backlog</a:t>
            </a:r>
            <a:r>
              <a:rPr lang="fr-FR" dirty="0"/>
              <a:t> </a:t>
            </a:r>
            <a:r>
              <a:rPr lang="fr-FR" dirty="0" err="1"/>
              <a:t>refinement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Sprint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just" rtl="0"/>
            <a:r>
              <a:rPr lang="fr-FR" b="1" spc="200" dirty="0">
                <a:solidFill>
                  <a:schemeClr val="tx1"/>
                </a:solidFill>
              </a:rPr>
              <a:t>2- Gestion du 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pc="200" dirty="0"/>
              <a:t>Utilisation de l’outil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pc="200" dirty="0"/>
              <a:t>Synchronisation des membres de l’équipe</a:t>
            </a:r>
          </a:p>
          <a:p>
            <a:pPr lvl="1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95F1B8-F35D-4F99-87C7-6427E3AAC8CF}"/>
              </a:ext>
            </a:extLst>
          </p:cNvPr>
          <p:cNvSpPr txBox="1"/>
          <p:nvPr/>
        </p:nvSpPr>
        <p:spPr>
          <a:xfrm>
            <a:off x="1762567" y="484436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Organisation du travail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783D94-78D2-4248-A854-86895C3B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2" y="1318551"/>
            <a:ext cx="4966419" cy="3416320"/>
          </a:xfrm>
          <a:prstGeom prst="rect">
            <a:avLst/>
          </a:prstGeom>
        </p:spPr>
      </p:pic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A6206E7-52D2-4F90-85B9-5FAC86D8C879}"/>
              </a:ext>
            </a:extLst>
          </p:cNvPr>
          <p:cNvSpPr/>
          <p:nvPr/>
        </p:nvSpPr>
        <p:spPr>
          <a:xfrm>
            <a:off x="7007856" y="5360103"/>
            <a:ext cx="1973179" cy="806391"/>
          </a:xfrm>
          <a:custGeom>
            <a:avLst/>
            <a:gdLst>
              <a:gd name="connsiteX0" fmla="*/ 0 w 1963554"/>
              <a:gd name="connsiteY0" fmla="*/ 440631 h 729389"/>
              <a:gd name="connsiteX1" fmla="*/ 548640 w 1963554"/>
              <a:gd name="connsiteY1" fmla="*/ 45996 h 729389"/>
              <a:gd name="connsiteX2" fmla="*/ 1270535 w 1963554"/>
              <a:gd name="connsiteY2" fmla="*/ 84497 h 729389"/>
              <a:gd name="connsiteX3" fmla="*/ 1963554 w 1963554"/>
              <a:gd name="connsiteY3" fmla="*/ 729389 h 72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554" h="729389">
                <a:moveTo>
                  <a:pt x="0" y="440631"/>
                </a:moveTo>
                <a:cubicBezTo>
                  <a:pt x="168442" y="272991"/>
                  <a:pt x="336884" y="105352"/>
                  <a:pt x="548640" y="45996"/>
                </a:cubicBezTo>
                <a:cubicBezTo>
                  <a:pt x="760396" y="-13360"/>
                  <a:pt x="1034716" y="-29402"/>
                  <a:pt x="1270535" y="84497"/>
                </a:cubicBezTo>
                <a:cubicBezTo>
                  <a:pt x="1506354" y="198396"/>
                  <a:pt x="1734954" y="463892"/>
                  <a:pt x="1963554" y="729389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F40A382-4921-451F-BEC4-68855E5F5CD3}"/>
              </a:ext>
            </a:extLst>
          </p:cNvPr>
          <p:cNvSpPr/>
          <p:nvPr/>
        </p:nvSpPr>
        <p:spPr>
          <a:xfrm>
            <a:off x="8742547" y="5678903"/>
            <a:ext cx="1963553" cy="721897"/>
          </a:xfrm>
          <a:custGeom>
            <a:avLst/>
            <a:gdLst>
              <a:gd name="connsiteX0" fmla="*/ 0 w 1963553"/>
              <a:gd name="connsiteY0" fmla="*/ 202131 h 721897"/>
              <a:gd name="connsiteX1" fmla="*/ 471638 w 1963553"/>
              <a:gd name="connsiteY1" fmla="*/ 616017 h 721897"/>
              <a:gd name="connsiteX2" fmla="*/ 1164657 w 1963553"/>
              <a:gd name="connsiteY2" fmla="*/ 673769 h 721897"/>
              <a:gd name="connsiteX3" fmla="*/ 1963553 w 1963553"/>
              <a:gd name="connsiteY3" fmla="*/ 0 h 72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553" h="721897">
                <a:moveTo>
                  <a:pt x="0" y="202131"/>
                </a:moveTo>
                <a:cubicBezTo>
                  <a:pt x="138764" y="369771"/>
                  <a:pt x="277529" y="537411"/>
                  <a:pt x="471638" y="616017"/>
                </a:cubicBezTo>
                <a:cubicBezTo>
                  <a:pt x="665747" y="694623"/>
                  <a:pt x="916004" y="776439"/>
                  <a:pt x="1164657" y="673769"/>
                </a:cubicBezTo>
                <a:cubicBezTo>
                  <a:pt x="1413310" y="571099"/>
                  <a:pt x="1688431" y="285549"/>
                  <a:pt x="1963553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0F8ED0A-A4DB-4AB9-A313-A1C5B3CFCD8C}"/>
              </a:ext>
            </a:extLst>
          </p:cNvPr>
          <p:cNvSpPr/>
          <p:nvPr/>
        </p:nvSpPr>
        <p:spPr>
          <a:xfrm>
            <a:off x="7152278" y="3900147"/>
            <a:ext cx="1409782" cy="1424539"/>
          </a:xfrm>
          <a:prstGeom prst="ellips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679D879-3B3C-43CF-925E-784B2FCC9C86}"/>
              </a:ext>
            </a:extLst>
          </p:cNvPr>
          <p:cNvSpPr/>
          <p:nvPr/>
        </p:nvSpPr>
        <p:spPr>
          <a:xfrm>
            <a:off x="9085270" y="4291733"/>
            <a:ext cx="1409782" cy="1424539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Graphique 20" descr="Ampoule et engrenage">
            <a:extLst>
              <a:ext uri="{FF2B5EF4-FFF2-40B4-BE49-F238E27FC236}">
                <a16:creationId xmlns:a16="http://schemas.microsoft.com/office/drawing/2014/main" id="{919771ED-B2B9-437D-9D59-D8C319095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2961" y="4547821"/>
            <a:ext cx="914400" cy="914400"/>
          </a:xfrm>
          <a:prstGeom prst="rect">
            <a:avLst/>
          </a:prstGeom>
        </p:spPr>
      </p:pic>
      <p:pic>
        <p:nvPicPr>
          <p:cNvPr id="23" name="Graphique 22" descr="Utilisateurs">
            <a:extLst>
              <a:ext uri="{FF2B5EF4-FFF2-40B4-BE49-F238E27FC236}">
                <a16:creationId xmlns:a16="http://schemas.microsoft.com/office/drawing/2014/main" id="{C8617752-91E0-4DFC-AA3F-3D1CC3D82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3407" y="4138157"/>
            <a:ext cx="1051997" cy="1051997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C26834D-0D3D-4537-BF31-64A730822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7" y="441522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9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6B5D78-AE99-4F88-B122-61153E95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D0D370-431B-4E3A-BB3A-1AE114335FC5}"/>
              </a:ext>
            </a:extLst>
          </p:cNvPr>
          <p:cNvSpPr txBox="1"/>
          <p:nvPr/>
        </p:nvSpPr>
        <p:spPr>
          <a:xfrm>
            <a:off x="1511417" y="2598003"/>
            <a:ext cx="9553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/>
              <a:t>Architecture &amp; technologie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88A307-6F22-4531-A726-BA544DB8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" y="536007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8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1D723A-A11A-4AE8-8C57-C2CC2AC6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FD6EE-C1BC-41F8-A0A4-C827F84A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0961" y="6492240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Sonia SOMAYA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D3D24A-F336-4ED1-9DE7-1485EE8CFA34}"/>
              </a:ext>
            </a:extLst>
          </p:cNvPr>
          <p:cNvSpPr txBox="1"/>
          <p:nvPr/>
        </p:nvSpPr>
        <p:spPr>
          <a:xfrm>
            <a:off x="5991183" y="599261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Technologies utilisées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FF5AB2-15D6-420B-BFFD-A036DCC21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16" b="49491"/>
          <a:stretch/>
        </p:blipFill>
        <p:spPr>
          <a:xfrm>
            <a:off x="449438" y="1328416"/>
            <a:ext cx="3224940" cy="37411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2A40E2-BED1-4BDB-9F12-8F90C44E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26" y="696177"/>
            <a:ext cx="2698198" cy="79223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67C13EA-235B-43A6-83F7-8A49572AF45F}"/>
              </a:ext>
            </a:extLst>
          </p:cNvPr>
          <p:cNvSpPr txBox="1"/>
          <p:nvPr/>
        </p:nvSpPr>
        <p:spPr>
          <a:xfrm>
            <a:off x="6515100" y="2353846"/>
            <a:ext cx="52274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Specs</a:t>
            </a:r>
            <a:r>
              <a:rPr lang="fr-FR" dirty="0"/>
              <a:t> : UML</a:t>
            </a:r>
          </a:p>
          <a:p>
            <a:endParaRPr lang="fr-FR" dirty="0"/>
          </a:p>
          <a:p>
            <a:r>
              <a:rPr lang="fr-FR" dirty="0" err="1"/>
              <a:t>Front-end</a:t>
            </a:r>
            <a:r>
              <a:rPr lang="fr-FR" dirty="0"/>
              <a:t> : Web3js, JQuery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cs typeface="Times New Roman" panose="02020603050405020304" pitchFamily="18" charset="0"/>
            </a:endParaRPr>
          </a:p>
          <a:p>
            <a:r>
              <a:rPr lang="fr-FR" dirty="0">
                <a:cs typeface="Times New Roman" panose="02020603050405020304" pitchFamily="18" charset="0"/>
              </a:rPr>
              <a:t>Blockchain : </a:t>
            </a:r>
            <a:r>
              <a:rPr lang="fr-FR" dirty="0" err="1">
                <a:cs typeface="Times New Roman" panose="02020603050405020304" pitchFamily="18" charset="0"/>
              </a:rPr>
              <a:t>Metamask</a:t>
            </a:r>
            <a:r>
              <a:rPr lang="fr-FR" dirty="0">
                <a:cs typeface="Times New Roman" panose="02020603050405020304" pitchFamily="18" charset="0"/>
              </a:rPr>
              <a:t>, R</a:t>
            </a:r>
            <a:r>
              <a:rPr lang="fr-FR" dirty="0"/>
              <a:t>emix </a:t>
            </a:r>
            <a:r>
              <a:rPr lang="fr-FR" dirty="0" err="1"/>
              <a:t>Ethereum</a:t>
            </a:r>
            <a:r>
              <a:rPr lang="fr-FR" dirty="0"/>
              <a:t>, </a:t>
            </a:r>
            <a:r>
              <a:rPr lang="fr-FR" dirty="0" err="1"/>
              <a:t>Solidity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3600220-817C-4DBE-B54A-D251F333B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334" y="1587870"/>
            <a:ext cx="1528234" cy="1818464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650EC75-FDC6-46B6-A1EE-335526A9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8" y="410173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6CA904-6D52-428D-ADCF-0A06382DA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24" y="4014260"/>
            <a:ext cx="5566576" cy="22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6B5D78-AE99-4F88-B122-61153E95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C08B1-F15E-481D-8626-825F951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2121" y="6492240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Marcelle KASSI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D0D370-431B-4E3A-BB3A-1AE114335FC5}"/>
              </a:ext>
            </a:extLst>
          </p:cNvPr>
          <p:cNvSpPr txBox="1"/>
          <p:nvPr/>
        </p:nvSpPr>
        <p:spPr>
          <a:xfrm>
            <a:off x="2214926" y="619933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Architecture technique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72DB73-97A0-4330-B58C-5A904AAE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457200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A868F7E-891B-4A11-A0F0-4CD6F5AB1516}"/>
              </a:ext>
            </a:extLst>
          </p:cNvPr>
          <p:cNvSpPr txBox="1"/>
          <p:nvPr/>
        </p:nvSpPr>
        <p:spPr>
          <a:xfrm>
            <a:off x="544501" y="1296148"/>
            <a:ext cx="5295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Association clef publique &lt;-&gt; membre</a:t>
            </a:r>
          </a:p>
          <a:p>
            <a:endParaRPr lang="fr-FR" dirty="0"/>
          </a:p>
          <a:p>
            <a:r>
              <a:rPr lang="fr-FR" dirty="0"/>
              <a:t>Quelques mesures de sécurité : seul les membres votent, pas de multi-vote, etc…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1A4E64-5FE0-4228-8D42-FBD55653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7" y="2864916"/>
            <a:ext cx="5295653" cy="30284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147F3F-9C20-43EB-99EC-D43F9F6FA788}"/>
              </a:ext>
            </a:extLst>
          </p:cNvPr>
          <p:cNvSpPr txBox="1"/>
          <p:nvPr/>
        </p:nvSpPr>
        <p:spPr>
          <a:xfrm>
            <a:off x="6351848" y="1496250"/>
            <a:ext cx="47733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/>
              <a:t>Un seul </a:t>
            </a:r>
            <a:r>
              <a:rPr lang="fr-FR" dirty="0"/>
              <a:t>smart </a:t>
            </a:r>
            <a:r>
              <a:rPr lang="fr-FR" dirty="0" err="1"/>
              <a:t>contract</a:t>
            </a:r>
            <a:r>
              <a:rPr lang="fr-FR" dirty="0"/>
              <a:t> avec 2 parties distinctes</a:t>
            </a:r>
            <a:r>
              <a:rPr lang="fr-FR" sz="1800" dirty="0"/>
              <a:t>:</a:t>
            </a:r>
          </a:p>
          <a:p>
            <a:pPr algn="just"/>
            <a:r>
              <a:rPr lang="fr-FR" sz="1800" dirty="0"/>
              <a:t>-L’élection des membres du bureau du président.</a:t>
            </a:r>
          </a:p>
          <a:p>
            <a:pPr algn="just"/>
            <a:endParaRPr lang="fr-FR" dirty="0"/>
          </a:p>
          <a:p>
            <a:pPr algn="just"/>
            <a:endParaRPr lang="fr-FR" sz="1800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sz="1800" dirty="0"/>
          </a:p>
          <a:p>
            <a:pPr algn="just"/>
            <a:r>
              <a:rPr lang="fr-FR" dirty="0"/>
              <a:t>- La gestion des résolutions et des votes.</a:t>
            </a:r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11B7E8-00F0-447B-B2E8-187BADB2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458" y="2639853"/>
            <a:ext cx="2257425" cy="12668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36419C-8FB8-4FE2-8D42-B726CE9DF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421" y="4448175"/>
            <a:ext cx="2857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6B5D78-AE99-4F88-B122-61153E95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C08B1-F15E-481D-8626-825F951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2121" y="6492240"/>
            <a:ext cx="5816600" cy="365760"/>
          </a:xfrm>
        </p:spPr>
        <p:txBody>
          <a:bodyPr/>
          <a:lstStyle/>
          <a:p>
            <a:pPr rtl="0"/>
            <a:r>
              <a:rPr lang="en-US" dirty="0"/>
              <a:t>Marcelle KASSI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D0D370-431B-4E3A-BB3A-1AE114335FC5}"/>
              </a:ext>
            </a:extLst>
          </p:cNvPr>
          <p:cNvSpPr txBox="1"/>
          <p:nvPr/>
        </p:nvSpPr>
        <p:spPr>
          <a:xfrm>
            <a:off x="2214926" y="619933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Architecture technique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72DB73-97A0-4330-B58C-5A904AAE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457200"/>
            <a:ext cx="1379186" cy="7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F2625-1331-4DF9-BA97-1EC1945F23F5}"/>
              </a:ext>
            </a:extLst>
          </p:cNvPr>
          <p:cNvSpPr txBox="1"/>
          <p:nvPr/>
        </p:nvSpPr>
        <p:spPr>
          <a:xfrm>
            <a:off x="3872948" y="2339915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Diagramme UML : </a:t>
            </a:r>
            <a:r>
              <a:rPr lang="fr-FR" sz="1800" dirty="0">
                <a:hlinkClick r:id="rId3"/>
              </a:rPr>
              <a:t>https://app.diagrams.net/#G18BrnB7xMKdKBNGIpQtG4-7ns0DjweqCr</a:t>
            </a:r>
            <a:endParaRPr lang="fr-FR" sz="1800" dirty="0"/>
          </a:p>
          <a:p>
            <a:endParaRPr lang="fr-FR" dirty="0"/>
          </a:p>
          <a:p>
            <a:r>
              <a:rPr lang="fr-FR" sz="1800" dirty="0"/>
              <a:t>Code du smart </a:t>
            </a:r>
            <a:r>
              <a:rPr lang="fr-FR" sz="1800" dirty="0" err="1"/>
              <a:t>contract</a:t>
            </a:r>
            <a:r>
              <a:rPr lang="fr-FR" sz="1800" dirty="0"/>
              <a:t>:</a:t>
            </a:r>
          </a:p>
          <a:p>
            <a:r>
              <a:rPr lang="fr-FR" sz="1800" dirty="0">
                <a:hlinkClick r:id="rId4"/>
              </a:rPr>
              <a:t>https://github.com/LilianBordeau/Projet-Blockchain/blob/master/Election.sol</a:t>
            </a:r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1187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{088AE253-63D2-4521-9D1F-59C5171D02D7}tf78438558_win32</Template>
  <TotalTime>163</TotalTime>
  <Words>334</Words>
  <Application>Microsoft Office PowerPoint</Application>
  <PresentationFormat>Grand écran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Garamond</vt:lpstr>
      <vt:lpstr>Noto Sans</vt:lpstr>
      <vt:lpstr>Open Sans</vt:lpstr>
      <vt:lpstr>SavonVTI</vt:lpstr>
      <vt:lpstr>Blockchain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Sonia SOMAYA</dc:creator>
  <cp:lastModifiedBy>Lilian Bordeau</cp:lastModifiedBy>
  <cp:revision>82</cp:revision>
  <dcterms:created xsi:type="dcterms:W3CDTF">2020-09-22T20:04:27Z</dcterms:created>
  <dcterms:modified xsi:type="dcterms:W3CDTF">2020-09-24T09:55:19Z</dcterms:modified>
</cp:coreProperties>
</file>