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6F77F-7D29-4835-9AF6-C9538A3DE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B5E1C-5C30-4B03-860B-6317A9C2E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B97676-C32A-41C1-AF75-4869EDF4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39B997-A853-4BDA-981D-DF3E465D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ECA6DE-20CE-451B-9B29-A2A01457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23BE4-122C-4BA7-A67E-9DAD0A3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0D55C-C5F4-44E3-A7A6-EEAD6538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C7A581-A561-4EA2-AEAE-BF9E318B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AE331-F897-4A4C-919C-EFE0AB4D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3FBBE-4E57-4C93-895A-0E1E2DC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895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61B947-E2D5-476E-8407-AD1A7EE7B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1AFD73-B17C-428E-A980-BE426565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DEAFF-EF7A-4DC3-B8A5-81ED4BAA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DF85F2-34AB-4710-946F-22D92E2C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7FFEC8-11EA-40E0-BE27-557523E2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67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635BB-9C60-4470-AD8C-E3F1CD4B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6C05F-F5DB-4B5E-A63C-1539DED8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6A075-5A2F-45FA-8830-8BB55D6A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3AA6F-202E-43DB-9F62-0F955FA5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505F3-A9EB-4AF8-BE7B-3795387F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082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8551C-517E-4F5F-BDE3-34A54434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4C3AE-4198-4D72-A9BC-AE6923B3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2836D-FC68-46B9-A6E0-4015905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7E8D3-04A7-4B48-8202-D5F134A8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B2E08-1B6D-42AB-A783-49727EB4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02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DDCD-8BF9-42B4-AD3E-2A18DBFD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DFE0B-3AFF-4746-9769-01C443FB4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1E69EA-F28C-4458-BACA-DD380F05A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EF5A19-ED11-4C4E-8453-9745E2F9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B4122-D517-4805-BF77-88AE49DA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FB3428-E5A7-47FF-B76C-25456572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525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9BCB3-D93D-411A-923E-7C16CDD3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E02B1C-B3A6-4B6A-8E7C-BF7933B06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625A79-4618-4063-91B0-E9935F084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40B484-1D80-410E-BD2D-C473D0FAA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8B25B9-CBD7-417B-A912-63CF8CC9A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1B4147-66CB-4201-9CAB-4D4B011C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58D887-E327-4CA3-891B-5DD0A59D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E25E1D-F195-4FF2-9001-19717A27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46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65DD0-443A-4C97-B8E2-32DB57F6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9D0F60-DC41-4699-B6A6-2277C202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270A44-2DA3-4258-B40D-7E47F6C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1399CC-4A9F-455A-8A9A-089E4D95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236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CF3F5A-8267-4869-9E69-81F4E63A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6BCFAE-8EAF-489F-A1D9-1730460C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B0C695-CBED-4546-BD9B-2EDA30E2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50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EEB1A-A15E-4EA2-BBCB-B0B8178B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C2A06-3A50-4C1B-AE9D-ECF74BF0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24D597-63A2-4F51-A44D-88FD3170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A59C76-A57B-4363-8C7C-01E2B7D3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129761-7E97-4EBC-8FFD-3176F41F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5BEF35-06AD-427D-AED6-FB1C7C4B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63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24A2-95E4-41E6-BEC1-155AC529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424B03-56D4-4135-81B4-BB57D4F2E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F7A681-D8EF-48E9-9439-6E60545E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61DD65-071F-4A78-B3F8-02113A63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2A0051-6CC0-4060-9734-07F11355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A0B31B-62A1-4217-9FC3-9960BD52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344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1F5C8D-C518-4D7E-BDCD-4739F5A1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D0E52-1E0E-4393-91A9-D1AE4503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5AB25-20B2-472E-A384-F71E3808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BE5D-B301-41A1-B0EF-02EBFA94F9C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2A470-7B54-4DB8-B5A6-E146B2960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77A35-E5F3-4042-A66D-6CE74695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3B41-3512-4913-BE39-20186879A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80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37EE4AC-328F-43EE-90AE-53634F076E42}"/>
              </a:ext>
            </a:extLst>
          </p:cNvPr>
          <p:cNvSpPr/>
          <p:nvPr/>
        </p:nvSpPr>
        <p:spPr>
          <a:xfrm>
            <a:off x="-44218" y="3690493"/>
            <a:ext cx="3953609" cy="27243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AutoShape 8" descr="Compensar Logo PNG vector in SVG, PDF, AI, CDR format">
            <a:extLst>
              <a:ext uri="{FF2B5EF4-FFF2-40B4-BE49-F238E27FC236}">
                <a16:creationId xmlns:a16="http://schemas.microsoft.com/office/drawing/2014/main" id="{F9D732EA-AD89-4A2A-98A2-972EA40D37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AutoShape 12" descr="Compensar Logo">
            <a:extLst>
              <a:ext uri="{FF2B5EF4-FFF2-40B4-BE49-F238E27FC236}">
                <a16:creationId xmlns:a16="http://schemas.microsoft.com/office/drawing/2014/main" id="{0AAF5756-66BA-4519-9C61-E8B5DEA1D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358887" cy="235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43460ED-DD26-4F87-BB43-E3A980EBD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0" y="181766"/>
            <a:ext cx="2818024" cy="918164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010560D-A943-4A63-9C67-A353D70293D2}"/>
              </a:ext>
            </a:extLst>
          </p:cNvPr>
          <p:cNvSpPr/>
          <p:nvPr/>
        </p:nvSpPr>
        <p:spPr>
          <a:xfrm>
            <a:off x="3909391" y="684040"/>
            <a:ext cx="5353879" cy="3048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>
                <a:solidFill>
                  <a:schemeClr val="tx1"/>
                </a:solidFill>
              </a:rPr>
              <a:t>¿Buscas algo?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28454E2-B400-42BD-9207-0368E2FEC46E}"/>
              </a:ext>
            </a:extLst>
          </p:cNvPr>
          <p:cNvSpPr/>
          <p:nvPr/>
        </p:nvSpPr>
        <p:spPr>
          <a:xfrm>
            <a:off x="0" y="1159566"/>
            <a:ext cx="12192000" cy="739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C90F5D0-B6E8-41E8-AD32-6A59B8AA67D8}"/>
              </a:ext>
            </a:extLst>
          </p:cNvPr>
          <p:cNvSpPr txBox="1"/>
          <p:nvPr/>
        </p:nvSpPr>
        <p:spPr>
          <a:xfrm>
            <a:off x="154745" y="1159566"/>
            <a:ext cx="280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SALUD</a:t>
            </a:r>
          </a:p>
          <a:p>
            <a:r>
              <a:rPr lang="es-ES" dirty="0" err="1"/>
              <a:t>Eps</a:t>
            </a:r>
            <a:r>
              <a:rPr lang="es-ES" dirty="0"/>
              <a:t> y PC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EC43CDA-9C1B-4EAA-BF65-1B4FA075B05C}"/>
              </a:ext>
            </a:extLst>
          </p:cNvPr>
          <p:cNvSpPr txBox="1"/>
          <p:nvPr/>
        </p:nvSpPr>
        <p:spPr>
          <a:xfrm>
            <a:off x="1725535" y="1189079"/>
            <a:ext cx="280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PERSONA</a:t>
            </a:r>
          </a:p>
          <a:p>
            <a:r>
              <a:rPr lang="es-ES" dirty="0"/>
              <a:t>Afiliación y Servicio de Caja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0B395BC-602E-44C4-9C05-41A3C3160C4A}"/>
              </a:ext>
            </a:extLst>
          </p:cNvPr>
          <p:cNvSpPr txBox="1"/>
          <p:nvPr/>
        </p:nvSpPr>
        <p:spPr>
          <a:xfrm>
            <a:off x="4938333" y="1225529"/>
            <a:ext cx="255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EMPRESA</a:t>
            </a:r>
          </a:p>
          <a:p>
            <a:r>
              <a:rPr lang="es-ES" dirty="0"/>
              <a:t>Empleadores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93B373F-CD77-4B22-A025-77264BEFA526}"/>
              </a:ext>
            </a:extLst>
          </p:cNvPr>
          <p:cNvSpPr txBox="1"/>
          <p:nvPr/>
        </p:nvSpPr>
        <p:spPr>
          <a:xfrm>
            <a:off x="6935348" y="1225528"/>
            <a:ext cx="259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SOBRE</a:t>
            </a:r>
            <a:r>
              <a:rPr lang="es-ES" dirty="0"/>
              <a:t> </a:t>
            </a:r>
            <a:r>
              <a:rPr lang="es-ES" b="1" dirty="0"/>
              <a:t>COMPENSAR</a:t>
            </a:r>
          </a:p>
          <a:p>
            <a:r>
              <a:rPr lang="es-ES" dirty="0"/>
              <a:t>Información institucional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0CDDFFB-FAA4-42EA-8769-87402AC548A2}"/>
              </a:ext>
            </a:extLst>
          </p:cNvPr>
          <p:cNvSpPr txBox="1"/>
          <p:nvPr/>
        </p:nvSpPr>
        <p:spPr>
          <a:xfrm>
            <a:off x="9903031" y="1231743"/>
            <a:ext cx="255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AFILIATE</a:t>
            </a:r>
          </a:p>
          <a:p>
            <a:r>
              <a:rPr lang="es-ES" dirty="0"/>
              <a:t>Afiliación a Caja y Salud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042DDFB-68DD-4299-B7DC-9C3F95BF093E}"/>
              </a:ext>
            </a:extLst>
          </p:cNvPr>
          <p:cNvSpPr/>
          <p:nvPr/>
        </p:nvSpPr>
        <p:spPr>
          <a:xfrm>
            <a:off x="0" y="1896880"/>
            <a:ext cx="12192000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BCFC88-F18A-460A-A4A5-5135061A9953}"/>
              </a:ext>
            </a:extLst>
          </p:cNvPr>
          <p:cNvSpPr txBox="1"/>
          <p:nvPr/>
        </p:nvSpPr>
        <p:spPr>
          <a:xfrm>
            <a:off x="4398252" y="1915792"/>
            <a:ext cx="359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 Black" panose="020B0A04020102020204" pitchFamily="34" charset="0"/>
              </a:rPr>
              <a:t>QUEREMOS SABER DE TI 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CF13408-F8AA-487B-B3DD-432DEB7F3CBD}"/>
              </a:ext>
            </a:extLst>
          </p:cNvPr>
          <p:cNvSpPr txBox="1"/>
          <p:nvPr/>
        </p:nvSpPr>
        <p:spPr>
          <a:xfrm>
            <a:off x="0" y="2370678"/>
            <a:ext cx="286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Recuerda los tipos de PQRS</a:t>
            </a:r>
            <a:endParaRPr lang="es-CO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B751C489-F328-4DE8-86E5-043F6A68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681" y="1"/>
            <a:ext cx="1475319" cy="113902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897F69A4-A889-4CC1-A4AA-C7A4193572AF}"/>
              </a:ext>
            </a:extLst>
          </p:cNvPr>
          <p:cNvSpPr txBox="1"/>
          <p:nvPr/>
        </p:nvSpPr>
        <p:spPr>
          <a:xfrm>
            <a:off x="136867" y="3771533"/>
            <a:ext cx="375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Ten presente que para radicar tus trámites relacionados con: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Subsidio de vivienda nueva y arrendamiento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Afiliación a caja de compensación</a:t>
            </a:r>
          </a:p>
          <a:p>
            <a:pPr algn="ctr"/>
            <a:r>
              <a:rPr lang="es-ES" dirty="0"/>
              <a:t>Debes ingresar a través de la opción: </a:t>
            </a:r>
            <a:endParaRPr lang="es-CO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AD06256-062F-4656-8125-77CC9C37E42B}"/>
              </a:ext>
            </a:extLst>
          </p:cNvPr>
          <p:cNvSpPr/>
          <p:nvPr/>
        </p:nvSpPr>
        <p:spPr>
          <a:xfrm>
            <a:off x="309490" y="5606899"/>
            <a:ext cx="3281185" cy="5873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Radicar Trámites </a:t>
            </a:r>
            <a:endParaRPr lang="es-CO" dirty="0"/>
          </a:p>
        </p:txBody>
      </p:sp>
      <p:pic>
        <p:nvPicPr>
          <p:cNvPr id="1048" name="Picture 24" descr="Icono decorativo denuncia">
            <a:extLst>
              <a:ext uri="{FF2B5EF4-FFF2-40B4-BE49-F238E27FC236}">
                <a16:creationId xmlns:a16="http://schemas.microsoft.com/office/drawing/2014/main" id="{BEFA8639-6B62-42D2-855A-9C8C11EF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91" y="2454083"/>
            <a:ext cx="677263" cy="6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16CED628-767D-4B3F-B3E0-3DD828A79ED3}"/>
              </a:ext>
            </a:extLst>
          </p:cNvPr>
          <p:cNvSpPr txBox="1"/>
          <p:nvPr/>
        </p:nvSpPr>
        <p:spPr>
          <a:xfrm>
            <a:off x="2284675" y="2994008"/>
            <a:ext cx="1863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/>
              <a:t>Petición/solicitud: </a:t>
            </a:r>
            <a:r>
              <a:rPr lang="es-ES" sz="1000" dirty="0"/>
              <a:t>Radicación de requerimientos sobre un producto o la prestación de un servicio.	</a:t>
            </a:r>
            <a:endParaRPr lang="es-CO" sz="1000" dirty="0"/>
          </a:p>
        </p:txBody>
      </p:sp>
      <p:pic>
        <p:nvPicPr>
          <p:cNvPr id="1050" name="Picture 26" descr="Icono decorativo Queja">
            <a:extLst>
              <a:ext uri="{FF2B5EF4-FFF2-40B4-BE49-F238E27FC236}">
                <a16:creationId xmlns:a16="http://schemas.microsoft.com/office/drawing/2014/main" id="{1D96B10D-F0B8-4021-AA3B-DE5962D91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81" y="2399137"/>
            <a:ext cx="647700" cy="6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5C2618C0-2F95-470D-A138-3F9CEE0E0564}"/>
              </a:ext>
            </a:extLst>
          </p:cNvPr>
          <p:cNvSpPr txBox="1"/>
          <p:nvPr/>
        </p:nvSpPr>
        <p:spPr>
          <a:xfrm>
            <a:off x="4475419" y="2974114"/>
            <a:ext cx="1721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/>
              <a:t>Queja: </a:t>
            </a:r>
            <a:r>
              <a:rPr lang="es-ES" sz="1000" dirty="0"/>
              <a:t>Manifestación de inconformidad hacia la conducta en la atención.	 </a:t>
            </a:r>
            <a:endParaRPr lang="es-CO" sz="1000" dirty="0"/>
          </a:p>
        </p:txBody>
      </p:sp>
      <p:pic>
        <p:nvPicPr>
          <p:cNvPr id="1052" name="Picture 28" descr="Icono decorativo sugerencia">
            <a:extLst>
              <a:ext uri="{FF2B5EF4-FFF2-40B4-BE49-F238E27FC236}">
                <a16:creationId xmlns:a16="http://schemas.microsoft.com/office/drawing/2014/main" id="{B0FF825B-EEEF-4595-A9C9-802B47D86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57" y="2428171"/>
            <a:ext cx="6477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C3989606-FDBB-42F9-ADCD-722C1C450F41}"/>
              </a:ext>
            </a:extLst>
          </p:cNvPr>
          <p:cNvSpPr txBox="1"/>
          <p:nvPr/>
        </p:nvSpPr>
        <p:spPr>
          <a:xfrm>
            <a:off x="6430578" y="2996659"/>
            <a:ext cx="1721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/>
              <a:t>Sugerencia: </a:t>
            </a:r>
            <a:r>
              <a:rPr lang="es-ES" sz="1000" dirty="0"/>
              <a:t>Propuesta o recomendación del servicio para mejorar.</a:t>
            </a:r>
            <a:endParaRPr lang="es-CO" sz="1000" dirty="0"/>
          </a:p>
        </p:txBody>
      </p:sp>
      <p:pic>
        <p:nvPicPr>
          <p:cNvPr id="1054" name="Picture 30" descr="Icono decorativo reclamo">
            <a:extLst>
              <a:ext uri="{FF2B5EF4-FFF2-40B4-BE49-F238E27FC236}">
                <a16:creationId xmlns:a16="http://schemas.microsoft.com/office/drawing/2014/main" id="{562AC7CC-D998-43FC-AB72-8D567C91A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61" y="2415594"/>
            <a:ext cx="6477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FD8ED453-D2A2-4E2C-92DC-FDF5AA1CD3E6}"/>
              </a:ext>
            </a:extLst>
          </p:cNvPr>
          <p:cNvSpPr txBox="1"/>
          <p:nvPr/>
        </p:nvSpPr>
        <p:spPr>
          <a:xfrm>
            <a:off x="8334193" y="2955800"/>
            <a:ext cx="1721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/>
              <a:t>Reclamo: </a:t>
            </a:r>
            <a:r>
              <a:rPr lang="es-ES" sz="1000" dirty="0"/>
              <a:t>Expresión de inconformidad frente a un producto o la prestación de un servicio.</a:t>
            </a:r>
            <a:endParaRPr lang="es-CO" sz="1000" dirty="0"/>
          </a:p>
        </p:txBody>
      </p:sp>
      <p:pic>
        <p:nvPicPr>
          <p:cNvPr id="1056" name="Picture 32" descr="Icono decorativo Felicitación">
            <a:extLst>
              <a:ext uri="{FF2B5EF4-FFF2-40B4-BE49-F238E27FC236}">
                <a16:creationId xmlns:a16="http://schemas.microsoft.com/office/drawing/2014/main" id="{08846AD2-5685-4E39-ABE3-F7D1303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57" y="2401369"/>
            <a:ext cx="6477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30ED0164-716C-4F8A-B426-C7F9EFE29F33}"/>
              </a:ext>
            </a:extLst>
          </p:cNvPr>
          <p:cNvSpPr txBox="1"/>
          <p:nvPr/>
        </p:nvSpPr>
        <p:spPr>
          <a:xfrm>
            <a:off x="10324756" y="2914702"/>
            <a:ext cx="190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/>
              <a:t>Reconocimiento: </a:t>
            </a:r>
            <a:r>
              <a:rPr lang="es-ES" sz="1000" dirty="0"/>
              <a:t>Expresión positiva frente a los productos y servicios ofrecidos o la atención brindada por un colaborador</a:t>
            </a:r>
            <a:r>
              <a:rPr lang="es-ES" sz="1000" b="1" dirty="0"/>
              <a:t>.</a:t>
            </a:r>
            <a:endParaRPr lang="es-CO" sz="1000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BE73DF-BE34-4C47-B30E-DB57D72531C3}"/>
              </a:ext>
            </a:extLst>
          </p:cNvPr>
          <p:cNvSpPr txBox="1"/>
          <p:nvPr/>
        </p:nvSpPr>
        <p:spPr>
          <a:xfrm>
            <a:off x="4603503" y="4506759"/>
            <a:ext cx="3228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Consulta o radica tu Petición, Queja, Reclamo o Sugerencia (PQRS), relacionada con:</a:t>
            </a:r>
            <a:br>
              <a:rPr lang="es-CO" dirty="0"/>
            </a:br>
            <a:endParaRPr lang="es-CO" dirty="0"/>
          </a:p>
          <a:p>
            <a:br>
              <a:rPr lang="es-CO" dirty="0"/>
            </a:br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161D57A-5DF1-44F4-BD1B-E85E6426B9B3}"/>
              </a:ext>
            </a:extLst>
          </p:cNvPr>
          <p:cNvSpPr txBox="1"/>
          <p:nvPr/>
        </p:nvSpPr>
        <p:spPr>
          <a:xfrm>
            <a:off x="8172663" y="5114244"/>
            <a:ext cx="407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Prestación de servicios de PBS y PC (Laboratorios, citas, exámenes médicos, medicamentos y demás)</a:t>
            </a:r>
            <a:endParaRPr lang="es-CO" sz="16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D3E5D536-E24B-406D-A170-1B75FCA39DA3}"/>
              </a:ext>
            </a:extLst>
          </p:cNvPr>
          <p:cNvSpPr/>
          <p:nvPr/>
        </p:nvSpPr>
        <p:spPr>
          <a:xfrm>
            <a:off x="8152014" y="4413105"/>
            <a:ext cx="1813029" cy="5873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Seguimiento PQRS </a:t>
            </a:r>
            <a:endParaRPr lang="es-CO" dirty="0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14DB878D-F6BE-46FC-BEE2-F5B3201802B8}"/>
              </a:ext>
            </a:extLst>
          </p:cNvPr>
          <p:cNvSpPr/>
          <p:nvPr/>
        </p:nvSpPr>
        <p:spPr>
          <a:xfrm>
            <a:off x="10208029" y="4413105"/>
            <a:ext cx="1813029" cy="5873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Radicar PQRS </a:t>
            </a:r>
            <a:endParaRPr lang="es-CO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4691F63-907F-40C7-B135-F2E5A0340EDF}"/>
              </a:ext>
            </a:extLst>
          </p:cNvPr>
          <p:cNvSpPr txBox="1"/>
          <p:nvPr/>
        </p:nvSpPr>
        <p:spPr>
          <a:xfrm>
            <a:off x="8232725" y="3742227"/>
            <a:ext cx="40707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Recreación, Educación, Deportes, Turismo, Subsidio, Créditos, Eventos, entre otros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EE07654D-4715-4CD0-9CC5-8CA8376F4138}"/>
              </a:ext>
            </a:extLst>
          </p:cNvPr>
          <p:cNvSpPr/>
          <p:nvPr/>
        </p:nvSpPr>
        <p:spPr>
          <a:xfrm>
            <a:off x="8192074" y="6081247"/>
            <a:ext cx="1813029" cy="5873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Seguimiento PQRS </a:t>
            </a:r>
            <a:endParaRPr lang="es-CO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80E1670E-939C-4C98-971F-41BBF2C30719}"/>
              </a:ext>
            </a:extLst>
          </p:cNvPr>
          <p:cNvSpPr/>
          <p:nvPr/>
        </p:nvSpPr>
        <p:spPr>
          <a:xfrm>
            <a:off x="10208029" y="6058988"/>
            <a:ext cx="1813029" cy="5873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Radicar PQRS </a:t>
            </a:r>
            <a:endParaRPr lang="es-CO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993B2EB-9806-4E4B-84B8-ECD02085D4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3477" y="735887"/>
            <a:ext cx="230221" cy="2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CCD48B52-0405-40DA-B797-F11BAA80805C}"/>
              </a:ext>
            </a:extLst>
          </p:cNvPr>
          <p:cNvSpPr/>
          <p:nvPr/>
        </p:nvSpPr>
        <p:spPr>
          <a:xfrm>
            <a:off x="3530992" y="436100"/>
            <a:ext cx="4698607" cy="3801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188A6F-D51F-4F93-8AEA-D108E6798ABC}"/>
              </a:ext>
            </a:extLst>
          </p:cNvPr>
          <p:cNvSpPr/>
          <p:nvPr/>
        </p:nvSpPr>
        <p:spPr>
          <a:xfrm>
            <a:off x="3530992" y="0"/>
            <a:ext cx="469860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D044DF7-B644-4B3A-8A59-C699AF5D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351" y="111430"/>
            <a:ext cx="1223889" cy="3246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2BD3A14-48FD-4605-A432-B3A88E28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1" y="0"/>
            <a:ext cx="492368" cy="380133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DF7E36-CAF0-4D12-98B3-C46825D661D1}"/>
              </a:ext>
            </a:extLst>
          </p:cNvPr>
          <p:cNvCxnSpPr/>
          <p:nvPr/>
        </p:nvCxnSpPr>
        <p:spPr>
          <a:xfrm>
            <a:off x="3598983" y="111430"/>
            <a:ext cx="393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AE2AAB9-C3F8-4F7C-A4FF-9C56468D0515}"/>
              </a:ext>
            </a:extLst>
          </p:cNvPr>
          <p:cNvCxnSpPr/>
          <p:nvPr/>
        </p:nvCxnSpPr>
        <p:spPr>
          <a:xfrm>
            <a:off x="3598982" y="190066"/>
            <a:ext cx="393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E45DEE7-9255-475A-A8EA-5A4FC9057FA3}"/>
              </a:ext>
            </a:extLst>
          </p:cNvPr>
          <p:cNvCxnSpPr/>
          <p:nvPr/>
        </p:nvCxnSpPr>
        <p:spPr>
          <a:xfrm>
            <a:off x="3598981" y="287833"/>
            <a:ext cx="393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9D6510AB-3B41-4885-8270-12CDD2E5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295" y="816233"/>
            <a:ext cx="230221" cy="20598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297BF6D9-596F-492A-8500-165448E24B3B}"/>
              </a:ext>
            </a:extLst>
          </p:cNvPr>
          <p:cNvSpPr/>
          <p:nvPr/>
        </p:nvSpPr>
        <p:spPr>
          <a:xfrm>
            <a:off x="3530992" y="642087"/>
            <a:ext cx="4698607" cy="3801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A0F9406-F341-4C5A-8F89-E46770250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157" y="661050"/>
            <a:ext cx="332369" cy="297382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2B77127D-5B5A-46F6-8941-E7E784CE82B1}"/>
              </a:ext>
            </a:extLst>
          </p:cNvPr>
          <p:cNvSpPr/>
          <p:nvPr/>
        </p:nvSpPr>
        <p:spPr>
          <a:xfrm>
            <a:off x="3530992" y="958430"/>
            <a:ext cx="4698607" cy="3599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BD08A46-9DB1-4872-99CF-17C4DA471176}"/>
              </a:ext>
            </a:extLst>
          </p:cNvPr>
          <p:cNvSpPr txBox="1"/>
          <p:nvPr/>
        </p:nvSpPr>
        <p:spPr>
          <a:xfrm>
            <a:off x="4632393" y="1022218"/>
            <a:ext cx="359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 Black" panose="020B0A04020102020204" pitchFamily="34" charset="0"/>
              </a:rPr>
              <a:t>QUEREMOS SABER DE TI </a:t>
            </a:r>
            <a:endParaRPr lang="es-CO" sz="1400" b="1" dirty="0">
              <a:latin typeface="Arial Black" panose="020B0A040201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2C8E6B3-E4FC-497F-8EE7-FDAD3B7697E4}"/>
              </a:ext>
            </a:extLst>
          </p:cNvPr>
          <p:cNvSpPr txBox="1"/>
          <p:nvPr/>
        </p:nvSpPr>
        <p:spPr>
          <a:xfrm>
            <a:off x="3598981" y="1253936"/>
            <a:ext cx="1901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Recuerda los tipos de PQRS</a:t>
            </a:r>
            <a:endParaRPr lang="es-CO" sz="1200" dirty="0"/>
          </a:p>
        </p:txBody>
      </p:sp>
      <p:pic>
        <p:nvPicPr>
          <p:cNvPr id="25" name="Picture 24" descr="Icono decorativo denuncia">
            <a:extLst>
              <a:ext uri="{FF2B5EF4-FFF2-40B4-BE49-F238E27FC236}">
                <a16:creationId xmlns:a16="http://schemas.microsoft.com/office/drawing/2014/main" id="{C8222ED4-32D0-49E4-91D2-E3D760FDE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88" y="1418115"/>
            <a:ext cx="502028" cy="45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E0264DC9-A422-4A1C-8752-845FD7CBC647}"/>
              </a:ext>
            </a:extLst>
          </p:cNvPr>
          <p:cNvSpPr txBox="1"/>
          <p:nvPr/>
        </p:nvSpPr>
        <p:spPr>
          <a:xfrm>
            <a:off x="3861580" y="1801299"/>
            <a:ext cx="412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/>
              <a:t>Petición/solicitud: </a:t>
            </a:r>
            <a:r>
              <a:rPr lang="es-ES" sz="1000" dirty="0"/>
              <a:t>Radicación de requerimientos sobre un producto o la prestación de un servicio.	</a:t>
            </a:r>
            <a:endParaRPr lang="es-CO" sz="1000" dirty="0"/>
          </a:p>
        </p:txBody>
      </p:sp>
      <p:pic>
        <p:nvPicPr>
          <p:cNvPr id="27" name="Picture 26" descr="Icono decorativo Queja">
            <a:extLst>
              <a:ext uri="{FF2B5EF4-FFF2-40B4-BE49-F238E27FC236}">
                <a16:creationId xmlns:a16="http://schemas.microsoft.com/office/drawing/2014/main" id="{E761D0DB-E6CE-4D0A-9A74-19920B7E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46" y="2026248"/>
            <a:ext cx="527970" cy="5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2FC4FF84-3A52-4700-8C16-AE13D669BA20}"/>
              </a:ext>
            </a:extLst>
          </p:cNvPr>
          <p:cNvSpPr txBox="1"/>
          <p:nvPr/>
        </p:nvSpPr>
        <p:spPr>
          <a:xfrm>
            <a:off x="3861580" y="2447232"/>
            <a:ext cx="412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/>
              <a:t>Queja: </a:t>
            </a:r>
            <a:r>
              <a:rPr lang="es-ES" sz="1000" dirty="0"/>
              <a:t>Manifestación de inconformidad hacia la conducta en la atención.	 </a:t>
            </a:r>
            <a:endParaRPr lang="es-CO" sz="1000" dirty="0"/>
          </a:p>
        </p:txBody>
      </p:sp>
      <p:pic>
        <p:nvPicPr>
          <p:cNvPr id="29" name="Picture 28" descr="Icono decorativo sugerencia">
            <a:extLst>
              <a:ext uri="{FF2B5EF4-FFF2-40B4-BE49-F238E27FC236}">
                <a16:creationId xmlns:a16="http://schemas.microsoft.com/office/drawing/2014/main" id="{E3FB89A6-B251-4492-99A9-BE3BB82D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46" y="2672713"/>
            <a:ext cx="527970" cy="48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727739EB-23B9-4055-848E-B9EA36C11D07}"/>
              </a:ext>
            </a:extLst>
          </p:cNvPr>
          <p:cNvSpPr txBox="1"/>
          <p:nvPr/>
        </p:nvSpPr>
        <p:spPr>
          <a:xfrm>
            <a:off x="3861580" y="3078515"/>
            <a:ext cx="4290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/>
              <a:t>Sugerencia: </a:t>
            </a:r>
            <a:r>
              <a:rPr lang="es-ES" sz="1000" dirty="0"/>
              <a:t>Propuesta o recomendación del servicio para mejorar.</a:t>
            </a:r>
            <a:endParaRPr lang="es-CO" sz="1000" dirty="0"/>
          </a:p>
        </p:txBody>
      </p:sp>
      <p:pic>
        <p:nvPicPr>
          <p:cNvPr id="31" name="Picture 30" descr="Icono decorativo reclamo">
            <a:extLst>
              <a:ext uri="{FF2B5EF4-FFF2-40B4-BE49-F238E27FC236}">
                <a16:creationId xmlns:a16="http://schemas.microsoft.com/office/drawing/2014/main" id="{9403FEC0-B178-4163-9252-8ED8BB4A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30" y="3263420"/>
            <a:ext cx="527970" cy="48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CAA0FB6F-AB54-45C7-8820-D0CE565F6FEF}"/>
              </a:ext>
            </a:extLst>
          </p:cNvPr>
          <p:cNvSpPr txBox="1"/>
          <p:nvPr/>
        </p:nvSpPr>
        <p:spPr>
          <a:xfrm>
            <a:off x="3819376" y="3654072"/>
            <a:ext cx="4121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/>
              <a:t>Reclamo: </a:t>
            </a:r>
            <a:r>
              <a:rPr lang="es-ES" sz="1000" dirty="0"/>
              <a:t>Expresión de inconformidad frente a un producto o la prestación de un servicio.</a:t>
            </a:r>
            <a:endParaRPr lang="es-CO" sz="1000" dirty="0"/>
          </a:p>
        </p:txBody>
      </p:sp>
      <p:pic>
        <p:nvPicPr>
          <p:cNvPr id="33" name="Picture 32" descr="Icono decorativo Felicitación">
            <a:extLst>
              <a:ext uri="{FF2B5EF4-FFF2-40B4-BE49-F238E27FC236}">
                <a16:creationId xmlns:a16="http://schemas.microsoft.com/office/drawing/2014/main" id="{DBE28879-4200-469A-B32E-3A94729D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38" y="3835856"/>
            <a:ext cx="527970" cy="48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7FFD4E1A-8CA2-484A-8E38-0C5EFD162840}"/>
              </a:ext>
            </a:extLst>
          </p:cNvPr>
          <p:cNvSpPr txBox="1"/>
          <p:nvPr/>
        </p:nvSpPr>
        <p:spPr>
          <a:xfrm>
            <a:off x="3819375" y="4221608"/>
            <a:ext cx="4121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/>
              <a:t>Reconocimiento: </a:t>
            </a:r>
            <a:r>
              <a:rPr lang="es-ES" sz="1000" dirty="0"/>
              <a:t>Expresión positiva frente a los productos y servicios ofrecidos o la atención brindada por un colaborador</a:t>
            </a:r>
            <a:r>
              <a:rPr lang="es-ES" sz="1000" b="1" dirty="0"/>
              <a:t>.</a:t>
            </a:r>
            <a:endParaRPr lang="es-CO" sz="1000" b="1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6AC41DF-94A1-4602-8899-2FC87C7D57D7}"/>
              </a:ext>
            </a:extLst>
          </p:cNvPr>
          <p:cNvSpPr/>
          <p:nvPr/>
        </p:nvSpPr>
        <p:spPr>
          <a:xfrm>
            <a:off x="3530990" y="4557932"/>
            <a:ext cx="4698609" cy="9800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2731E97-A67F-4F76-AE6C-91D27A646BAA}"/>
              </a:ext>
            </a:extLst>
          </p:cNvPr>
          <p:cNvSpPr txBox="1"/>
          <p:nvPr/>
        </p:nvSpPr>
        <p:spPr>
          <a:xfrm>
            <a:off x="4230773" y="4557930"/>
            <a:ext cx="3759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50" dirty="0"/>
              <a:t>Ten presente que para radicar tus trámites relacionados con: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050" dirty="0"/>
              <a:t>Subsidio de vivienda nueva y arrendamiento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050" dirty="0"/>
              <a:t>Afiliación a caja de compensación</a:t>
            </a:r>
          </a:p>
          <a:p>
            <a:pPr algn="ctr"/>
            <a:r>
              <a:rPr lang="es-ES" sz="1050" dirty="0"/>
              <a:t>Debes ingresar a través de la opción: </a:t>
            </a:r>
            <a:endParaRPr lang="es-CO" sz="105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17DC357-B394-4983-810E-9B826BF4D805}"/>
              </a:ext>
            </a:extLst>
          </p:cNvPr>
          <p:cNvSpPr/>
          <p:nvPr/>
        </p:nvSpPr>
        <p:spPr>
          <a:xfrm>
            <a:off x="4986093" y="5287377"/>
            <a:ext cx="1669260" cy="2190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Radicar Trámites </a:t>
            </a:r>
            <a:endParaRPr lang="es-CO" sz="105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5AC6E95-71F3-4088-B2FF-0BE99F4BE2DD}"/>
              </a:ext>
            </a:extLst>
          </p:cNvPr>
          <p:cNvSpPr txBox="1"/>
          <p:nvPr/>
        </p:nvSpPr>
        <p:spPr>
          <a:xfrm>
            <a:off x="3607188" y="5516364"/>
            <a:ext cx="4630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Consulta o radica tu Petición, Queja, Reclamo o Sugerencia (PQRS), relacionada con:</a:t>
            </a:r>
            <a:br>
              <a:rPr lang="es-CO" sz="1400" dirty="0"/>
            </a:br>
            <a:endParaRPr lang="es-CO" sz="1400" dirty="0"/>
          </a:p>
          <a:p>
            <a:br>
              <a:rPr lang="es-CO" sz="1400" dirty="0"/>
            </a:br>
            <a:endParaRPr lang="es-CO" sz="1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7C842C8-7B8E-41B6-BF61-58161C00D10C}"/>
              </a:ext>
            </a:extLst>
          </p:cNvPr>
          <p:cNvSpPr txBox="1"/>
          <p:nvPr/>
        </p:nvSpPr>
        <p:spPr>
          <a:xfrm>
            <a:off x="3728837" y="5978027"/>
            <a:ext cx="217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dirty="0"/>
              <a:t>Recreación, Educación, Deportes, Turismo, Subsidio, Créditos, Eventos, entre otros.</a:t>
            </a:r>
            <a:endParaRPr lang="es-CO" sz="1000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735FBB1-741A-4A5A-9953-4EB9AB6125FD}"/>
              </a:ext>
            </a:extLst>
          </p:cNvPr>
          <p:cNvSpPr/>
          <p:nvPr/>
        </p:nvSpPr>
        <p:spPr>
          <a:xfrm>
            <a:off x="3720632" y="6495319"/>
            <a:ext cx="902681" cy="2778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Seguimiento PQRS </a:t>
            </a:r>
            <a:endParaRPr lang="es-CO" sz="1000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B182714B-E96C-4B2C-9AA5-E710BC5BFF65}"/>
              </a:ext>
            </a:extLst>
          </p:cNvPr>
          <p:cNvSpPr/>
          <p:nvPr/>
        </p:nvSpPr>
        <p:spPr>
          <a:xfrm>
            <a:off x="4776191" y="6482162"/>
            <a:ext cx="902682" cy="287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Radicar PQRS </a:t>
            </a:r>
            <a:endParaRPr lang="es-CO" sz="10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4CFCB21-AFF5-4A0E-88E2-C59CE1DB2359}"/>
              </a:ext>
            </a:extLst>
          </p:cNvPr>
          <p:cNvSpPr txBox="1"/>
          <p:nvPr/>
        </p:nvSpPr>
        <p:spPr>
          <a:xfrm>
            <a:off x="5995405" y="5932487"/>
            <a:ext cx="217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dirty="0"/>
              <a:t>Prestación de servicios de PBS y PC (Laboratorios, citas, exámenes médicos, medicamentos y demás)</a:t>
            </a:r>
            <a:endParaRPr lang="es-CO" sz="1000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3A8BD90-3F22-4029-8CBD-FB3FE6313DEF}"/>
              </a:ext>
            </a:extLst>
          </p:cNvPr>
          <p:cNvSpPr/>
          <p:nvPr/>
        </p:nvSpPr>
        <p:spPr>
          <a:xfrm>
            <a:off x="6083245" y="6491273"/>
            <a:ext cx="902681" cy="2778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Seguimiento PQRS </a:t>
            </a:r>
            <a:endParaRPr lang="es-CO" sz="1000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F355649-9459-4896-A11E-A144EC03089A}"/>
              </a:ext>
            </a:extLst>
          </p:cNvPr>
          <p:cNvSpPr/>
          <p:nvPr/>
        </p:nvSpPr>
        <p:spPr>
          <a:xfrm>
            <a:off x="7127576" y="6480860"/>
            <a:ext cx="902682" cy="287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Radicar PQRS 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677655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301</TotalTime>
  <Words>376</Words>
  <Application>Microsoft Office PowerPoint</Application>
  <PresentationFormat>Panorámica</PresentationFormat>
  <Paragraphs>51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mariana lucia gaitan rodriguez</dc:creator>
  <cp:lastModifiedBy>mariana lucia gaitan rodriguez</cp:lastModifiedBy>
  <cp:revision>24</cp:revision>
  <dcterms:created xsi:type="dcterms:W3CDTF">2023-09-11T16:36:26Z</dcterms:created>
  <dcterms:modified xsi:type="dcterms:W3CDTF">2023-09-11T21:37:38Z</dcterms:modified>
</cp:coreProperties>
</file>