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552" r:id="rId2"/>
    <p:sldId id="257" r:id="rId3"/>
    <p:sldId id="256" r:id="rId4"/>
    <p:sldId id="258" r:id="rId5"/>
    <p:sldId id="550" r:id="rId6"/>
    <p:sldId id="551" r:id="rId7"/>
    <p:sldId id="263" r:id="rId8"/>
    <p:sldId id="260" r:id="rId9"/>
    <p:sldId id="261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IBM Plex Mono" panose="020B0509050203000203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99F"/>
    <a:srgbClr val="277CCD"/>
    <a:srgbClr val="7D3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C8E4B-0D60-4E14-85D7-E9B0765E6608}">
  <a:tblStyle styleId="{2A8C8E4B-0D60-4E14-85D7-E9B0765E6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660"/>
  </p:normalViewPr>
  <p:slideViewPr>
    <p:cSldViewPr snapToGrid="0">
      <p:cViewPr>
        <p:scale>
          <a:sx n="75" d="100"/>
          <a:sy n="75" d="100"/>
        </p:scale>
        <p:origin x="15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viewProps" Target="view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AB899-CD35-452E-AB5F-4A69D23F65EA}" type="doc">
      <dgm:prSet loTypeId="urn:microsoft.com/office/officeart/2005/8/layout/matrix3" loCatId="matrix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293246D-4FAB-4837-8E54-777DE6BF0B6B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🗂️  </a:t>
          </a:r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Arhitectură pe 3 niveluri</a:t>
          </a:r>
          <a:endParaRPr lang="en-US" dirty="0"/>
        </a:p>
      </dgm:t>
    </dgm:pt>
    <dgm:pt modelId="{EF9A39BA-47DB-4E10-ADCF-FE364F3D5188}" type="parTrans" cxnId="{9D6B877E-0B27-414F-AC43-F99D2956E251}">
      <dgm:prSet/>
      <dgm:spPr/>
      <dgm:t>
        <a:bodyPr/>
        <a:lstStyle/>
        <a:p>
          <a:endParaRPr lang="en-US"/>
        </a:p>
      </dgm:t>
    </dgm:pt>
    <dgm:pt modelId="{2549DE73-82E3-49C0-A06E-F592FA552E60}" type="sibTrans" cxnId="{9D6B877E-0B27-414F-AC43-F99D2956E251}">
      <dgm:prSet/>
      <dgm:spPr/>
      <dgm:t>
        <a:bodyPr/>
        <a:lstStyle/>
        <a:p>
          <a:endParaRPr lang="en-US"/>
        </a:p>
      </dgm:t>
    </dgm:pt>
    <dgm:pt modelId="{BE57ACC7-1746-4BD5-9AC6-2A4232F4232B}">
      <dgm:prSet phldrT="[Text]"/>
      <dgm:spPr/>
      <dgm:t>
        <a:bodyPr/>
        <a:lstStyle/>
        <a:p>
          <a:pPr>
            <a:buNone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React (UI) → Flask (API) → MySQL (DB)</a:t>
          </a:r>
          <a:endParaRPr lang="en-US" dirty="0"/>
        </a:p>
      </dgm:t>
    </dgm:pt>
    <dgm:pt modelId="{AD071805-E264-4E05-9F3F-49A9E3B506D9}" type="parTrans" cxnId="{0747B104-73EB-4CC5-9132-193A535B861D}">
      <dgm:prSet/>
      <dgm:spPr/>
      <dgm:t>
        <a:bodyPr/>
        <a:lstStyle/>
        <a:p>
          <a:endParaRPr lang="en-US"/>
        </a:p>
      </dgm:t>
    </dgm:pt>
    <dgm:pt modelId="{D1E7B84C-0C16-41D6-B53E-F3DAB30AE142}" type="sibTrans" cxnId="{0747B104-73EB-4CC5-9132-193A535B861D}">
      <dgm:prSet/>
      <dgm:spPr/>
      <dgm:t>
        <a:bodyPr/>
        <a:lstStyle/>
        <a:p>
          <a:endParaRPr lang="en-US"/>
        </a:p>
      </dgm:t>
    </dgm:pt>
    <dgm:pt modelId="{E9B824F0-E614-42F2-812B-823C8737F008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🔄 </a:t>
          </a:r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Flux principal</a:t>
          </a:r>
          <a:endParaRPr lang="en-US" dirty="0"/>
        </a:p>
      </dgm:t>
    </dgm:pt>
    <dgm:pt modelId="{C7EC97A7-6C5E-4190-B02C-A29613B652DE}" type="parTrans" cxnId="{C65C9448-138B-4171-84AF-E1BE3C141E3E}">
      <dgm:prSet/>
      <dgm:spPr/>
      <dgm:t>
        <a:bodyPr/>
        <a:lstStyle/>
        <a:p>
          <a:endParaRPr lang="en-US"/>
        </a:p>
      </dgm:t>
    </dgm:pt>
    <dgm:pt modelId="{1C44DE6D-8B5E-4DBF-AFAA-08FBD986CA10}" type="sibTrans" cxnId="{C65C9448-138B-4171-84AF-E1BE3C141E3E}">
      <dgm:prSet/>
      <dgm:spPr/>
      <dgm:t>
        <a:bodyPr/>
        <a:lstStyle/>
        <a:p>
          <a:endParaRPr lang="en-US"/>
        </a:p>
      </dgm:t>
    </dgm:pt>
    <dgm:pt modelId="{EA62CA97-CC9B-4462-95E1-A8555E855C5C}">
      <dgm:prSet phldrT="[Text]"/>
      <dgm:spPr/>
      <dgm:t>
        <a:bodyPr/>
        <a:lstStyle/>
        <a:p>
          <a:pPr>
            <a:buNone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introducere date → generare orar → validare automată → export PDF/Excel</a:t>
          </a:r>
          <a:endParaRPr lang="en-US" dirty="0"/>
        </a:p>
      </dgm:t>
    </dgm:pt>
    <dgm:pt modelId="{42AC8C42-75E6-41D7-A2B3-24AE77DF06B0}" type="parTrans" cxnId="{8BD3C60B-2827-4D8C-8487-14F0D8A2F4CC}">
      <dgm:prSet/>
      <dgm:spPr/>
      <dgm:t>
        <a:bodyPr/>
        <a:lstStyle/>
        <a:p>
          <a:endParaRPr lang="en-US"/>
        </a:p>
      </dgm:t>
    </dgm:pt>
    <dgm:pt modelId="{F8DA7046-CA08-4EB9-9722-DD5E1B5C0FD9}" type="sibTrans" cxnId="{8BD3C60B-2827-4D8C-8487-14F0D8A2F4CC}">
      <dgm:prSet/>
      <dgm:spPr/>
      <dgm:t>
        <a:bodyPr/>
        <a:lstStyle/>
        <a:p>
          <a:endParaRPr lang="en-US"/>
        </a:p>
      </dgm:t>
    </dgm:pt>
    <dgm:pt modelId="{B5B85DA9-8A68-4002-A7D6-14F6596CBB75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✅ </a:t>
          </a:r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Validare</a:t>
          </a:r>
          <a:endParaRPr lang="en-US" dirty="0"/>
        </a:p>
      </dgm:t>
    </dgm:pt>
    <dgm:pt modelId="{F789B959-11D8-4AA1-A76F-C7789075A07B}" type="parTrans" cxnId="{9A5C953B-29DC-4494-AFCB-A4AA58DE5CBC}">
      <dgm:prSet/>
      <dgm:spPr/>
      <dgm:t>
        <a:bodyPr/>
        <a:lstStyle/>
        <a:p>
          <a:endParaRPr lang="en-US"/>
        </a:p>
      </dgm:t>
    </dgm:pt>
    <dgm:pt modelId="{8465E630-8F0E-4E10-B62D-E7C34587E04C}" type="sibTrans" cxnId="{9A5C953B-29DC-4494-AFCB-A4AA58DE5CBC}">
      <dgm:prSet/>
      <dgm:spPr/>
      <dgm:t>
        <a:bodyPr/>
        <a:lstStyle/>
        <a:p>
          <a:endParaRPr lang="en-US"/>
        </a:p>
      </dgm:t>
    </dgm:pt>
    <dgm:pt modelId="{7E8FF7DD-18DD-4690-A73D-46746B7770AE}">
      <dgm:prSet phldrT="[Text]"/>
      <dgm:spPr/>
      <dgm:t>
        <a:bodyPr/>
        <a:lstStyle/>
        <a:p>
          <a:pPr algn="ctr">
            <a:buNone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structură JSON și reguli academice aplicate automat</a:t>
          </a:r>
          <a:endParaRPr lang="en-US" dirty="0"/>
        </a:p>
      </dgm:t>
    </dgm:pt>
    <dgm:pt modelId="{AFF23139-6998-45D5-B7CC-1EC5B68F8D15}" type="parTrans" cxnId="{24B0C341-9905-4D80-A330-8C8E7F44C483}">
      <dgm:prSet/>
      <dgm:spPr/>
      <dgm:t>
        <a:bodyPr/>
        <a:lstStyle/>
        <a:p>
          <a:endParaRPr lang="en-US"/>
        </a:p>
      </dgm:t>
    </dgm:pt>
    <dgm:pt modelId="{5F107EAF-46B5-47CF-AE1A-555A6EB38BB4}" type="sibTrans" cxnId="{24B0C341-9905-4D80-A330-8C8E7F44C483}">
      <dgm:prSet/>
      <dgm:spPr/>
      <dgm:t>
        <a:bodyPr/>
        <a:lstStyle/>
        <a:p>
          <a:endParaRPr lang="en-US"/>
        </a:p>
      </dgm:t>
    </dgm:pt>
    <dgm:pt modelId="{4D8AD545-5B36-40E0-A6F2-BB5BE6FA0D07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⚙️</a:t>
          </a:r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Metodologie</a:t>
          </a:r>
          <a:endParaRPr lang="en-US" dirty="0"/>
        </a:p>
      </dgm:t>
    </dgm:pt>
    <dgm:pt modelId="{AB657733-7E52-472A-BD4A-8322688520F0}" type="parTrans" cxnId="{07F864C3-E006-49B3-9482-3939948A35EA}">
      <dgm:prSet/>
      <dgm:spPr/>
      <dgm:t>
        <a:bodyPr/>
        <a:lstStyle/>
        <a:p>
          <a:endParaRPr lang="en-US"/>
        </a:p>
      </dgm:t>
    </dgm:pt>
    <dgm:pt modelId="{FA7610F6-53DE-4818-B1A5-30B536248EB3}" type="sibTrans" cxnId="{07F864C3-E006-49B3-9482-3939948A35EA}">
      <dgm:prSet/>
      <dgm:spPr/>
      <dgm:t>
        <a:bodyPr/>
        <a:lstStyle/>
        <a:p>
          <a:endParaRPr lang="en-US"/>
        </a:p>
      </dgm:t>
    </dgm:pt>
    <dgm:pt modelId="{2759C5E4-44E1-42DA-83C9-A4FCCAB832F0}">
      <dgm:prSet phldrT="[Text]"/>
      <dgm:spPr/>
      <dgm:t>
        <a:bodyPr/>
        <a:lstStyle/>
        <a:p>
          <a:pPr>
            <a:buNone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generare orar fie cu AI (GPT-4 / Mistral), fie cu algoritm clasic Python</a:t>
          </a:r>
          <a:endParaRPr lang="en-US" dirty="0"/>
        </a:p>
      </dgm:t>
    </dgm:pt>
    <dgm:pt modelId="{398BC24A-7CC1-4ABB-B089-E867A2FCBDF7}" type="parTrans" cxnId="{F3299185-EE85-4D85-8F13-F305D87FB7AD}">
      <dgm:prSet/>
      <dgm:spPr/>
      <dgm:t>
        <a:bodyPr/>
        <a:lstStyle/>
        <a:p>
          <a:endParaRPr lang="en-US"/>
        </a:p>
      </dgm:t>
    </dgm:pt>
    <dgm:pt modelId="{125C97F5-7AAC-4710-A424-C60A70C1A075}" type="sibTrans" cxnId="{F3299185-EE85-4D85-8F13-F305D87FB7AD}">
      <dgm:prSet/>
      <dgm:spPr/>
      <dgm:t>
        <a:bodyPr/>
        <a:lstStyle/>
        <a:p>
          <a:endParaRPr lang="en-US"/>
        </a:p>
      </dgm:t>
    </dgm:pt>
    <dgm:pt modelId="{AEE4B079-5AA0-4CB1-A130-DB03616CA650}" type="pres">
      <dgm:prSet presAssocID="{CA9AB899-CD35-452E-AB5F-4A69D23F65EA}" presName="matrix" presStyleCnt="0">
        <dgm:presLayoutVars>
          <dgm:chMax val="1"/>
          <dgm:dir/>
          <dgm:resizeHandles val="exact"/>
        </dgm:presLayoutVars>
      </dgm:prSet>
      <dgm:spPr/>
    </dgm:pt>
    <dgm:pt modelId="{B2E081A8-3AA3-4FE3-BE07-9FBCF5501A23}" type="pres">
      <dgm:prSet presAssocID="{CA9AB899-CD35-452E-AB5F-4A69D23F65EA}" presName="diamond" presStyleLbl="bgShp" presStyleIdx="0" presStyleCnt="1"/>
      <dgm:spPr/>
    </dgm:pt>
    <dgm:pt modelId="{D505D6B7-A5AA-4002-B7F0-8F2CFC235C95}" type="pres">
      <dgm:prSet presAssocID="{CA9AB899-CD35-452E-AB5F-4A69D23F6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DE02A9-C5EF-4D3C-83C6-A8B4DC7B62A6}" type="pres">
      <dgm:prSet presAssocID="{CA9AB899-CD35-452E-AB5F-4A69D23F6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19ADE8C-E7AC-4A17-B170-97088BCDC6C4}" type="pres">
      <dgm:prSet presAssocID="{CA9AB899-CD35-452E-AB5F-4A69D23F6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AE5894E-3422-450A-B86C-86F73EE2A823}" type="pres">
      <dgm:prSet presAssocID="{CA9AB899-CD35-452E-AB5F-4A69D23F6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747B104-73EB-4CC5-9132-193A535B861D}" srcId="{A293246D-4FAB-4837-8E54-777DE6BF0B6B}" destId="{BE57ACC7-1746-4BD5-9AC6-2A4232F4232B}" srcOrd="0" destOrd="0" parTransId="{AD071805-E264-4E05-9F3F-49A9E3B506D9}" sibTransId="{D1E7B84C-0C16-41D6-B53E-F3DAB30AE142}"/>
    <dgm:cxn modelId="{8BD3C60B-2827-4D8C-8487-14F0D8A2F4CC}" srcId="{E9B824F0-E614-42F2-812B-823C8737F008}" destId="{EA62CA97-CC9B-4462-95E1-A8555E855C5C}" srcOrd="0" destOrd="0" parTransId="{42AC8C42-75E6-41D7-A2B3-24AE77DF06B0}" sibTransId="{F8DA7046-CA08-4EB9-9722-DD5E1B5C0FD9}"/>
    <dgm:cxn modelId="{28491113-7C56-43B0-B46B-C783C8B72754}" type="presOf" srcId="{B5B85DA9-8A68-4002-A7D6-14F6596CBB75}" destId="{E19ADE8C-E7AC-4A17-B170-97088BCDC6C4}" srcOrd="0" destOrd="0" presId="urn:microsoft.com/office/officeart/2005/8/layout/matrix3"/>
    <dgm:cxn modelId="{C58A5C2C-4B09-4223-BEF7-A11A16D97CE8}" type="presOf" srcId="{7E8FF7DD-18DD-4690-A73D-46746B7770AE}" destId="{E19ADE8C-E7AC-4A17-B170-97088BCDC6C4}" srcOrd="0" destOrd="1" presId="urn:microsoft.com/office/officeart/2005/8/layout/matrix3"/>
    <dgm:cxn modelId="{E8DB1737-BBB3-4A30-95C6-5C70EA082FE5}" type="presOf" srcId="{A293246D-4FAB-4837-8E54-777DE6BF0B6B}" destId="{D505D6B7-A5AA-4002-B7F0-8F2CFC235C95}" srcOrd="0" destOrd="0" presId="urn:microsoft.com/office/officeart/2005/8/layout/matrix3"/>
    <dgm:cxn modelId="{9A5C953B-29DC-4494-AFCB-A4AA58DE5CBC}" srcId="{CA9AB899-CD35-452E-AB5F-4A69D23F65EA}" destId="{B5B85DA9-8A68-4002-A7D6-14F6596CBB75}" srcOrd="2" destOrd="0" parTransId="{F789B959-11D8-4AA1-A76F-C7789075A07B}" sibTransId="{8465E630-8F0E-4E10-B62D-E7C34587E04C}"/>
    <dgm:cxn modelId="{D193795B-7981-4E1D-B757-01D0CB6ACCAB}" type="presOf" srcId="{2759C5E4-44E1-42DA-83C9-A4FCCAB832F0}" destId="{5AE5894E-3422-450A-B86C-86F73EE2A823}" srcOrd="0" destOrd="1" presId="urn:microsoft.com/office/officeart/2005/8/layout/matrix3"/>
    <dgm:cxn modelId="{24B0C341-9905-4D80-A330-8C8E7F44C483}" srcId="{B5B85DA9-8A68-4002-A7D6-14F6596CBB75}" destId="{7E8FF7DD-18DD-4690-A73D-46746B7770AE}" srcOrd="0" destOrd="0" parTransId="{AFF23139-6998-45D5-B7CC-1EC5B68F8D15}" sibTransId="{5F107EAF-46B5-47CF-AE1A-555A6EB38BB4}"/>
    <dgm:cxn modelId="{EF457B45-E09C-4B10-A361-7C388E25C51A}" type="presOf" srcId="{4D8AD545-5B36-40E0-A6F2-BB5BE6FA0D07}" destId="{5AE5894E-3422-450A-B86C-86F73EE2A823}" srcOrd="0" destOrd="0" presId="urn:microsoft.com/office/officeart/2005/8/layout/matrix3"/>
    <dgm:cxn modelId="{C65C9448-138B-4171-84AF-E1BE3C141E3E}" srcId="{CA9AB899-CD35-452E-AB5F-4A69D23F65EA}" destId="{E9B824F0-E614-42F2-812B-823C8737F008}" srcOrd="1" destOrd="0" parTransId="{C7EC97A7-6C5E-4190-B02C-A29613B652DE}" sibTransId="{1C44DE6D-8B5E-4DBF-AFAA-08FBD986CA10}"/>
    <dgm:cxn modelId="{D9A21157-4FD5-405F-A0DD-265E9D76B9A2}" type="presOf" srcId="{BE57ACC7-1746-4BD5-9AC6-2A4232F4232B}" destId="{D505D6B7-A5AA-4002-B7F0-8F2CFC235C95}" srcOrd="0" destOrd="1" presId="urn:microsoft.com/office/officeart/2005/8/layout/matrix3"/>
    <dgm:cxn modelId="{9D6B877E-0B27-414F-AC43-F99D2956E251}" srcId="{CA9AB899-CD35-452E-AB5F-4A69D23F65EA}" destId="{A293246D-4FAB-4837-8E54-777DE6BF0B6B}" srcOrd="0" destOrd="0" parTransId="{EF9A39BA-47DB-4E10-ADCF-FE364F3D5188}" sibTransId="{2549DE73-82E3-49C0-A06E-F592FA552E60}"/>
    <dgm:cxn modelId="{F3299185-EE85-4D85-8F13-F305D87FB7AD}" srcId="{4D8AD545-5B36-40E0-A6F2-BB5BE6FA0D07}" destId="{2759C5E4-44E1-42DA-83C9-A4FCCAB832F0}" srcOrd="0" destOrd="0" parTransId="{398BC24A-7CC1-4ABB-B089-E867A2FCBDF7}" sibTransId="{125C97F5-7AAC-4710-A424-C60A70C1A075}"/>
    <dgm:cxn modelId="{8A08BE92-133E-4F59-A7A6-A20DF0897E64}" type="presOf" srcId="{CA9AB899-CD35-452E-AB5F-4A69D23F65EA}" destId="{AEE4B079-5AA0-4CB1-A130-DB03616CA650}" srcOrd="0" destOrd="0" presId="urn:microsoft.com/office/officeart/2005/8/layout/matrix3"/>
    <dgm:cxn modelId="{BCC51C94-56CC-48F6-87EC-4490437E0DB3}" type="presOf" srcId="{EA62CA97-CC9B-4462-95E1-A8555E855C5C}" destId="{84DE02A9-C5EF-4D3C-83C6-A8B4DC7B62A6}" srcOrd="0" destOrd="1" presId="urn:microsoft.com/office/officeart/2005/8/layout/matrix3"/>
    <dgm:cxn modelId="{9F90A29F-B72C-4AD0-9C2A-4E72CB790B1E}" type="presOf" srcId="{E9B824F0-E614-42F2-812B-823C8737F008}" destId="{84DE02A9-C5EF-4D3C-83C6-A8B4DC7B62A6}" srcOrd="0" destOrd="0" presId="urn:microsoft.com/office/officeart/2005/8/layout/matrix3"/>
    <dgm:cxn modelId="{07F864C3-E006-49B3-9482-3939948A35EA}" srcId="{CA9AB899-CD35-452E-AB5F-4A69D23F65EA}" destId="{4D8AD545-5B36-40E0-A6F2-BB5BE6FA0D07}" srcOrd="3" destOrd="0" parTransId="{AB657733-7E52-472A-BD4A-8322688520F0}" sibTransId="{FA7610F6-53DE-4818-B1A5-30B536248EB3}"/>
    <dgm:cxn modelId="{9D170B41-5394-4FC7-A66D-8546AB2226A1}" type="presParOf" srcId="{AEE4B079-5AA0-4CB1-A130-DB03616CA650}" destId="{B2E081A8-3AA3-4FE3-BE07-9FBCF5501A23}" srcOrd="0" destOrd="0" presId="urn:microsoft.com/office/officeart/2005/8/layout/matrix3"/>
    <dgm:cxn modelId="{EC483636-2B7B-4E4F-8586-B3A16B09B416}" type="presParOf" srcId="{AEE4B079-5AA0-4CB1-A130-DB03616CA650}" destId="{D505D6B7-A5AA-4002-B7F0-8F2CFC235C95}" srcOrd="1" destOrd="0" presId="urn:microsoft.com/office/officeart/2005/8/layout/matrix3"/>
    <dgm:cxn modelId="{82442593-EBC7-4946-81E0-F842EC021ED8}" type="presParOf" srcId="{AEE4B079-5AA0-4CB1-A130-DB03616CA650}" destId="{84DE02A9-C5EF-4D3C-83C6-A8B4DC7B62A6}" srcOrd="2" destOrd="0" presId="urn:microsoft.com/office/officeart/2005/8/layout/matrix3"/>
    <dgm:cxn modelId="{B588ABAB-6BD4-4B9B-A11E-D623A8B94956}" type="presParOf" srcId="{AEE4B079-5AA0-4CB1-A130-DB03616CA650}" destId="{E19ADE8C-E7AC-4A17-B170-97088BCDC6C4}" srcOrd="3" destOrd="0" presId="urn:microsoft.com/office/officeart/2005/8/layout/matrix3"/>
    <dgm:cxn modelId="{51D69C76-4781-4AB6-8D0C-57B71C0BE336}" type="presParOf" srcId="{AEE4B079-5AA0-4CB1-A130-DB03616CA650}" destId="{5AE5894E-3422-450A-B86C-86F73EE2A82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081A8-3AA3-4FE3-BE07-9FBCF5501A23}">
      <dsp:nvSpPr>
        <dsp:cNvPr id="0" name=""/>
        <dsp:cNvSpPr/>
      </dsp:nvSpPr>
      <dsp:spPr>
        <a:xfrm>
          <a:off x="1501141" y="0"/>
          <a:ext cx="4008120" cy="40081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5D6B7-A5AA-4002-B7F0-8F2CFC235C95}">
      <dsp:nvSpPr>
        <dsp:cNvPr id="0" name=""/>
        <dsp:cNvSpPr/>
      </dsp:nvSpPr>
      <dsp:spPr>
        <a:xfrm>
          <a:off x="1881912" y="380771"/>
          <a:ext cx="1563166" cy="156316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🗂️  </a:t>
          </a: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Arhitectură pe 3 niveluri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React (UI) → Flask (API) → MySQL (DB)</a:t>
          </a:r>
          <a:endParaRPr lang="en-US" sz="1100" kern="1200" dirty="0"/>
        </a:p>
      </dsp:txBody>
      <dsp:txXfrm>
        <a:off x="1958219" y="457078"/>
        <a:ext cx="1410552" cy="1410552"/>
      </dsp:txXfrm>
    </dsp:sp>
    <dsp:sp modelId="{84DE02A9-C5EF-4D3C-83C6-A8B4DC7B62A6}">
      <dsp:nvSpPr>
        <dsp:cNvPr id="0" name=""/>
        <dsp:cNvSpPr/>
      </dsp:nvSpPr>
      <dsp:spPr>
        <a:xfrm>
          <a:off x="3565322" y="380771"/>
          <a:ext cx="1563166" cy="156316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🔄 </a:t>
          </a: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Flux principal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introducere date → generare orar → validare automată → export PDF/Excel</a:t>
          </a:r>
          <a:endParaRPr lang="en-US" sz="1100" kern="1200" dirty="0"/>
        </a:p>
      </dsp:txBody>
      <dsp:txXfrm>
        <a:off x="3641629" y="457078"/>
        <a:ext cx="1410552" cy="1410552"/>
      </dsp:txXfrm>
    </dsp:sp>
    <dsp:sp modelId="{E19ADE8C-E7AC-4A17-B170-97088BCDC6C4}">
      <dsp:nvSpPr>
        <dsp:cNvPr id="0" name=""/>
        <dsp:cNvSpPr/>
      </dsp:nvSpPr>
      <dsp:spPr>
        <a:xfrm>
          <a:off x="1881912" y="2064181"/>
          <a:ext cx="1563166" cy="156316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✅ </a:t>
          </a: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Validare</a:t>
          </a:r>
          <a:endParaRPr lang="en-US" sz="14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structură JSON și reguli academice aplicate automat</a:t>
          </a:r>
          <a:endParaRPr lang="en-US" sz="1100" kern="1200" dirty="0"/>
        </a:p>
      </dsp:txBody>
      <dsp:txXfrm>
        <a:off x="1958219" y="2140488"/>
        <a:ext cx="1410552" cy="1410552"/>
      </dsp:txXfrm>
    </dsp:sp>
    <dsp:sp modelId="{5AE5894E-3422-450A-B86C-86F73EE2A823}">
      <dsp:nvSpPr>
        <dsp:cNvPr id="0" name=""/>
        <dsp:cNvSpPr/>
      </dsp:nvSpPr>
      <dsp:spPr>
        <a:xfrm>
          <a:off x="3565322" y="2064181"/>
          <a:ext cx="1563166" cy="156316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⚙️</a:t>
          </a: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Metodologie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1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generare orar fie cu AI (GPT-4 / Mistral), fie cu algoritm clasic Python</a:t>
          </a:r>
          <a:endParaRPr lang="en-US" sz="1100" kern="1200" dirty="0"/>
        </a:p>
      </dsp:txBody>
      <dsp:txXfrm>
        <a:off x="3641629" y="2140488"/>
        <a:ext cx="1410552" cy="1410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7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160;p54">
            <a:extLst>
              <a:ext uri="{FF2B5EF4-FFF2-40B4-BE49-F238E27FC236}">
                <a16:creationId xmlns:a16="http://schemas.microsoft.com/office/drawing/2014/main" id="{76E762F3-3A50-0AB4-9C42-BECBCCD99FF7}"/>
              </a:ext>
            </a:extLst>
          </p:cNvPr>
          <p:cNvSpPr/>
          <p:nvPr/>
        </p:nvSpPr>
        <p:spPr>
          <a:xfrm>
            <a:off x="1005334" y="343425"/>
            <a:ext cx="904746" cy="4570907"/>
          </a:xfrm>
          <a:prstGeom prst="round2SameRect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chemeClr val="accent3"/>
              </a:gs>
              <a:gs pos="39000">
                <a:schemeClr val="accent4"/>
              </a:gs>
              <a:gs pos="71000">
                <a:schemeClr val="accent5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976242" y="259900"/>
            <a:ext cx="35737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Structura</a:t>
            </a:r>
            <a:r>
              <a:rPr lang="en-US" sz="2100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100" i="0" u="none" strike="noStrik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632A7F3-F752-5643-4F2C-13931620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07" y="1026187"/>
            <a:ext cx="6471920" cy="33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Scopul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obiectivele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proiectului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Descrierea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aplicației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problemei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abordate</a:t>
            </a:r>
            <a:endParaRPr kumimoji="0" lang="ro-RO" altLang="en-US" sz="20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Tehnologii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Arhitectura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funcționarea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sistemului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obținute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comparații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AI vs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algoritm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Concluzii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perspective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dezvoltare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870" y="195958"/>
            <a:ext cx="5687310" cy="632798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b">
            <a:normAutofit/>
          </a:bodyPr>
          <a:lstStyle/>
          <a:p>
            <a:r>
              <a:rPr sz="2400" dirty="0" err="1"/>
              <a:t>Scopul</a:t>
            </a:r>
            <a:r>
              <a:rPr sz="2400" dirty="0"/>
              <a:t> </a:t>
            </a:r>
            <a:r>
              <a:rPr sz="2400" dirty="0" err="1"/>
              <a:t>și</a:t>
            </a:r>
            <a:r>
              <a:rPr sz="2400" dirty="0"/>
              <a:t> </a:t>
            </a:r>
            <a:r>
              <a:rPr sz="2400" dirty="0" err="1"/>
              <a:t>o</a:t>
            </a:r>
            <a:r>
              <a:rPr lang="en-US" sz="2400" dirty="0" err="1"/>
              <a:t>b</a:t>
            </a:r>
            <a:r>
              <a:rPr sz="2400" dirty="0" err="1"/>
              <a:t>iectivele</a:t>
            </a:r>
            <a:r>
              <a:rPr sz="2400" dirty="0"/>
              <a:t> </a:t>
            </a:r>
            <a:r>
              <a:rPr sz="2400" dirty="0" err="1"/>
              <a:t>lucrării</a:t>
            </a:r>
            <a:endParaRPr sz="2400" dirty="0"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600"/>
              </a:spcAft>
              <a:buNone/>
            </a:pPr>
            <a:r>
              <a:rPr lang="it-IT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Integrarea unei soluții AI comparativ cu un algoritm clasic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 </a:t>
            </a:r>
            <a:r>
              <a:rPr lang="en-US" sz="28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formă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sz="2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sz="2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Cum?</a:t>
            </a:r>
            <a:endParaRPr sz="2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1262375" y="355158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60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Reducerea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timpului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erorilor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umane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planificare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5" y="3828086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600"/>
              </a:spcAft>
              <a:buNone/>
            </a:pPr>
            <a:r>
              <a:rPr lang="it-IT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Oferirea unei aplicații web moderne și scalabile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 </a:t>
            </a:r>
            <a:r>
              <a:rPr lang="en-US" sz="28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  <a:r>
              <a:rPr lang="en-US" sz="2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  <a:solidFill>
            <a:srgbClr val="7D3FAE"/>
          </a:solidFill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Aft>
                <a:spcPts val="60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Automatizarea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procesului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universitar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14" name="Google Shape;2114;p53"/>
          <p:cNvCxnSpPr>
            <a:cxnSpLocks/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cxnSpLocks/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cxnSpLocks/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  <a:stCxn id="2103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12" y="120441"/>
            <a:ext cx="7704000" cy="572700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Descrierea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aplicației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problemei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10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abordate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oogle Shape;3161;p54">
            <a:extLst>
              <a:ext uri="{FF2B5EF4-FFF2-40B4-BE49-F238E27FC236}">
                <a16:creationId xmlns:a16="http://schemas.microsoft.com/office/drawing/2014/main" id="{868505FD-FE01-CEAB-5CA1-FF2BA64BC92D}"/>
              </a:ext>
            </a:extLst>
          </p:cNvPr>
          <p:cNvGrpSpPr/>
          <p:nvPr/>
        </p:nvGrpSpPr>
        <p:grpSpPr>
          <a:xfrm>
            <a:off x="735240" y="895895"/>
            <a:ext cx="849428" cy="849429"/>
            <a:chOff x="1826640" y="2747563"/>
            <a:chExt cx="392020" cy="392020"/>
          </a:xfrm>
          <a:solidFill>
            <a:schemeClr val="bg1">
              <a:lumMod val="90000"/>
            </a:schemeClr>
          </a:solidFill>
        </p:grpSpPr>
        <p:sp>
          <p:nvSpPr>
            <p:cNvPr id="9" name="Google Shape;3162;p54">
              <a:extLst>
                <a:ext uri="{FF2B5EF4-FFF2-40B4-BE49-F238E27FC236}">
                  <a16:creationId xmlns:a16="http://schemas.microsoft.com/office/drawing/2014/main" id="{50BBD2C7-092C-9FC9-A587-F81AE3C64454}"/>
                </a:ext>
              </a:extLst>
            </p:cNvPr>
            <p:cNvSpPr/>
            <p:nvPr/>
          </p:nvSpPr>
          <p:spPr>
            <a:xfrm rot="8100000">
              <a:off x="1826640" y="2747563"/>
              <a:ext cx="392020" cy="392020"/>
            </a:xfrm>
            <a:prstGeom prst="teardrop">
              <a:avLst>
                <a:gd name="adj" fmla="val 100000"/>
              </a:avLst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3163;p54">
              <a:extLst>
                <a:ext uri="{FF2B5EF4-FFF2-40B4-BE49-F238E27FC236}">
                  <a16:creationId xmlns:a16="http://schemas.microsoft.com/office/drawing/2014/main" id="{BB2C3C46-70C6-6C5D-4944-DB7AE2A6DBED}"/>
                </a:ext>
              </a:extLst>
            </p:cNvPr>
            <p:cNvSpPr/>
            <p:nvPr/>
          </p:nvSpPr>
          <p:spPr>
            <a:xfrm>
              <a:off x="1873462" y="2794381"/>
              <a:ext cx="298200" cy="298200"/>
            </a:xfrm>
            <a:prstGeom prst="ellipse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bg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sz="2667" dirty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4" name="Google Shape;3161;p54">
            <a:extLst>
              <a:ext uri="{FF2B5EF4-FFF2-40B4-BE49-F238E27FC236}">
                <a16:creationId xmlns:a16="http://schemas.microsoft.com/office/drawing/2014/main" id="{D3B59B8A-6160-288F-B641-C505B4C1D276}"/>
              </a:ext>
            </a:extLst>
          </p:cNvPr>
          <p:cNvGrpSpPr/>
          <p:nvPr/>
        </p:nvGrpSpPr>
        <p:grpSpPr>
          <a:xfrm>
            <a:off x="7047110" y="872173"/>
            <a:ext cx="849428" cy="849429"/>
            <a:chOff x="1826640" y="2747563"/>
            <a:chExt cx="392020" cy="392020"/>
          </a:xfrm>
          <a:solidFill>
            <a:schemeClr val="bg1">
              <a:lumMod val="90000"/>
            </a:schemeClr>
          </a:solidFill>
        </p:grpSpPr>
        <p:sp>
          <p:nvSpPr>
            <p:cNvPr id="15" name="Google Shape;3162;p54">
              <a:extLst>
                <a:ext uri="{FF2B5EF4-FFF2-40B4-BE49-F238E27FC236}">
                  <a16:creationId xmlns:a16="http://schemas.microsoft.com/office/drawing/2014/main" id="{A9BD0CC0-32A2-B158-2CD2-F2042250244E}"/>
                </a:ext>
              </a:extLst>
            </p:cNvPr>
            <p:cNvSpPr/>
            <p:nvPr/>
          </p:nvSpPr>
          <p:spPr>
            <a:xfrm rot="8100000">
              <a:off x="1826640" y="2747563"/>
              <a:ext cx="392020" cy="392020"/>
            </a:xfrm>
            <a:prstGeom prst="teardrop">
              <a:avLst>
                <a:gd name="adj" fmla="val 100000"/>
              </a:avLst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163;p54">
              <a:extLst>
                <a:ext uri="{FF2B5EF4-FFF2-40B4-BE49-F238E27FC236}">
                  <a16:creationId xmlns:a16="http://schemas.microsoft.com/office/drawing/2014/main" id="{986FAEB6-5930-5829-4974-BC98AF757D7A}"/>
                </a:ext>
              </a:extLst>
            </p:cNvPr>
            <p:cNvSpPr/>
            <p:nvPr/>
          </p:nvSpPr>
          <p:spPr>
            <a:xfrm>
              <a:off x="1873462" y="2794381"/>
              <a:ext cx="298200" cy="298200"/>
            </a:xfrm>
            <a:prstGeom prst="ellipse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bg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05</a:t>
              </a:r>
              <a:endParaRPr sz="2667" dirty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7" name="Google Shape;3161;p54">
            <a:extLst>
              <a:ext uri="{FF2B5EF4-FFF2-40B4-BE49-F238E27FC236}">
                <a16:creationId xmlns:a16="http://schemas.microsoft.com/office/drawing/2014/main" id="{4F290769-DCE1-32AA-0B96-C8210F02586B}"/>
              </a:ext>
            </a:extLst>
          </p:cNvPr>
          <p:cNvGrpSpPr/>
          <p:nvPr/>
        </p:nvGrpSpPr>
        <p:grpSpPr>
          <a:xfrm>
            <a:off x="5435104" y="872373"/>
            <a:ext cx="849428" cy="849429"/>
            <a:chOff x="1826640" y="2747563"/>
            <a:chExt cx="392020" cy="392020"/>
          </a:xfrm>
          <a:solidFill>
            <a:schemeClr val="bg1">
              <a:lumMod val="90000"/>
            </a:schemeClr>
          </a:solidFill>
        </p:grpSpPr>
        <p:sp>
          <p:nvSpPr>
            <p:cNvPr id="18" name="Google Shape;3162;p54">
              <a:extLst>
                <a:ext uri="{FF2B5EF4-FFF2-40B4-BE49-F238E27FC236}">
                  <a16:creationId xmlns:a16="http://schemas.microsoft.com/office/drawing/2014/main" id="{B658015F-ED7F-6C44-BC84-2CDEF0DDFB4C}"/>
                </a:ext>
              </a:extLst>
            </p:cNvPr>
            <p:cNvSpPr/>
            <p:nvPr/>
          </p:nvSpPr>
          <p:spPr>
            <a:xfrm rot="8100000">
              <a:off x="1826640" y="2747563"/>
              <a:ext cx="392020" cy="392020"/>
            </a:xfrm>
            <a:prstGeom prst="teardrop">
              <a:avLst>
                <a:gd name="adj" fmla="val 100000"/>
              </a:avLst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3163;p54">
              <a:extLst>
                <a:ext uri="{FF2B5EF4-FFF2-40B4-BE49-F238E27FC236}">
                  <a16:creationId xmlns:a16="http://schemas.microsoft.com/office/drawing/2014/main" id="{1EC1D8D5-DA85-6771-848D-FC71D6FF779D}"/>
                </a:ext>
              </a:extLst>
            </p:cNvPr>
            <p:cNvSpPr/>
            <p:nvPr/>
          </p:nvSpPr>
          <p:spPr>
            <a:xfrm>
              <a:off x="1873462" y="2794381"/>
              <a:ext cx="298200" cy="298200"/>
            </a:xfrm>
            <a:prstGeom prst="ellipse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bg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04</a:t>
              </a:r>
              <a:endParaRPr sz="2667" dirty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0" name="Google Shape;3161;p54">
            <a:extLst>
              <a:ext uri="{FF2B5EF4-FFF2-40B4-BE49-F238E27FC236}">
                <a16:creationId xmlns:a16="http://schemas.microsoft.com/office/drawing/2014/main" id="{7EBE32DC-3E16-F724-2117-CECEDCD65357}"/>
              </a:ext>
            </a:extLst>
          </p:cNvPr>
          <p:cNvGrpSpPr/>
          <p:nvPr/>
        </p:nvGrpSpPr>
        <p:grpSpPr>
          <a:xfrm>
            <a:off x="3867642" y="907642"/>
            <a:ext cx="849428" cy="849429"/>
            <a:chOff x="1826640" y="2747563"/>
            <a:chExt cx="392020" cy="392020"/>
          </a:xfrm>
          <a:solidFill>
            <a:schemeClr val="bg1">
              <a:lumMod val="90000"/>
            </a:schemeClr>
          </a:solidFill>
        </p:grpSpPr>
        <p:sp>
          <p:nvSpPr>
            <p:cNvPr id="21" name="Google Shape;3162;p54">
              <a:extLst>
                <a:ext uri="{FF2B5EF4-FFF2-40B4-BE49-F238E27FC236}">
                  <a16:creationId xmlns:a16="http://schemas.microsoft.com/office/drawing/2014/main" id="{4C1203BC-5B0E-5E14-07E2-5CE32A38A0A6}"/>
                </a:ext>
              </a:extLst>
            </p:cNvPr>
            <p:cNvSpPr/>
            <p:nvPr/>
          </p:nvSpPr>
          <p:spPr>
            <a:xfrm rot="8100000">
              <a:off x="1826640" y="2747563"/>
              <a:ext cx="392020" cy="392020"/>
            </a:xfrm>
            <a:prstGeom prst="teardrop">
              <a:avLst>
                <a:gd name="adj" fmla="val 100000"/>
              </a:avLst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3163;p54">
              <a:extLst>
                <a:ext uri="{FF2B5EF4-FFF2-40B4-BE49-F238E27FC236}">
                  <a16:creationId xmlns:a16="http://schemas.microsoft.com/office/drawing/2014/main" id="{F9AC9C16-8FA1-CEAD-1E04-450FE1F3CCD0}"/>
                </a:ext>
              </a:extLst>
            </p:cNvPr>
            <p:cNvSpPr/>
            <p:nvPr/>
          </p:nvSpPr>
          <p:spPr>
            <a:xfrm>
              <a:off x="1873462" y="2794381"/>
              <a:ext cx="298200" cy="298200"/>
            </a:xfrm>
            <a:prstGeom prst="ellipse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bg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 sz="2667" dirty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" name="Google Shape;3161;p54">
            <a:extLst>
              <a:ext uri="{FF2B5EF4-FFF2-40B4-BE49-F238E27FC236}">
                <a16:creationId xmlns:a16="http://schemas.microsoft.com/office/drawing/2014/main" id="{7D9F0CA8-4997-9C41-A4F3-B9D4332995E0}"/>
              </a:ext>
            </a:extLst>
          </p:cNvPr>
          <p:cNvGrpSpPr/>
          <p:nvPr/>
        </p:nvGrpSpPr>
        <p:grpSpPr>
          <a:xfrm>
            <a:off x="2285576" y="895695"/>
            <a:ext cx="849428" cy="849429"/>
            <a:chOff x="1826640" y="2747563"/>
            <a:chExt cx="392020" cy="392020"/>
          </a:xfrm>
          <a:solidFill>
            <a:schemeClr val="bg1">
              <a:lumMod val="90000"/>
            </a:schemeClr>
          </a:solidFill>
        </p:grpSpPr>
        <p:sp>
          <p:nvSpPr>
            <p:cNvPr id="24" name="Google Shape;3162;p54">
              <a:extLst>
                <a:ext uri="{FF2B5EF4-FFF2-40B4-BE49-F238E27FC236}">
                  <a16:creationId xmlns:a16="http://schemas.microsoft.com/office/drawing/2014/main" id="{DD4F64C9-E008-6039-CA87-73D51525E1A0}"/>
                </a:ext>
              </a:extLst>
            </p:cNvPr>
            <p:cNvSpPr/>
            <p:nvPr/>
          </p:nvSpPr>
          <p:spPr>
            <a:xfrm rot="8100000">
              <a:off x="1826640" y="2747563"/>
              <a:ext cx="392020" cy="392020"/>
            </a:xfrm>
            <a:prstGeom prst="teardrop">
              <a:avLst>
                <a:gd name="adj" fmla="val 100000"/>
              </a:avLst>
            </a:prstGeom>
            <a:grpFill/>
            <a:ln w="19050" cap="flat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3163;p54">
              <a:extLst>
                <a:ext uri="{FF2B5EF4-FFF2-40B4-BE49-F238E27FC236}">
                  <a16:creationId xmlns:a16="http://schemas.microsoft.com/office/drawing/2014/main" id="{6893B49C-022D-DAB4-3B9F-58DB3C118B62}"/>
                </a:ext>
              </a:extLst>
            </p:cNvPr>
            <p:cNvSpPr/>
            <p:nvPr/>
          </p:nvSpPr>
          <p:spPr>
            <a:xfrm>
              <a:off x="1873462" y="2794381"/>
              <a:ext cx="298200" cy="298200"/>
            </a:xfrm>
            <a:prstGeom prst="ellipse">
              <a:avLst/>
            </a:prstGeom>
            <a:grp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667" dirty="0">
                  <a:solidFill>
                    <a:schemeClr val="bg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 sz="2667" dirty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6" name="Google Shape;3166;p54"/>
          <p:cNvGrpSpPr/>
          <p:nvPr/>
        </p:nvGrpSpPr>
        <p:grpSpPr>
          <a:xfrm rot="5400000" flipH="1">
            <a:off x="906946" y="2951315"/>
            <a:ext cx="467100" cy="38533"/>
            <a:chOff x="1892600" y="654775"/>
            <a:chExt cx="350325" cy="28900"/>
          </a:xfrm>
          <a:solidFill>
            <a:srgbClr val="48599F"/>
          </a:solidFill>
        </p:grpSpPr>
        <p:sp>
          <p:nvSpPr>
            <p:cNvPr id="27" name="Google Shape;3167;p54"/>
            <p:cNvSpPr/>
            <p:nvPr/>
          </p:nvSpPr>
          <p:spPr>
            <a:xfrm rot="10800000">
              <a:off x="1892600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3168;p54"/>
            <p:cNvSpPr/>
            <p:nvPr/>
          </p:nvSpPr>
          <p:spPr>
            <a:xfrm rot="10800000">
              <a:off x="1999725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2" y="1155"/>
                    <a:pt x="1155" y="881"/>
                    <a:pt x="1155" y="578"/>
                  </a:cubicBez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3169;p54"/>
            <p:cNvSpPr/>
            <p:nvPr/>
          </p:nvSpPr>
          <p:spPr>
            <a:xfrm rot="10800000">
              <a:off x="210765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3170;p54"/>
            <p:cNvSpPr/>
            <p:nvPr/>
          </p:nvSpPr>
          <p:spPr>
            <a:xfrm rot="10800000">
              <a:off x="221480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" name="Google Shape;3166;p54">
            <a:extLst>
              <a:ext uri="{FF2B5EF4-FFF2-40B4-BE49-F238E27FC236}">
                <a16:creationId xmlns:a16="http://schemas.microsoft.com/office/drawing/2014/main" id="{0AA8FE85-6111-AA13-F090-8C25C1388EFD}"/>
              </a:ext>
            </a:extLst>
          </p:cNvPr>
          <p:cNvGrpSpPr/>
          <p:nvPr/>
        </p:nvGrpSpPr>
        <p:grpSpPr>
          <a:xfrm rot="5400000" flipH="1">
            <a:off x="2495817" y="2951314"/>
            <a:ext cx="467100" cy="38533"/>
            <a:chOff x="1892600" y="654775"/>
            <a:chExt cx="350325" cy="28900"/>
          </a:xfrm>
          <a:solidFill>
            <a:srgbClr val="48599F"/>
          </a:solidFill>
        </p:grpSpPr>
        <p:sp>
          <p:nvSpPr>
            <p:cNvPr id="32" name="Google Shape;3167;p54">
              <a:extLst>
                <a:ext uri="{FF2B5EF4-FFF2-40B4-BE49-F238E27FC236}">
                  <a16:creationId xmlns:a16="http://schemas.microsoft.com/office/drawing/2014/main" id="{F33AC1CB-C43E-B514-81DA-D1C37347AC5E}"/>
                </a:ext>
              </a:extLst>
            </p:cNvPr>
            <p:cNvSpPr/>
            <p:nvPr/>
          </p:nvSpPr>
          <p:spPr>
            <a:xfrm rot="10800000">
              <a:off x="1892600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168;p54">
              <a:extLst>
                <a:ext uri="{FF2B5EF4-FFF2-40B4-BE49-F238E27FC236}">
                  <a16:creationId xmlns:a16="http://schemas.microsoft.com/office/drawing/2014/main" id="{8D4C858C-4F06-577E-41C9-44017EE57738}"/>
                </a:ext>
              </a:extLst>
            </p:cNvPr>
            <p:cNvSpPr/>
            <p:nvPr/>
          </p:nvSpPr>
          <p:spPr>
            <a:xfrm rot="10800000">
              <a:off x="1999725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2" y="1155"/>
                    <a:pt x="1155" y="881"/>
                    <a:pt x="1155" y="578"/>
                  </a:cubicBez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3169;p54">
              <a:extLst>
                <a:ext uri="{FF2B5EF4-FFF2-40B4-BE49-F238E27FC236}">
                  <a16:creationId xmlns:a16="http://schemas.microsoft.com/office/drawing/2014/main" id="{F08EE7A3-8B9E-A3E8-8985-FBF3FD761DBC}"/>
                </a:ext>
              </a:extLst>
            </p:cNvPr>
            <p:cNvSpPr/>
            <p:nvPr/>
          </p:nvSpPr>
          <p:spPr>
            <a:xfrm rot="10800000">
              <a:off x="210765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3170;p54">
              <a:extLst>
                <a:ext uri="{FF2B5EF4-FFF2-40B4-BE49-F238E27FC236}">
                  <a16:creationId xmlns:a16="http://schemas.microsoft.com/office/drawing/2014/main" id="{94444236-087F-55A5-3EE9-6499EC6A43E4}"/>
                </a:ext>
              </a:extLst>
            </p:cNvPr>
            <p:cNvSpPr/>
            <p:nvPr/>
          </p:nvSpPr>
          <p:spPr>
            <a:xfrm rot="10800000">
              <a:off x="221480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" name="Google Shape;3166;p54">
            <a:extLst>
              <a:ext uri="{FF2B5EF4-FFF2-40B4-BE49-F238E27FC236}">
                <a16:creationId xmlns:a16="http://schemas.microsoft.com/office/drawing/2014/main" id="{3517E90A-3FB3-3FC3-3799-0117F34D0818}"/>
              </a:ext>
            </a:extLst>
          </p:cNvPr>
          <p:cNvGrpSpPr/>
          <p:nvPr/>
        </p:nvGrpSpPr>
        <p:grpSpPr>
          <a:xfrm rot="5400000" flipH="1">
            <a:off x="4058614" y="2951314"/>
            <a:ext cx="467100" cy="38533"/>
            <a:chOff x="1892600" y="654775"/>
            <a:chExt cx="350325" cy="28900"/>
          </a:xfrm>
          <a:solidFill>
            <a:srgbClr val="48599F"/>
          </a:solidFill>
        </p:grpSpPr>
        <p:sp>
          <p:nvSpPr>
            <p:cNvPr id="37" name="Google Shape;3167;p54">
              <a:extLst>
                <a:ext uri="{FF2B5EF4-FFF2-40B4-BE49-F238E27FC236}">
                  <a16:creationId xmlns:a16="http://schemas.microsoft.com/office/drawing/2014/main" id="{8D30C7FB-8DF2-27D0-CBA1-F8FEAE8DEC99}"/>
                </a:ext>
              </a:extLst>
            </p:cNvPr>
            <p:cNvSpPr/>
            <p:nvPr/>
          </p:nvSpPr>
          <p:spPr>
            <a:xfrm rot="10800000">
              <a:off x="1892600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3168;p54">
              <a:extLst>
                <a:ext uri="{FF2B5EF4-FFF2-40B4-BE49-F238E27FC236}">
                  <a16:creationId xmlns:a16="http://schemas.microsoft.com/office/drawing/2014/main" id="{364BCB46-EAC1-698C-DFB7-6F4FDB1E52A6}"/>
                </a:ext>
              </a:extLst>
            </p:cNvPr>
            <p:cNvSpPr/>
            <p:nvPr/>
          </p:nvSpPr>
          <p:spPr>
            <a:xfrm rot="10800000">
              <a:off x="1999725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2" y="1155"/>
                    <a:pt x="1155" y="881"/>
                    <a:pt x="1155" y="578"/>
                  </a:cubicBez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3169;p54">
              <a:extLst>
                <a:ext uri="{FF2B5EF4-FFF2-40B4-BE49-F238E27FC236}">
                  <a16:creationId xmlns:a16="http://schemas.microsoft.com/office/drawing/2014/main" id="{3DB79CD0-A1C7-135F-E254-16BC02038C1B}"/>
                </a:ext>
              </a:extLst>
            </p:cNvPr>
            <p:cNvSpPr/>
            <p:nvPr/>
          </p:nvSpPr>
          <p:spPr>
            <a:xfrm rot="10800000">
              <a:off x="210765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170;p54">
              <a:extLst>
                <a:ext uri="{FF2B5EF4-FFF2-40B4-BE49-F238E27FC236}">
                  <a16:creationId xmlns:a16="http://schemas.microsoft.com/office/drawing/2014/main" id="{420AEC8A-DA43-F5ED-3627-FFAB485BE9B9}"/>
                </a:ext>
              </a:extLst>
            </p:cNvPr>
            <p:cNvSpPr/>
            <p:nvPr/>
          </p:nvSpPr>
          <p:spPr>
            <a:xfrm rot="10800000">
              <a:off x="221480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1" name="Google Shape;3166;p54">
            <a:extLst>
              <a:ext uri="{FF2B5EF4-FFF2-40B4-BE49-F238E27FC236}">
                <a16:creationId xmlns:a16="http://schemas.microsoft.com/office/drawing/2014/main" id="{A255F91F-6056-CC2F-B62D-508BB53230E6}"/>
              </a:ext>
            </a:extLst>
          </p:cNvPr>
          <p:cNvGrpSpPr/>
          <p:nvPr/>
        </p:nvGrpSpPr>
        <p:grpSpPr>
          <a:xfrm rot="5400000" flipH="1">
            <a:off x="5626077" y="2932047"/>
            <a:ext cx="467100" cy="38533"/>
            <a:chOff x="1892600" y="654775"/>
            <a:chExt cx="350325" cy="28900"/>
          </a:xfrm>
          <a:solidFill>
            <a:srgbClr val="48599F"/>
          </a:solidFill>
        </p:grpSpPr>
        <p:sp>
          <p:nvSpPr>
            <p:cNvPr id="42" name="Google Shape;3167;p54">
              <a:extLst>
                <a:ext uri="{FF2B5EF4-FFF2-40B4-BE49-F238E27FC236}">
                  <a16:creationId xmlns:a16="http://schemas.microsoft.com/office/drawing/2014/main" id="{53C14351-A951-737E-A4A1-B2FEF9C805A7}"/>
                </a:ext>
              </a:extLst>
            </p:cNvPr>
            <p:cNvSpPr/>
            <p:nvPr/>
          </p:nvSpPr>
          <p:spPr>
            <a:xfrm rot="10800000">
              <a:off x="1892600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3168;p54">
              <a:extLst>
                <a:ext uri="{FF2B5EF4-FFF2-40B4-BE49-F238E27FC236}">
                  <a16:creationId xmlns:a16="http://schemas.microsoft.com/office/drawing/2014/main" id="{FC3511ED-C085-2D06-75BF-944E8EA154DD}"/>
                </a:ext>
              </a:extLst>
            </p:cNvPr>
            <p:cNvSpPr/>
            <p:nvPr/>
          </p:nvSpPr>
          <p:spPr>
            <a:xfrm rot="10800000">
              <a:off x="1999725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2" y="1155"/>
                    <a:pt x="1155" y="881"/>
                    <a:pt x="1155" y="578"/>
                  </a:cubicBez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3169;p54">
              <a:extLst>
                <a:ext uri="{FF2B5EF4-FFF2-40B4-BE49-F238E27FC236}">
                  <a16:creationId xmlns:a16="http://schemas.microsoft.com/office/drawing/2014/main" id="{D856681E-4D02-0D72-CE94-CC0515A5730C}"/>
                </a:ext>
              </a:extLst>
            </p:cNvPr>
            <p:cNvSpPr/>
            <p:nvPr/>
          </p:nvSpPr>
          <p:spPr>
            <a:xfrm rot="10800000">
              <a:off x="210765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3170;p54">
              <a:extLst>
                <a:ext uri="{FF2B5EF4-FFF2-40B4-BE49-F238E27FC236}">
                  <a16:creationId xmlns:a16="http://schemas.microsoft.com/office/drawing/2014/main" id="{8A368F1C-A24D-B48E-65CE-2544C629CA1D}"/>
                </a:ext>
              </a:extLst>
            </p:cNvPr>
            <p:cNvSpPr/>
            <p:nvPr/>
          </p:nvSpPr>
          <p:spPr>
            <a:xfrm rot="10800000">
              <a:off x="221480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" name="Google Shape;3166;p54">
            <a:extLst>
              <a:ext uri="{FF2B5EF4-FFF2-40B4-BE49-F238E27FC236}">
                <a16:creationId xmlns:a16="http://schemas.microsoft.com/office/drawing/2014/main" id="{475CC3A6-D93C-05D9-60A1-2C4404556BC8}"/>
              </a:ext>
            </a:extLst>
          </p:cNvPr>
          <p:cNvGrpSpPr/>
          <p:nvPr/>
        </p:nvGrpSpPr>
        <p:grpSpPr>
          <a:xfrm rot="5400000" flipH="1">
            <a:off x="7218818" y="2898132"/>
            <a:ext cx="467100" cy="38533"/>
            <a:chOff x="1892600" y="654775"/>
            <a:chExt cx="350325" cy="28900"/>
          </a:xfrm>
          <a:solidFill>
            <a:srgbClr val="48599F"/>
          </a:solidFill>
        </p:grpSpPr>
        <p:sp>
          <p:nvSpPr>
            <p:cNvPr id="47" name="Google Shape;3167;p54">
              <a:extLst>
                <a:ext uri="{FF2B5EF4-FFF2-40B4-BE49-F238E27FC236}">
                  <a16:creationId xmlns:a16="http://schemas.microsoft.com/office/drawing/2014/main" id="{292FA377-6312-30CA-770F-0DC1C364B61A}"/>
                </a:ext>
              </a:extLst>
            </p:cNvPr>
            <p:cNvSpPr/>
            <p:nvPr/>
          </p:nvSpPr>
          <p:spPr>
            <a:xfrm rot="10800000">
              <a:off x="1892600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3168;p54">
              <a:extLst>
                <a:ext uri="{FF2B5EF4-FFF2-40B4-BE49-F238E27FC236}">
                  <a16:creationId xmlns:a16="http://schemas.microsoft.com/office/drawing/2014/main" id="{4B5C94D8-5C85-CBF7-8BBA-0804F87305E7}"/>
                </a:ext>
              </a:extLst>
            </p:cNvPr>
            <p:cNvSpPr/>
            <p:nvPr/>
          </p:nvSpPr>
          <p:spPr>
            <a:xfrm rot="10800000">
              <a:off x="1999725" y="654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2" y="1155"/>
                    <a:pt x="1155" y="881"/>
                    <a:pt x="1155" y="578"/>
                  </a:cubicBezTo>
                  <a:cubicBezTo>
                    <a:pt x="115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3169;p54">
              <a:extLst>
                <a:ext uri="{FF2B5EF4-FFF2-40B4-BE49-F238E27FC236}">
                  <a16:creationId xmlns:a16="http://schemas.microsoft.com/office/drawing/2014/main" id="{C086BB7C-C630-32F2-1E84-A58BCB3C6B59}"/>
                </a:ext>
              </a:extLst>
            </p:cNvPr>
            <p:cNvSpPr/>
            <p:nvPr/>
          </p:nvSpPr>
          <p:spPr>
            <a:xfrm rot="10800000">
              <a:off x="210765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3170;p54">
              <a:extLst>
                <a:ext uri="{FF2B5EF4-FFF2-40B4-BE49-F238E27FC236}">
                  <a16:creationId xmlns:a16="http://schemas.microsoft.com/office/drawing/2014/main" id="{0A06608E-11D9-7615-B405-E1088148CA5A}"/>
                </a:ext>
              </a:extLst>
            </p:cNvPr>
            <p:cNvSpPr/>
            <p:nvPr/>
          </p:nvSpPr>
          <p:spPr>
            <a:xfrm rot="10800000">
              <a:off x="2214800" y="6547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578" y="0"/>
                  </a:moveTo>
                  <a:cubicBezTo>
                    <a:pt x="243" y="0"/>
                    <a:pt x="0" y="274"/>
                    <a:pt x="0" y="578"/>
                  </a:cubicBezTo>
                  <a:cubicBezTo>
                    <a:pt x="0" y="881"/>
                    <a:pt x="243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1" name="Google Shape;3160;p54">
            <a:extLst>
              <a:ext uri="{FF2B5EF4-FFF2-40B4-BE49-F238E27FC236}">
                <a16:creationId xmlns:a16="http://schemas.microsoft.com/office/drawing/2014/main" id="{13213D4C-AD55-D26E-2FE5-5CBF3ED03B84}"/>
              </a:ext>
            </a:extLst>
          </p:cNvPr>
          <p:cNvSpPr/>
          <p:nvPr/>
        </p:nvSpPr>
        <p:spPr>
          <a:xfrm rot="-5400000">
            <a:off x="4150497" y="-1222476"/>
            <a:ext cx="244800" cy="6942104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A94F50-C5B8-E59B-1077-AB3CA2421DA7}"/>
              </a:ext>
            </a:extLst>
          </p:cNvPr>
          <p:cNvSpPr txBox="1"/>
          <p:nvPr/>
        </p:nvSpPr>
        <p:spPr>
          <a:xfrm>
            <a:off x="456484" y="3657360"/>
            <a:ext cx="1201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Necesitatea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automatizării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B5F04C-8C3A-B821-D482-87E1B0CB91B6}"/>
              </a:ext>
            </a:extLst>
          </p:cNvPr>
          <p:cNvSpPr txBox="1"/>
          <p:nvPr/>
        </p:nvSpPr>
        <p:spPr>
          <a:xfrm>
            <a:off x="1957253" y="3568390"/>
            <a:ext cx="1417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Problemele orarelor realizate manual: timp mare, erori frecvente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574728-4DB5-517F-0F00-7502DDCDBEAE}"/>
              </a:ext>
            </a:extLst>
          </p:cNvPr>
          <p:cNvSpPr txBox="1"/>
          <p:nvPr/>
        </p:nvSpPr>
        <p:spPr>
          <a:xfrm>
            <a:off x="3568712" y="3545068"/>
            <a:ext cx="16306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Soluție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propusă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modernă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generarea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8B3DF0-96CD-FFDE-C7CB-E585811EE34D}"/>
              </a:ext>
            </a:extLst>
          </p:cNvPr>
          <p:cNvSpPr txBox="1"/>
          <p:nvPr/>
        </p:nvSpPr>
        <p:spPr>
          <a:xfrm>
            <a:off x="5243564" y="3568390"/>
            <a:ext cx="15921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Gestionare completă: profesori, săli, grupe, reguli academice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A22A71-9CF6-F4E4-9BB3-FDD3FF23A346}"/>
              </a:ext>
            </a:extLst>
          </p:cNvPr>
          <p:cNvSpPr txBox="1"/>
          <p:nvPr/>
        </p:nvSpPr>
        <p:spPr>
          <a:xfrm>
            <a:off x="6995421" y="3549637"/>
            <a:ext cx="12914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cu AI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clasic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comparație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486B-C2FB-22C3-38BA-E881CAB7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45025"/>
            <a:ext cx="7837260" cy="964906"/>
          </a:xfrm>
        </p:spPr>
        <p:txBody>
          <a:bodyPr/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Arhitectura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funcționarea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8B622-15A3-9247-81D0-9C3EB4435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(UI) → Flask (API) → MySQL (DB)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6FB2E45-47F7-5191-89BE-13C9302361C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B1B088-DB80-73AF-BCA5-534E392759C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77240" y="3561374"/>
            <a:ext cx="3129610" cy="964906"/>
          </a:xfrm>
        </p:spPr>
        <p:txBody>
          <a:bodyPr/>
          <a:lstStyle/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 →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export PDF/Excel</a:t>
            </a:r>
          </a:p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7A9C90B-BF7C-CDB3-B539-6EB547B13F7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E18D628-B942-7800-66B9-DBE4C90AB4C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77240" y="1438675"/>
            <a:ext cx="3129610" cy="572700"/>
          </a:xfrm>
        </p:spPr>
        <p:txBody>
          <a:bodyPr/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🗂️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Arhitectură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3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niveluri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4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46E7302-1A3F-26B5-D14D-3B469121118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663440" y="1649087"/>
            <a:ext cx="2675810" cy="362287"/>
          </a:xfrm>
        </p:spPr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83E785F-FD97-5A76-F137-E3EA36E84E4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86740" y="3097161"/>
            <a:ext cx="3320110" cy="540420"/>
          </a:xfrm>
        </p:spPr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Flux principal: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C61137C-740E-7467-4ACD-7DE6C5FDE8AC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673739C-CFE2-E07D-7E29-7C3B778A6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864928"/>
              </p:ext>
            </p:extLst>
          </p:nvPr>
        </p:nvGraphicFramePr>
        <p:xfrm>
          <a:off x="1249678" y="868680"/>
          <a:ext cx="7010402" cy="400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3BEF542-EA6F-B632-98C7-6015A34F78AF}"/>
              </a:ext>
            </a:extLst>
          </p:cNvPr>
          <p:cNvSpPr txBox="1"/>
          <p:nvPr/>
        </p:nvSpPr>
        <p:spPr>
          <a:xfrm>
            <a:off x="3703320" y="179308"/>
            <a:ext cx="5692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Arhitectura, funcționarea și metodologia aplicație</a:t>
            </a:r>
            <a:endParaRPr lang="en-US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1A3F-056E-8D3B-6042-A790841E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20" y="120650"/>
            <a:ext cx="7875360" cy="838200"/>
          </a:xfrm>
        </p:spPr>
        <p:txBody>
          <a:bodyPr/>
          <a:lstStyle/>
          <a:p>
            <a:r>
              <a:rPr kumimoji="0" lang="en-US" altLang="en-US" sz="2400" b="0" i="0" u="none" strike="noStrike" cap="none" normalizeH="0" baseline="0" dirty="0" err="1">
                <a:ln/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Tehnologii</a:t>
            </a:r>
            <a:r>
              <a:rPr kumimoji="0" lang="en-US" altLang="en-US" sz="2400" b="0" i="0" u="none" strike="noStrike" cap="none" normalizeH="0" baseline="0" dirty="0">
                <a:ln/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/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utilizate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892A87-F5A2-42F0-A4BA-E6FD92350610}"/>
              </a:ext>
            </a:extLst>
          </p:cNvPr>
          <p:cNvSpPr/>
          <p:nvPr/>
        </p:nvSpPr>
        <p:spPr>
          <a:xfrm>
            <a:off x="784860" y="1181100"/>
            <a:ext cx="7223760" cy="3589020"/>
          </a:xfrm>
          <a:prstGeom prst="rect">
            <a:avLst/>
          </a:prstGeom>
        </p:spPr>
        <p:txBody>
          <a:bodyPr/>
          <a:lstStyle/>
          <a:p>
            <a:pPr lvl="0">
              <a:buNone/>
            </a:pPr>
            <a:r>
              <a:rPr lang="en-US" sz="2000" dirty="0"/>
              <a:t>🖥 </a:t>
            </a:r>
            <a:r>
              <a:rPr lang="en-US" sz="2000" b="1" dirty="0"/>
              <a:t>Frontend:</a:t>
            </a:r>
            <a:r>
              <a:rPr lang="en-US" sz="2000" dirty="0"/>
              <a:t> React + Bootstrap (UI modern, responsive)</a:t>
            </a:r>
          </a:p>
          <a:p>
            <a:pPr lvl="0">
              <a:buNone/>
            </a:pPr>
            <a:r>
              <a:rPr lang="en-US" sz="2000" dirty="0"/>
              <a:t>🐍 </a:t>
            </a:r>
            <a:r>
              <a:rPr lang="en-US" sz="2000" b="1" dirty="0"/>
              <a:t>Backend:</a:t>
            </a:r>
            <a:r>
              <a:rPr lang="en-US" sz="2000" dirty="0"/>
              <a:t> Flask (Python) — API REST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logica</a:t>
            </a:r>
            <a:r>
              <a:rPr lang="en-US" sz="2000" dirty="0"/>
              <a:t> </a:t>
            </a:r>
            <a:r>
              <a:rPr lang="en-US" sz="2000" dirty="0" err="1"/>
              <a:t>aplicației</a:t>
            </a:r>
            <a:endParaRPr lang="en-US" sz="2000" dirty="0"/>
          </a:p>
          <a:p>
            <a:pPr lvl="0">
              <a:buNone/>
            </a:pPr>
            <a:r>
              <a:rPr lang="en-US" sz="2000" dirty="0"/>
              <a:t>🗄 </a:t>
            </a:r>
            <a:r>
              <a:rPr lang="en-US" sz="2000" b="1" dirty="0" err="1"/>
              <a:t>Bază</a:t>
            </a:r>
            <a:r>
              <a:rPr lang="en-US" sz="2000" b="1" dirty="0"/>
              <a:t> de date:</a:t>
            </a:r>
            <a:r>
              <a:rPr lang="en-US" sz="2000" dirty="0"/>
              <a:t> MySQL — </a:t>
            </a:r>
            <a:r>
              <a:rPr lang="en-US" sz="2000" dirty="0" err="1"/>
              <a:t>stocare</a:t>
            </a:r>
            <a:r>
              <a:rPr lang="en-US" sz="2000" dirty="0"/>
              <a:t> </a:t>
            </a:r>
            <a:r>
              <a:rPr lang="en-US" sz="2000" dirty="0" err="1"/>
              <a:t>profesori</a:t>
            </a:r>
            <a:r>
              <a:rPr lang="en-US" sz="2000" dirty="0"/>
              <a:t>, </a:t>
            </a:r>
            <a:r>
              <a:rPr lang="en-US" sz="2000" dirty="0" err="1"/>
              <a:t>săli</a:t>
            </a:r>
            <a:r>
              <a:rPr lang="en-US" sz="2000" dirty="0"/>
              <a:t>, </a:t>
            </a:r>
            <a:r>
              <a:rPr lang="en-US" sz="2000" dirty="0" err="1"/>
              <a:t>grupe</a:t>
            </a:r>
            <a:r>
              <a:rPr lang="en-US" sz="2000" dirty="0"/>
              <a:t>, reguli, </a:t>
            </a:r>
            <a:r>
              <a:rPr lang="en-US" sz="2000" dirty="0" err="1"/>
              <a:t>orare</a:t>
            </a:r>
            <a:endParaRPr lang="en-US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🤖 </a:t>
            </a:r>
            <a:r>
              <a:rPr lang="en-US" sz="2000" b="1" dirty="0" err="1"/>
              <a:t>Generare</a:t>
            </a:r>
            <a:r>
              <a:rPr lang="en-US" sz="2000" b="1" dirty="0"/>
              <a:t> </a:t>
            </a:r>
            <a:r>
              <a:rPr lang="en-US" sz="2000" b="1" dirty="0" err="1"/>
              <a:t>orar</a:t>
            </a:r>
            <a:r>
              <a:rPr lang="en-US" sz="2000" b="1" dirty="0"/>
              <a:t>:</a:t>
            </a:r>
            <a:r>
              <a:rPr lang="ro-RO" sz="2000" b="1" dirty="0"/>
              <a:t> </a:t>
            </a:r>
            <a:r>
              <a:rPr lang="en-US" sz="2000" dirty="0"/>
              <a:t>AI: OpenAI GPT-4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🤖 </a:t>
            </a:r>
            <a:r>
              <a:rPr lang="en-US" sz="2000" b="1" dirty="0" err="1"/>
              <a:t>Generare</a:t>
            </a:r>
            <a:r>
              <a:rPr lang="en-US" sz="2000" b="1" dirty="0"/>
              <a:t> </a:t>
            </a:r>
            <a:r>
              <a:rPr lang="en-US" sz="2000" b="1" dirty="0" err="1"/>
              <a:t>orar</a:t>
            </a:r>
            <a:r>
              <a:rPr lang="en-US" sz="2000" b="1" dirty="0"/>
              <a:t>:</a:t>
            </a:r>
            <a:r>
              <a:rPr lang="ro-RO" sz="2000" b="1" dirty="0"/>
              <a:t> </a:t>
            </a:r>
            <a:r>
              <a:rPr lang="en-US" sz="2000" dirty="0" err="1"/>
              <a:t>Clasic</a:t>
            </a:r>
            <a:r>
              <a:rPr lang="en-US" sz="2000" dirty="0"/>
              <a:t>: </a:t>
            </a:r>
            <a:r>
              <a:rPr lang="en-US" sz="2000" dirty="0" err="1"/>
              <a:t>algoritm</a:t>
            </a:r>
            <a:r>
              <a:rPr lang="en-US" sz="2000" dirty="0"/>
              <a:t> Python cu reguli </a:t>
            </a:r>
            <a:r>
              <a:rPr lang="en-US" sz="2000" dirty="0" err="1"/>
              <a:t>proprii</a:t>
            </a:r>
            <a:endParaRPr lang="en-US" sz="2000" dirty="0"/>
          </a:p>
          <a:p>
            <a:pPr lvl="0">
              <a:buChar char="•"/>
            </a:pPr>
            <a:r>
              <a:rPr lang="en-US" sz="2000" dirty="0"/>
              <a:t>📈 </a:t>
            </a:r>
            <a:r>
              <a:rPr lang="en-US" sz="2000" b="1" dirty="0"/>
              <a:t>Export:</a:t>
            </a:r>
            <a:r>
              <a:rPr lang="en-US" sz="2000" dirty="0"/>
              <a:t> PDF (</a:t>
            </a:r>
            <a:r>
              <a:rPr lang="en-US" sz="2000" dirty="0" err="1"/>
              <a:t>ReportLab</a:t>
            </a:r>
            <a:r>
              <a:rPr lang="en-US" sz="2000" dirty="0"/>
              <a:t>, PyPDF2) </a:t>
            </a:r>
            <a:r>
              <a:rPr lang="en-US" sz="2000" dirty="0" err="1"/>
              <a:t>și</a:t>
            </a:r>
            <a:r>
              <a:rPr lang="en-US" sz="2000" dirty="0"/>
              <a:t> Excel (</a:t>
            </a:r>
            <a:r>
              <a:rPr lang="en-US" sz="2000" dirty="0" err="1"/>
              <a:t>xlsxwriter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8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010" y="562550"/>
            <a:ext cx="7094650" cy="648900"/>
          </a:xfrm>
        </p:spPr>
        <p:txBody>
          <a:bodyPr/>
          <a:lstStyle/>
          <a:p>
            <a:pPr lvl="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tabLst/>
            </a:pP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obținut</a:t>
            </a:r>
            <a:r>
              <a:rPr kumimoji="0" lang="ro-RO" altLang="en-US" sz="48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676F29-B97E-52AF-EFD7-5DEA793C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" y="1629817"/>
            <a:ext cx="82600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Generare automată de orare valide, respectând toate regulile academice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Reducere semnificativă a timpului comparativ cu realizarea manuală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Comparare între două metode: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(GPT-4 / Mistral):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flexibil, adaptabil instant la reguli noi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Clasic: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necesită rescriere la modificări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rapid în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gata de utilizat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0" y="281940"/>
            <a:ext cx="6814250" cy="803484"/>
          </a:xfrm>
        </p:spPr>
        <p:txBody>
          <a:bodyPr/>
          <a:lstStyle/>
          <a:p>
            <a:pPr lvl="0" defTabSz="914400" eaLnBrk="0" fontAlgn="base" latinLnBrk="0" hangingPunct="0">
              <a:lnSpc>
                <a:spcPct val="150000"/>
              </a:lnSpc>
              <a:spcAft>
                <a:spcPts val="600"/>
              </a:spcAft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Concluzii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perspective de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dk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dezvoltare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dk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257C2-4CDB-3602-70AD-A8CBEE758E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" y="1525751"/>
            <a:ext cx="6499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Digitalizarea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planificare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academică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timpului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Avantajele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reguli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2C227-A4BE-0286-611D-2F72F6A377C1}"/>
              </a:ext>
            </a:extLst>
          </p:cNvPr>
          <p:cNvSpPr txBox="1"/>
          <p:nvPr/>
        </p:nvSpPr>
        <p:spPr>
          <a:xfrm>
            <a:off x="653415" y="3031009"/>
            <a:ext cx="67856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Posibilități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extindere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școli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gimnaziale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avansate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săli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disponibilitatea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profesorilor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442</Words>
  <Application>Microsoft Office PowerPoint</Application>
  <PresentationFormat>On-screen Show 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Cambria</vt:lpstr>
      <vt:lpstr>IBM Plex Mono</vt:lpstr>
      <vt:lpstr>Roboto Condensed</vt:lpstr>
      <vt:lpstr>PT Sans</vt:lpstr>
      <vt:lpstr>Arial</vt:lpstr>
      <vt:lpstr>Poppins</vt:lpstr>
      <vt:lpstr>Roboto Condensed Light</vt:lpstr>
      <vt:lpstr>Open Sans</vt:lpstr>
      <vt:lpstr>Introduction to Coding Workshop by Slidesgo</vt:lpstr>
      <vt:lpstr>PowerPoint Presentation</vt:lpstr>
      <vt:lpstr>PowerPoint Presentation</vt:lpstr>
      <vt:lpstr>Scopul și obiectivele lucrării</vt:lpstr>
      <vt:lpstr>Descrierea aplicației și a problemei abordate</vt:lpstr>
      <vt:lpstr>Arhitectura, funcționarea și metodologia aplicație</vt:lpstr>
      <vt:lpstr>PowerPoint Presentation</vt:lpstr>
      <vt:lpstr>Tehnologii utilizate</vt:lpstr>
      <vt:lpstr>Rezultate obținute</vt:lpstr>
      <vt:lpstr>Concluzii și perspective de dezvoltare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Zanfir Liliana-Petruța</cp:lastModifiedBy>
  <cp:revision>5</cp:revision>
  <dcterms:modified xsi:type="dcterms:W3CDTF">2025-07-07T09:10:39Z</dcterms:modified>
</cp:coreProperties>
</file>