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4" r:id="rId46"/>
    <p:sldId id="305" r:id="rId4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37AA486-93BF-4AFD-89B8-BC906A7A8564}">
          <p14:sldIdLst>
            <p14:sldId id="256"/>
          </p14:sldIdLst>
        </p14:section>
        <p14:section name="adjuváns választás alapjai" id="{5A3B203A-878F-4E2C-ACFA-ABF14BA14B0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8"/>
            <p14:sldId id="279"/>
            <p14:sldId id="274"/>
            <p14:sldId id="275"/>
            <p14:sldId id="276"/>
          </p14:sldIdLst>
        </p14:section>
        <p14:section name="Dinamika" id="{94442C10-4974-4EFF-B550-C54433F27F62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Töménység" id="{82C87451-ED3F-4A5F-9E2F-714253B08957}">
          <p14:sldIdLst>
            <p14:sldId id="289"/>
            <p14:sldId id="290"/>
            <p14:sldId id="291"/>
            <p14:sldId id="292"/>
            <p14:sldId id="293"/>
          </p14:sldIdLst>
        </p14:section>
        <p14:section name="Kölcsönhatások a határfelületen" id="{A1A9C359-E05D-4E23-99DB-1A0E757D3DF6}">
          <p14:sldIdLst>
            <p14:sldId id="294"/>
            <p14:sldId id="295"/>
            <p14:sldId id="296"/>
            <p14:sldId id="297"/>
            <p14:sldId id="298"/>
          </p14:sldIdLst>
        </p14:section>
        <p14:section name="Cseppképzés és Adhézió" id="{9264A050-7501-44C6-B339-B2F45C8018BE}">
          <p14:sldIdLst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E17-3CE5-442C-A494-73E5D545D6CB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A12A-EB9D-4E5F-B77B-601BCBADE6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az agrárkemikália  hatóanyaga és a </a:t>
            </a:r>
            <a:r>
              <a:rPr lang="hu-HU" dirty="0" err="1"/>
              <a:t>formatipus</a:t>
            </a:r>
            <a:r>
              <a:rPr lang="hu-HU" dirty="0"/>
              <a:t> szerepe</a:t>
            </a:r>
          </a:p>
          <a:p>
            <a:r>
              <a:rPr lang="hu-HU" dirty="0"/>
              <a:t>2)határfelületen bekövetkező  változások, folyamatok</a:t>
            </a:r>
          </a:p>
          <a:p>
            <a:r>
              <a:rPr lang="hu-HU" dirty="0"/>
              <a:t>3) az „</a:t>
            </a:r>
            <a:r>
              <a:rPr lang="hu-HU" dirty="0" err="1"/>
              <a:t>uptake</a:t>
            </a:r>
            <a:r>
              <a:rPr lang="hu-HU" dirty="0"/>
              <a:t>” aktiválásának  tényezői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296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43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07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68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310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408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021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58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698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238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72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Felületaktiv</a:t>
            </a:r>
            <a:r>
              <a:rPr lang="hu-HU" dirty="0"/>
              <a:t> anyagok (sok komponensű keverékek általában)</a:t>
            </a:r>
          </a:p>
          <a:p>
            <a:r>
              <a:rPr lang="hu-HU" dirty="0"/>
              <a:t>Polimerek</a:t>
            </a:r>
          </a:p>
          <a:p>
            <a:r>
              <a:rPr lang="hu-HU" dirty="0" err="1"/>
              <a:t>Tenzid</a:t>
            </a:r>
            <a:r>
              <a:rPr lang="hu-HU" dirty="0"/>
              <a:t> és polimer keverékei</a:t>
            </a:r>
          </a:p>
          <a:p>
            <a:r>
              <a:rPr lang="hu-HU" dirty="0"/>
              <a:t>Olajok (</a:t>
            </a:r>
            <a:r>
              <a:rPr lang="hu-HU" dirty="0" err="1"/>
              <a:t>nönényi</a:t>
            </a:r>
            <a:r>
              <a:rPr lang="hu-HU" dirty="0"/>
              <a:t> és ásványi eredetű, formulázott  apoláros folyadékok)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835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798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929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926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166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65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00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26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799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33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7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 </a:t>
            </a:r>
            <a:r>
              <a:rPr lang="hu-HU" dirty="0" err="1"/>
              <a:t>Built</a:t>
            </a:r>
            <a:r>
              <a:rPr lang="hu-HU" dirty="0"/>
              <a:t>-in: a hatóanyagot tartalmazó </a:t>
            </a:r>
            <a:r>
              <a:rPr lang="hu-HU" dirty="0" err="1"/>
              <a:t>formuláció</a:t>
            </a:r>
            <a:r>
              <a:rPr lang="hu-HU" dirty="0"/>
              <a:t> </a:t>
            </a:r>
            <a:r>
              <a:rPr lang="hu-HU" dirty="0" err="1"/>
              <a:t>tartalmazzabaz</a:t>
            </a:r>
            <a:r>
              <a:rPr lang="hu-HU" dirty="0"/>
              <a:t> </a:t>
            </a:r>
            <a:r>
              <a:rPr lang="hu-HU" dirty="0" err="1"/>
              <a:t>adjuvánst</a:t>
            </a:r>
            <a:endParaRPr lang="hu-HU" dirty="0"/>
          </a:p>
          <a:p>
            <a:endParaRPr lang="hu-HU" dirty="0"/>
          </a:p>
          <a:p>
            <a:r>
              <a:rPr lang="hu-HU" dirty="0"/>
              <a:t>2) tank-mix </a:t>
            </a:r>
            <a:r>
              <a:rPr lang="hu-HU" dirty="0" err="1"/>
              <a:t>adjuváns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93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49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87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74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902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6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02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  (sugár)esetén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082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1)a hatóanyag </a:t>
            </a:r>
            <a:r>
              <a:rPr lang="hu-HU" dirty="0" err="1"/>
              <a:t>vizoldható</a:t>
            </a:r>
            <a:r>
              <a:rPr lang="hu-HU" dirty="0"/>
              <a:t> vagy oldhatatlan:   oldhatóság, megoszlási hányados (log P)</a:t>
            </a:r>
          </a:p>
          <a:p>
            <a:pPr lvl="1"/>
            <a:r>
              <a:rPr lang="hu-HU" dirty="0"/>
              <a:t>Megoszlás </a:t>
            </a:r>
            <a:r>
              <a:rPr lang="hu-HU" dirty="0" err="1"/>
              <a:t>oktanol</a:t>
            </a:r>
            <a:r>
              <a:rPr lang="hu-HU" dirty="0"/>
              <a:t> és víz fázisban</a:t>
            </a:r>
          </a:p>
          <a:p>
            <a:pPr lvl="1"/>
            <a:r>
              <a:rPr lang="hu-HU" dirty="0"/>
              <a:t>Nagyobb  log P   a hatóanyag nagyobb </a:t>
            </a:r>
            <a:r>
              <a:rPr lang="hu-HU" dirty="0" err="1"/>
              <a:t>lipofilitását</a:t>
            </a:r>
            <a:r>
              <a:rPr lang="hu-HU" dirty="0"/>
              <a:t> fejezi ki</a:t>
            </a:r>
          </a:p>
          <a:p>
            <a:pPr marL="457200" lvl="1" indent="0">
              <a:buNone/>
            </a:pPr>
            <a:r>
              <a:rPr lang="hu-HU" dirty="0"/>
              <a:t>     2) hatásmód:  </a:t>
            </a:r>
          </a:p>
          <a:p>
            <a:pPr marL="457200" lvl="1" indent="0">
              <a:buNone/>
            </a:pPr>
            <a:r>
              <a:rPr lang="hu-HU" dirty="0"/>
              <a:t>		</a:t>
            </a:r>
            <a:r>
              <a:rPr lang="hu-HU" dirty="0" err="1"/>
              <a:t>szisztemikus</a:t>
            </a:r>
            <a:r>
              <a:rPr lang="hu-HU" dirty="0"/>
              <a:t> vagy nem-</a:t>
            </a:r>
            <a:r>
              <a:rPr lang="hu-HU" dirty="0" err="1"/>
              <a:t>szisztemikus</a:t>
            </a:r>
            <a:r>
              <a:rPr lang="hu-HU" dirty="0"/>
              <a:t>,</a:t>
            </a:r>
          </a:p>
          <a:p>
            <a:pPr marL="457200" lvl="1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szelektiv</a:t>
            </a:r>
            <a:r>
              <a:rPr lang="hu-HU" dirty="0"/>
              <a:t> vagy nem </a:t>
            </a:r>
            <a:r>
              <a:rPr lang="hu-HU" dirty="0" err="1"/>
              <a:t>szelektiv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       3) </a:t>
            </a:r>
            <a:r>
              <a:rPr lang="hu-HU" dirty="0" err="1"/>
              <a:t>formatipus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31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milyen  tényezők/folyamatok szabják meg, hogy a hatóanyag dózis hányad része jut el a </a:t>
            </a:r>
            <a:r>
              <a:rPr lang="hu-HU" dirty="0" err="1"/>
              <a:t>hatáskifejtés</a:t>
            </a:r>
            <a:r>
              <a:rPr lang="hu-HU" dirty="0"/>
              <a:t>  „</a:t>
            </a:r>
            <a:r>
              <a:rPr lang="hu-HU" dirty="0" err="1"/>
              <a:t>helyszinére</a:t>
            </a:r>
            <a:r>
              <a:rPr lang="hu-HU" dirty="0"/>
              <a:t>”:</a:t>
            </a:r>
          </a:p>
          <a:p>
            <a:pPr lvl="2"/>
            <a:r>
              <a:rPr lang="hu-HU" dirty="0"/>
              <a:t>Spray </a:t>
            </a:r>
            <a:r>
              <a:rPr lang="hu-HU" dirty="0" err="1"/>
              <a:t>deposition</a:t>
            </a:r>
            <a:endParaRPr lang="hu-HU" dirty="0"/>
          </a:p>
          <a:p>
            <a:pPr lvl="2"/>
            <a:r>
              <a:rPr lang="hu-HU" dirty="0" err="1"/>
              <a:t>Wetting</a:t>
            </a:r>
            <a:endParaRPr lang="hu-HU" dirty="0"/>
          </a:p>
          <a:p>
            <a:pPr lvl="2"/>
            <a:r>
              <a:rPr lang="hu-HU" dirty="0" err="1"/>
              <a:t>Spreading</a:t>
            </a:r>
            <a:endParaRPr lang="hu-HU" dirty="0"/>
          </a:p>
          <a:p>
            <a:pPr lvl="2"/>
            <a:r>
              <a:rPr lang="hu-HU" dirty="0" err="1"/>
              <a:t>Adhesion</a:t>
            </a:r>
            <a:endParaRPr lang="hu-HU" dirty="0"/>
          </a:p>
          <a:p>
            <a:pPr lvl="2"/>
            <a:r>
              <a:rPr lang="hu-HU" dirty="0" err="1"/>
              <a:t>Retention</a:t>
            </a:r>
            <a:endParaRPr lang="hu-HU" dirty="0"/>
          </a:p>
          <a:p>
            <a:r>
              <a:rPr lang="hu-HU" dirty="0"/>
              <a:t>2)</a:t>
            </a:r>
            <a:r>
              <a:rPr lang="hu-HU" dirty="0" err="1"/>
              <a:t>uptake</a:t>
            </a:r>
            <a:r>
              <a:rPr lang="hu-HU" dirty="0"/>
              <a:t> aktiválása: </a:t>
            </a:r>
            <a:r>
              <a:rPr lang="hu-HU" dirty="0" err="1"/>
              <a:t>tenzid</a:t>
            </a:r>
            <a:r>
              <a:rPr lang="hu-HU" dirty="0"/>
              <a:t> hozzáadásával: </a:t>
            </a:r>
          </a:p>
          <a:p>
            <a:pPr lvl="2"/>
            <a:r>
              <a:rPr lang="hu-HU" dirty="0" err="1"/>
              <a:t>Sppeciális</a:t>
            </a:r>
            <a:r>
              <a:rPr lang="hu-HU" dirty="0"/>
              <a:t> kölcsönhatások a </a:t>
            </a:r>
            <a:r>
              <a:rPr lang="hu-HU" dirty="0" err="1"/>
              <a:t>tenzid</a:t>
            </a:r>
            <a:r>
              <a:rPr lang="hu-HU" dirty="0"/>
              <a:t>, a hatóanyag és cél-szervezet (</a:t>
            </a:r>
            <a:r>
              <a:rPr lang="hu-HU" dirty="0" err="1"/>
              <a:t>target</a:t>
            </a:r>
            <a:r>
              <a:rPr lang="hu-HU" dirty="0"/>
              <a:t>  species) között</a:t>
            </a:r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63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tenzidek</a:t>
            </a:r>
            <a:r>
              <a:rPr lang="hu-HU" dirty="0"/>
              <a:t> a legfontosabb </a:t>
            </a:r>
            <a:r>
              <a:rPr lang="hu-HU" dirty="0" err="1"/>
              <a:t>adjuvánsok</a:t>
            </a:r>
            <a:endParaRPr lang="hu-HU" dirty="0"/>
          </a:p>
          <a:p>
            <a:r>
              <a:rPr lang="hu-HU" dirty="0"/>
              <a:t>Esetenként polimerek még hozzáadunk: tapadásfokozó (</a:t>
            </a:r>
            <a:r>
              <a:rPr lang="hu-HU" dirty="0" err="1"/>
              <a:t>sticker</a:t>
            </a:r>
            <a:r>
              <a:rPr lang="hu-HU" dirty="0"/>
              <a:t>) és </a:t>
            </a:r>
            <a:r>
              <a:rPr lang="hu-HU" dirty="0" err="1"/>
              <a:t>elsodrodás</a:t>
            </a:r>
            <a:r>
              <a:rPr lang="hu-HU" dirty="0"/>
              <a:t> gátló (</a:t>
            </a:r>
            <a:r>
              <a:rPr lang="hu-HU" dirty="0" err="1"/>
              <a:t>anti-drift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34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orientáltan helyezkednek el a határfelületen 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hidrofób része  a hidrofób fázis felé orientálódik</a:t>
            </a:r>
          </a:p>
          <a:p>
            <a:r>
              <a:rPr lang="hu-HU" dirty="0"/>
              <a:t>Az orientált felhalmozódás eredménye a felületi illetve határfelületi feszültség csökkenése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86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7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60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C2E6F-5D48-428B-9D39-F6560D07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8E0079-1AC7-4820-A3B0-4B1FE958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93943-4DE2-4C85-A807-FCA662DB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32A3-408E-4A1A-9014-CC8506E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0003D-6837-42B8-8EB5-2DEF864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B9659-F44C-4CD2-8FF6-A467FE1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E367A-5C22-4CE3-B0E9-B4E2DE0F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104B9-2D03-4EE4-BEF0-9E8FC36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5780D2-313D-4AF6-95C3-D1F7E4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90B19-FACE-470B-89E7-45219B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5E65C18-B445-4095-BD24-E45139CD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D2420-AA87-4582-8B0C-805A05B3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B2EB9-7D8A-4793-8D9A-77C0D6F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B91189-7069-4C5A-A858-5256CC0E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05D5-99B4-4863-A13B-67E576B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1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5FB79-13AB-407F-9064-6C6F94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4D06-2887-4A45-803C-A32B448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9AA32B-18B0-455C-A029-424A465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F548EB-3DA1-44A7-9D47-C802237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4659E-10DA-41BC-B9F7-6E325D5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6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47EAC-C04C-4507-897F-B52D68F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150AD-8B1C-4400-8AD5-C923711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B55B0-6355-4FCE-A424-C389DD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38329-2BF8-4E00-92A5-D57AAAC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059B1-7945-4DE8-9AE5-B977014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1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FE0FF-E400-49F2-B419-15B51B3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A27AB-9E1B-4C02-A47A-F5DD02B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403756-00B7-4396-A411-CA8F620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7E65ED-9A32-40D0-AF92-EAE7269D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51A564-724F-4C50-ADB7-447BADE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68984C-2D1E-44D3-89D9-8A77F14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250A2-0B03-4880-B4D7-C54DDD1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91416D-4089-4D25-974F-7A937B0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C948A-94AE-4DF0-9016-FEEA94C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B4E7ED-F08B-453F-B63A-E62B2CBE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72A410-553E-40A9-8873-54C01DAC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EB240-C650-4ECB-9BCD-3CDFB4D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EAAB8-7252-4894-8439-6EEBBBE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2CEF99-7C11-4DCE-996B-CEA65AB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810D-025D-4747-99C0-15804AB1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A1A969-492B-4221-953A-FE257C3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E294C6-3DC7-4D41-A099-5E8650C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0549EE-6B7C-4589-A6BC-924E77A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7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2169A-22DC-48DC-B82C-3719B3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443D8-CE5B-45CC-AEE2-C610690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ABD4CF-0C54-4CA4-8F4A-E962954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C8DCB-BDB3-459B-B8C3-EFF48BBF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969AD-79E3-4B32-A0EE-877E0D8B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48E21-AE2C-4044-8993-2B03BB82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7AB43D-7922-47E1-B245-E7E3465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6B47F-186D-4DD5-A460-18EE847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0B138F-A102-4260-8845-2C0A34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EBC0-0443-4895-829F-5C3556E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F3823-CD6E-49C8-AB8C-567AAB66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C8DCB8-3065-4359-B742-6A83D19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DCF12-4EF2-42D6-952F-588D644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87194A-B725-4F89-AC2B-C2139D2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A837D-7A79-4907-87FF-22DF511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4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7A434E-EFE3-480B-905E-7DA4C23A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CFA781-4BB4-4E07-8020-C1C26DB6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EECA-73EB-412F-83A1-6FBE4236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DB085-93EB-4BF6-AEB5-DCE93345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2773A-12D3-42CE-AE96-DA65326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File%3AMarangoni_effect_experimental_demonstration.ogv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F1043E-4AD6-4B0C-93D4-B3D7B006C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Hatásfokozó </a:t>
            </a:r>
            <a:r>
              <a:rPr lang="hu-HU" dirty="0" err="1"/>
              <a:t>adjuvánsok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AE4643-9761-4C14-AA03-0B1DEF46C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450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7FC82-4A3A-4F2F-954B-CB19D8CA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koncentráció függvényében változik a  feszültség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999E7CA-01CE-4996-8345-2084B3F4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2282031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7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00E9CB-4E1D-45E3-8C52-FA2700D9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képződés és micella-alak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B3794-89E7-4CF5-B728-A99139D1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CMC  felett micellák képződnek, amelyek alacsony koncentráció esetén alapvetően gömbalakúak</a:t>
            </a:r>
          </a:p>
          <a:p>
            <a:r>
              <a:rPr lang="hu-HU" dirty="0" err="1"/>
              <a:t>Ag</a:t>
            </a:r>
            <a:r>
              <a:rPr lang="hu-HU" dirty="0"/>
              <a:t> </a:t>
            </a:r>
            <a:r>
              <a:rPr lang="hu-HU" dirty="0" err="1"/>
              <a:t>aggregációs</a:t>
            </a:r>
            <a:r>
              <a:rPr lang="hu-HU" dirty="0"/>
              <a:t> szám  alacsony koncentráció esetén 50-100 monomert jelent</a:t>
            </a:r>
          </a:p>
          <a:p>
            <a:r>
              <a:rPr lang="hu-HU" dirty="0"/>
              <a:t>A micellaképződés  dinamikus</a:t>
            </a:r>
          </a:p>
          <a:p>
            <a:r>
              <a:rPr lang="hu-HU" dirty="0"/>
              <a:t>Körülményektől függően (</a:t>
            </a:r>
            <a:r>
              <a:rPr lang="hu-HU" dirty="0" err="1"/>
              <a:t>hőmérséklet,só</a:t>
            </a:r>
            <a:r>
              <a:rPr lang="hu-HU" dirty="0"/>
              <a:t> koncentráció, </a:t>
            </a:r>
            <a:r>
              <a:rPr lang="hu-HU" dirty="0" err="1"/>
              <a:t>tenzid</a:t>
            </a:r>
            <a:r>
              <a:rPr lang="hu-HU" dirty="0"/>
              <a:t> szerkezeti </a:t>
            </a:r>
            <a:r>
              <a:rPr lang="hu-HU" dirty="0" err="1"/>
              <a:t>felépitése</a:t>
            </a:r>
            <a:r>
              <a:rPr lang="hu-HU" dirty="0"/>
              <a:t> ) más alakú micellák is </a:t>
            </a:r>
            <a:r>
              <a:rPr lang="hu-HU" dirty="0" err="1"/>
              <a:t>létejönnek</a:t>
            </a:r>
            <a:r>
              <a:rPr lang="hu-HU" dirty="0"/>
              <a:t> a </a:t>
            </a:r>
            <a:r>
              <a:rPr lang="hu-HU" dirty="0" err="1"/>
              <a:t>tenzidkoncetráció</a:t>
            </a:r>
            <a:r>
              <a:rPr lang="hu-HU" dirty="0"/>
              <a:t>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21975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7FC5D-04A7-49B3-96E2-1FC9DE94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alakok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6C0BC7B-5D84-462C-9DB3-13BD3FA9D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62" y="2377281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70E0C-7168-4045-9402-DB8AF2CB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mérete és alakja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150F-D421-42A4-81BF-837E9C1D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Gömb-alakú micellák </a:t>
            </a:r>
          </a:p>
          <a:p>
            <a:r>
              <a:rPr lang="hu-HU" dirty="0"/>
              <a:t>1) ionos </a:t>
            </a:r>
            <a:r>
              <a:rPr lang="hu-HU" dirty="0" err="1"/>
              <a:t>tenzidek</a:t>
            </a:r>
            <a:r>
              <a:rPr lang="hu-HU" dirty="0"/>
              <a:t> esetén a micella  sugara közel egyenlő a monomer </a:t>
            </a:r>
            <a:r>
              <a:rPr lang="hu-HU" dirty="0" err="1"/>
              <a:t>alkil</a:t>
            </a:r>
            <a:r>
              <a:rPr lang="hu-HU" dirty="0"/>
              <a:t>-láncának hosszúságával (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groups</a:t>
            </a:r>
            <a:r>
              <a:rPr lang="hu-HU" dirty="0"/>
              <a:t> jelentéktelen)</a:t>
            </a:r>
          </a:p>
          <a:p>
            <a:r>
              <a:rPr lang="hu-HU" dirty="0"/>
              <a:t>2) nem-ionos </a:t>
            </a:r>
            <a:r>
              <a:rPr lang="hu-HU" dirty="0" err="1"/>
              <a:t>etoxilátumok</a:t>
            </a:r>
            <a:r>
              <a:rPr lang="hu-HU" dirty="0"/>
              <a:t> esetében a micella sugarat meghatározza az </a:t>
            </a:r>
            <a:r>
              <a:rPr lang="hu-HU" dirty="0" err="1"/>
              <a:t>alkillánc</a:t>
            </a:r>
            <a:r>
              <a:rPr lang="hu-HU" dirty="0"/>
              <a:t> hossza és az </a:t>
            </a:r>
            <a:r>
              <a:rPr lang="hu-HU" dirty="0" err="1"/>
              <a:t>etoxilálási</a:t>
            </a:r>
            <a:r>
              <a:rPr lang="hu-HU" dirty="0"/>
              <a:t> fok</a:t>
            </a:r>
          </a:p>
          <a:p>
            <a:r>
              <a:rPr lang="hu-HU" dirty="0"/>
              <a:t>3) az </a:t>
            </a:r>
            <a:r>
              <a:rPr lang="hu-HU" dirty="0" err="1"/>
              <a:t>aggregációs</a:t>
            </a:r>
            <a:r>
              <a:rPr lang="hu-HU" dirty="0"/>
              <a:t> szám általában 50-100 monomer</a:t>
            </a:r>
          </a:p>
          <a:p>
            <a:r>
              <a:rPr lang="hu-HU" dirty="0"/>
              <a:t>4) ionos micellák esetében az ellen-ionok a micella </a:t>
            </a:r>
            <a:r>
              <a:rPr lang="hu-HU" dirty="0" err="1"/>
              <a:t>felszinéhez</a:t>
            </a:r>
            <a:r>
              <a:rPr lang="hu-HU" dirty="0"/>
              <a:t> kötődnek</a:t>
            </a:r>
          </a:p>
          <a:p>
            <a:r>
              <a:rPr lang="hu-HU" dirty="0"/>
              <a:t>5) a micella „belseje”   </a:t>
            </a:r>
            <a:r>
              <a:rPr lang="hu-HU" dirty="0" err="1"/>
              <a:t>liquid</a:t>
            </a:r>
            <a:r>
              <a:rPr lang="hu-HU" dirty="0"/>
              <a:t>-like</a:t>
            </a:r>
          </a:p>
        </p:txBody>
      </p:sp>
    </p:spTree>
    <p:extLst>
      <p:ext uri="{BB962C8B-B14F-4D97-AF65-F5344CB8AC3E}">
        <p14:creationId xmlns:p14="http://schemas.microsoft.com/office/powerpoint/2010/main" val="122680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02891-F26F-4C46-980F-6DA1178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Rúd alakú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7B2709-3FCC-4237-8405-4349795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Fényszórási eredmények megmagyarázásához  nem volt elégséges a gömb micella</a:t>
            </a:r>
          </a:p>
          <a:p>
            <a:r>
              <a:rPr lang="hu-HU" dirty="0"/>
              <a:t>A fényszórás mértéke, jellege függ a szögtől: aszimmetrikus  alakzattal lehetett magyarázatot adni</a:t>
            </a:r>
          </a:p>
        </p:txBody>
      </p:sp>
    </p:spTree>
    <p:extLst>
      <p:ext uri="{BB962C8B-B14F-4D97-AF65-F5344CB8AC3E}">
        <p14:creationId xmlns:p14="http://schemas.microsoft.com/office/powerpoint/2010/main" val="329155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29ABB0-41CD-4FA2-98CD-4D76B72B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Lemezes micellák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A9F41C-3414-4BD4-887D-568D33D0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moleula</a:t>
            </a:r>
            <a:r>
              <a:rPr lang="hu-HU" dirty="0"/>
              <a:t> szerkezetétől függően </a:t>
            </a:r>
            <a:r>
              <a:rPr lang="hu-HU" dirty="0" err="1"/>
              <a:t>kailakulhatnak</a:t>
            </a:r>
            <a:r>
              <a:rPr lang="hu-HU" dirty="0"/>
              <a:t> lemezes (</a:t>
            </a:r>
            <a:r>
              <a:rPr lang="hu-HU" dirty="0" err="1"/>
              <a:t>lamellar</a:t>
            </a:r>
            <a:r>
              <a:rPr lang="hu-HU" dirty="0"/>
              <a:t>) szerkezetek: </a:t>
            </a:r>
            <a:r>
              <a:rPr lang="hu-HU" dirty="0" err="1"/>
              <a:t>bilayer</a:t>
            </a:r>
            <a:r>
              <a:rPr lang="hu-HU" dirty="0"/>
              <a:t>-ek, „</a:t>
            </a:r>
            <a:r>
              <a:rPr lang="hu-HU" dirty="0" err="1"/>
              <a:t>sheets</a:t>
            </a:r>
            <a:r>
              <a:rPr lang="hu-HU" dirty="0"/>
              <a:t>”-ek</a:t>
            </a:r>
          </a:p>
          <a:p>
            <a:endParaRPr lang="hu-HU" dirty="0"/>
          </a:p>
          <a:p>
            <a:r>
              <a:rPr lang="hu-HU" dirty="0"/>
              <a:t>Röntgenezéssel megmérték a  </a:t>
            </a:r>
            <a:r>
              <a:rPr lang="hu-HU" dirty="0" err="1"/>
              <a:t>lamelláris</a:t>
            </a:r>
            <a:r>
              <a:rPr lang="hu-HU" dirty="0"/>
              <a:t> szerkezetek dimenzióit.</a:t>
            </a:r>
          </a:p>
        </p:txBody>
      </p:sp>
    </p:spTree>
    <p:extLst>
      <p:ext uri="{BB962C8B-B14F-4D97-AF65-F5344CB8AC3E}">
        <p14:creationId xmlns:p14="http://schemas.microsoft.com/office/powerpoint/2010/main" val="364070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3739F-E479-4B6D-B437-9D209CA3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cmc</a:t>
            </a:r>
            <a:r>
              <a:rPr lang="hu-HU" dirty="0"/>
              <a:t> függése a </a:t>
            </a:r>
            <a:r>
              <a:rPr lang="hu-HU" dirty="0" err="1"/>
              <a:t>tenzid</a:t>
            </a:r>
            <a:r>
              <a:rPr lang="hu-HU" dirty="0"/>
              <a:t> szerkezettől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67B91-6499-4DC3-95F7-8FB74D00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1) azonos  </a:t>
            </a:r>
            <a:r>
              <a:rPr lang="hu-HU" dirty="0" err="1"/>
              <a:t>alkilláncok</a:t>
            </a:r>
            <a:r>
              <a:rPr lang="hu-HU" dirty="0"/>
              <a:t> esetén a nem-ionos </a:t>
            </a:r>
            <a:r>
              <a:rPr lang="hu-HU" dirty="0" err="1"/>
              <a:t>cmc</a:t>
            </a:r>
            <a:r>
              <a:rPr lang="hu-HU" dirty="0"/>
              <a:t>-je mintegy 2 nagyságrenddel kisebb mint az ionosé</a:t>
            </a:r>
          </a:p>
          <a:p>
            <a:r>
              <a:rPr lang="hu-HU" dirty="0"/>
              <a:t>2) </a:t>
            </a:r>
            <a:r>
              <a:rPr lang="hu-HU" dirty="0" err="1"/>
              <a:t>alkillánc</a:t>
            </a:r>
            <a:r>
              <a:rPr lang="hu-HU" dirty="0"/>
              <a:t> hosszabbodásával csökken a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3) azonos </a:t>
            </a:r>
            <a:r>
              <a:rPr lang="hu-HU" dirty="0" err="1"/>
              <a:t>alkilláncú</a:t>
            </a:r>
            <a:r>
              <a:rPr lang="hu-HU" dirty="0"/>
              <a:t> </a:t>
            </a:r>
            <a:r>
              <a:rPr lang="hu-HU" dirty="0" err="1"/>
              <a:t>etoxilátumok</a:t>
            </a:r>
            <a:r>
              <a:rPr lang="hu-HU" dirty="0"/>
              <a:t> esetében EO tartalom növelése növeli a </a:t>
            </a:r>
            <a:r>
              <a:rPr lang="hu-HU" dirty="0" err="1"/>
              <a:t>cmc</a:t>
            </a:r>
            <a:r>
              <a:rPr lang="hu-HU" dirty="0"/>
              <a:t>-t</a:t>
            </a:r>
          </a:p>
        </p:txBody>
      </p:sp>
    </p:spTree>
    <p:extLst>
      <p:ext uri="{BB962C8B-B14F-4D97-AF65-F5344CB8AC3E}">
        <p14:creationId xmlns:p14="http://schemas.microsoft.com/office/powerpoint/2010/main" val="28735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FBF67-4F85-4580-86C6-0534160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Szokatlan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80D6F2-2A76-462E-8B58-B301A99D4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micellák jelenléte következtében a </a:t>
            </a:r>
            <a:r>
              <a:rPr lang="hu-HU" dirty="0" err="1"/>
              <a:t>tenzid</a:t>
            </a:r>
            <a:r>
              <a:rPr lang="hu-HU" dirty="0"/>
              <a:t> oldatok szokatlan tulajdonságokat mutatnak </a:t>
            </a:r>
            <a:r>
              <a:rPr lang="hu-HU" dirty="0" err="1"/>
              <a:t>cmc</a:t>
            </a:r>
            <a:r>
              <a:rPr lang="hu-HU" dirty="0"/>
              <a:t> felett:</a:t>
            </a:r>
          </a:p>
          <a:p>
            <a:pPr marL="514350" indent="-514350">
              <a:buAutoNum type="arabicParenR"/>
            </a:pPr>
            <a:r>
              <a:rPr lang="hu-HU" dirty="0"/>
              <a:t>Konstans ozmotikus nyomás</a:t>
            </a:r>
          </a:p>
          <a:p>
            <a:pPr marL="514350" indent="-514350">
              <a:buAutoNum type="arabicParenR"/>
            </a:pPr>
            <a:r>
              <a:rPr lang="hu-HU" dirty="0"/>
              <a:t>Közel állandó felületi feszültség</a:t>
            </a:r>
          </a:p>
          <a:p>
            <a:pPr marL="514350" indent="-514350">
              <a:buAutoNum type="arabicParenR"/>
            </a:pPr>
            <a:r>
              <a:rPr lang="hu-HU" dirty="0"/>
              <a:t>Moláris vezetőképesség csökken</a:t>
            </a:r>
          </a:p>
          <a:p>
            <a:pPr marL="514350" indent="-514350">
              <a:buAutoNum type="arabicParenR"/>
            </a:pPr>
            <a:r>
              <a:rPr lang="hu-HU" dirty="0"/>
              <a:t>Zavarosság gyorsan növekszik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24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7E477-7692-48EF-9A5B-89F4F154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cmc</a:t>
            </a:r>
            <a:r>
              <a:rPr lang="hu-HU" dirty="0"/>
              <a:t>-je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4024780-CE9D-4028-BF64-20904EBF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5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63ABE-03F4-42F3-B7DF-C646305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sebessége, mértéke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14E81-63E4-48B6-B118-67E3C3F2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072" cy="2415635"/>
          </a:xfrm>
        </p:spPr>
        <p:txBody>
          <a:bodyPr/>
          <a:lstStyle/>
          <a:p>
            <a:r>
              <a:rPr lang="hu-HU" dirty="0"/>
              <a:t>FICK első törvénye alapján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1E8697-46A7-4945-AB41-C2AB21C0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1" y="3054484"/>
            <a:ext cx="4997674" cy="11867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517CC70-9BA2-4C9B-82A3-4165441E6465}"/>
              </a:ext>
            </a:extLst>
          </p:cNvPr>
          <p:cNvSpPr txBox="1"/>
          <p:nvPr/>
        </p:nvSpPr>
        <p:spPr>
          <a:xfrm>
            <a:off x="1552575" y="4638675"/>
            <a:ext cx="904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</p:txBody>
      </p:sp>
    </p:spTree>
    <p:extLst>
      <p:ext uri="{BB962C8B-B14F-4D97-AF65-F5344CB8AC3E}">
        <p14:creationId xmlns:p14="http://schemas.microsoft.com/office/powerpoint/2010/main" val="124748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B8B87-71A1-420E-A4A7-4FA0401C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Adjuváns</a:t>
            </a:r>
            <a:r>
              <a:rPr lang="hu-HU" dirty="0"/>
              <a:t> kiválasztás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9E9F9-C272-4110-9476-DA37831A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 az agrárkemikália  hatóanyaga és a </a:t>
            </a:r>
            <a:r>
              <a:rPr lang="hu-HU" dirty="0" err="1"/>
              <a:t>formatipus</a:t>
            </a:r>
            <a:r>
              <a:rPr lang="hu-HU" dirty="0"/>
              <a:t> szerepe</a:t>
            </a:r>
          </a:p>
          <a:p>
            <a:r>
              <a:rPr lang="hu-HU" dirty="0"/>
              <a:t>2)határfelületen bekövetkező  változások, folyamatok</a:t>
            </a:r>
          </a:p>
          <a:p>
            <a:r>
              <a:rPr lang="hu-HU" dirty="0"/>
              <a:t>3) az „</a:t>
            </a:r>
            <a:r>
              <a:rPr lang="hu-HU" dirty="0" err="1"/>
              <a:t>uptake</a:t>
            </a:r>
            <a:r>
              <a:rPr lang="hu-HU" dirty="0"/>
              <a:t>” aktiválásának  tényezői</a:t>
            </a:r>
          </a:p>
        </p:txBody>
      </p:sp>
    </p:spTree>
    <p:extLst>
      <p:ext uri="{BB962C8B-B14F-4D97-AF65-F5344CB8AC3E}">
        <p14:creationId xmlns:p14="http://schemas.microsoft.com/office/powerpoint/2010/main" val="3732040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51D28-D857-43A7-9AF7-4C0851A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EFA0F-75C0-4DB4-B755-DA6471BC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E55AFE-A00F-4B2B-BADB-62D79B05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3067050"/>
            <a:ext cx="1438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073DC-FADB-4729-980B-B9EE20F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ideális”tenzid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2E9EF-6157-47B1-B584-30A480D4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</p:txBody>
      </p:sp>
    </p:spTree>
    <p:extLst>
      <p:ext uri="{BB962C8B-B14F-4D97-AF65-F5344CB8AC3E}">
        <p14:creationId xmlns:p14="http://schemas.microsoft.com/office/powerpoint/2010/main" val="7818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954D9-B679-4BC7-9286-F6DCE030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 és adhézió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7CA8F2-1262-4477-A99A-8575844A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593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A7BAD-A444-40B4-8981-43E5F4B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micella dinamika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2E7D7-96CA-47E8-A2EB-5E31B933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714459-3C62-436D-9473-BA2518A1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63" y="2178997"/>
            <a:ext cx="2903969" cy="8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85030-4AE5-4538-B0F0-5A2CA83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Relaxációs 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1BA4A-D23B-4209-A070-FF5E3D4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683155A-AA99-4D34-911A-44CE26D0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3162300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3CD27-0DA9-424E-893D-B2541BE9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Etoxilátumok</a:t>
            </a:r>
            <a:r>
              <a:rPr lang="hu-HU" dirty="0"/>
              <a:t>  </a:t>
            </a:r>
            <a:r>
              <a:rPr lang="hu-HU" dirty="0" err="1"/>
              <a:t>cmc</a:t>
            </a:r>
            <a:r>
              <a:rPr lang="hu-HU" dirty="0"/>
              <a:t>-je alacsony (általánosan preferáltak)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7D97667-69CE-43FD-AC9E-A15E1858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120106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7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592AE-5A5D-467E-91A0-AD816BDA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</a:t>
            </a:r>
            <a:r>
              <a:rPr lang="hu-HU" dirty="0" err="1"/>
              <a:t>etoxilátumoknál</a:t>
            </a:r>
            <a:r>
              <a:rPr lang="hu-HU" dirty="0"/>
              <a:t> – magyarázat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168E06-5F69-4958-ADC6-CAC3EE5D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</p:txBody>
      </p:sp>
    </p:spTree>
    <p:extLst>
      <p:ext uri="{BB962C8B-B14F-4D97-AF65-F5344CB8AC3E}">
        <p14:creationId xmlns:p14="http://schemas.microsoft.com/office/powerpoint/2010/main" val="136699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239E9-BA6C-4472-9157-C7BF178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 anionosoknál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301FA5-7BC9-444F-808C-DD4EA44A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</p:txBody>
      </p:sp>
    </p:spTree>
    <p:extLst>
      <p:ext uri="{BB962C8B-B14F-4D97-AF65-F5344CB8AC3E}">
        <p14:creationId xmlns:p14="http://schemas.microsoft.com/office/powerpoint/2010/main" val="1971053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0FA50-F3F5-4808-8007-550BA9C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micella méret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34D13-A0D5-43D1-8C17-8696E6F6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</p:txBody>
      </p:sp>
    </p:spTree>
    <p:extLst>
      <p:ext uri="{BB962C8B-B14F-4D97-AF65-F5344CB8AC3E}">
        <p14:creationId xmlns:p14="http://schemas.microsoft.com/office/powerpoint/2010/main" val="1844841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797F8-9C27-4A93-955F-EBA9C5C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a permetcseppben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64C1E-F510-45FD-BD53-023DF4E6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7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DF8E3-64C8-4F30-8202-4AB6322A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 </a:t>
            </a:r>
            <a:r>
              <a:rPr lang="hu-HU" dirty="0" err="1"/>
              <a:t>adjuváns</a:t>
            </a:r>
            <a:r>
              <a:rPr lang="hu-HU" dirty="0"/>
              <a:t> 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438450-9C7E-47F6-825D-115818E7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Felületaktiv</a:t>
            </a:r>
            <a:r>
              <a:rPr lang="hu-HU" dirty="0"/>
              <a:t> anyagok (sok komponensű keverékek általában)</a:t>
            </a:r>
          </a:p>
          <a:p>
            <a:r>
              <a:rPr lang="hu-HU" dirty="0"/>
              <a:t>Polimerek</a:t>
            </a:r>
          </a:p>
          <a:p>
            <a:r>
              <a:rPr lang="hu-HU" dirty="0" err="1"/>
              <a:t>Tenzid</a:t>
            </a:r>
            <a:r>
              <a:rPr lang="hu-HU" dirty="0"/>
              <a:t> és polimer keverékei</a:t>
            </a:r>
          </a:p>
          <a:p>
            <a:r>
              <a:rPr lang="hu-HU" dirty="0"/>
              <a:t>Olajok (</a:t>
            </a:r>
            <a:r>
              <a:rPr lang="hu-HU" dirty="0" err="1"/>
              <a:t>nönényi</a:t>
            </a:r>
            <a:r>
              <a:rPr lang="hu-HU" dirty="0"/>
              <a:t> és ásványi eredetű, formulázott  apoláros folyadékok)</a:t>
            </a:r>
          </a:p>
        </p:txBody>
      </p:sp>
    </p:spTree>
    <p:extLst>
      <p:ext uri="{BB962C8B-B14F-4D97-AF65-F5344CB8AC3E}">
        <p14:creationId xmlns:p14="http://schemas.microsoft.com/office/powerpoint/2010/main" val="1399097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E3FAC-040A-49E3-A08D-206766B0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Folyékony kristályoknak fontos 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AF1EF-63EB-4E83-9598-44EC933B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301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D8954-ED64-42F0-952B-1D10391B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Folyadékkristályok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5E74DF-0C0F-4EB3-8F0E-6920F2B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66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D0753-3334-4E3E-B5B7-EC6DC2CA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highlight>
                  <a:srgbClr val="FFFF00"/>
                </a:highlight>
              </a:rPr>
              <a:t>Foyladékkristályos</a:t>
            </a:r>
            <a:r>
              <a:rPr lang="hu-HU" dirty="0">
                <a:highlight>
                  <a:srgbClr val="FFFF00"/>
                </a:highlight>
              </a:rPr>
              <a:t> fázisok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38E6D-E67D-4358-A081-8FC5B111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49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60284-C564-4A96-840E-8FBEFFBC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Hajtóerők a folyadékkristályok képződésében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F6CA0-B927-4BE5-ACA5-120F673E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</p:txBody>
      </p:sp>
    </p:spTree>
    <p:extLst>
      <p:ext uri="{BB962C8B-B14F-4D97-AF65-F5344CB8AC3E}">
        <p14:creationId xmlns:p14="http://schemas.microsoft.com/office/powerpoint/2010/main" val="297559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8C7D6-3E98-4958-9420-2BC59CB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Határfelületek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0833E-3424-4804-95ED-16F07D9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</p:txBody>
      </p:sp>
    </p:spTree>
    <p:extLst>
      <p:ext uri="{BB962C8B-B14F-4D97-AF65-F5344CB8AC3E}">
        <p14:creationId xmlns:p14="http://schemas.microsoft.com/office/powerpoint/2010/main" val="3685307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06A9A-A775-4338-818F-9117E1B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Kölcsönhatások sematikus bemutatása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25F76D5-39F9-4615-A7D1-28BE6E8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296319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F433-A9B8-4196-8E48-9E54D81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Cseppképzési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8B622-823D-4AC3-884F-EF6604AF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700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FCC8C-4F16-42EB-828E-EFC7A53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idejű cseppképzés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F7A09-5F78-4887-9184-6A8ACC4A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98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6B9F1-C5D2-402D-91F7-8BE4CB3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Csepphalmaz </a:t>
            </a:r>
            <a:r>
              <a:rPr lang="hu-HU" dirty="0" err="1"/>
              <a:t>polidiszperz</a:t>
            </a:r>
            <a:r>
              <a:rPr lang="hu-HU" dirty="0"/>
              <a:t>: cseppspektrum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946A4-A1ED-43BF-931D-45D790A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52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83191-4B5D-44B3-939C-3060D41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és polimerek hatása a cseppspektrumra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AA9C3-D7DA-4895-9350-E04F7A0E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</p:txBody>
      </p:sp>
    </p:spTree>
    <p:extLst>
      <p:ext uri="{BB962C8B-B14F-4D97-AF65-F5344CB8AC3E}">
        <p14:creationId xmlns:p14="http://schemas.microsoft.com/office/powerpoint/2010/main" val="190678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83489-BD84-4AC3-9BB7-F17DDAA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Adjuvánsok</a:t>
            </a:r>
            <a:r>
              <a:rPr lang="hu-HU" dirty="0"/>
              <a:t> alkalmazása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7414D-675F-49B5-8753-074B19B5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 </a:t>
            </a:r>
            <a:r>
              <a:rPr lang="hu-HU" dirty="0" err="1"/>
              <a:t>Built</a:t>
            </a:r>
            <a:r>
              <a:rPr lang="hu-HU" dirty="0"/>
              <a:t>-in: a hatóanyagot tartalmazó </a:t>
            </a:r>
            <a:r>
              <a:rPr lang="hu-HU" dirty="0" err="1"/>
              <a:t>formuláció</a:t>
            </a:r>
            <a:r>
              <a:rPr lang="hu-HU" dirty="0"/>
              <a:t> </a:t>
            </a:r>
            <a:r>
              <a:rPr lang="hu-HU" dirty="0" err="1"/>
              <a:t>tartalmazzabaz</a:t>
            </a:r>
            <a:r>
              <a:rPr lang="hu-HU" dirty="0"/>
              <a:t> </a:t>
            </a:r>
            <a:r>
              <a:rPr lang="hu-HU" dirty="0" err="1"/>
              <a:t>adjuvánst</a:t>
            </a:r>
            <a:endParaRPr lang="hu-HU" dirty="0"/>
          </a:p>
          <a:p>
            <a:endParaRPr lang="hu-HU" dirty="0"/>
          </a:p>
          <a:p>
            <a:r>
              <a:rPr lang="hu-HU" dirty="0"/>
              <a:t>2) tank-mix </a:t>
            </a:r>
            <a:r>
              <a:rPr lang="hu-HU" dirty="0" err="1"/>
              <a:t>adjuváns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9677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3AB6-16C3-4DC5-9D53-9E408E4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Tenziddel</a:t>
            </a:r>
            <a:r>
              <a:rPr lang="hu-HU" dirty="0"/>
              <a:t> a </a:t>
            </a:r>
            <a:r>
              <a:rPr lang="hu-HU" dirty="0" err="1"/>
              <a:t>csepméretért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67591-74A1-405E-968F-3B30805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0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0B81-0D62-4412-93DC-B93DE8B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E3F6E-331F-41E5-82AB-9ED1B78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</p:txBody>
      </p:sp>
    </p:spTree>
    <p:extLst>
      <p:ext uri="{BB962C8B-B14F-4D97-AF65-F5344CB8AC3E}">
        <p14:creationId xmlns:p14="http://schemas.microsoft.com/office/powerpoint/2010/main" val="407915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16132-07E3-4DB2-8F1A-048577A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hatás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F6022-9E7F-44C0-A489-F8B889C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93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B95FA8-C265-46A0-B3E8-C7C1A4B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feszültség, gyors </a:t>
            </a:r>
            <a:r>
              <a:rPr lang="hu-HU" dirty="0" err="1"/>
              <a:t>jet</a:t>
            </a:r>
            <a:r>
              <a:rPr lang="hu-HU" dirty="0"/>
              <a:t> képződése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430CF-0FF9-4976-ACF7-9FA6D321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(sugár) 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</p:txBody>
      </p:sp>
    </p:spTree>
    <p:extLst>
      <p:ext uri="{BB962C8B-B14F-4D97-AF65-F5344CB8AC3E}">
        <p14:creationId xmlns:p14="http://schemas.microsoft.com/office/powerpoint/2010/main" val="1741515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6892E-0B34-4607-86A1-FBB8D79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Marangoni</a:t>
            </a:r>
            <a:r>
              <a:rPr lang="hu-HU" dirty="0"/>
              <a:t> hatás: felületi feszültség változása áramlást, mozgást idéz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D7AFA-95EC-41ED-A6D1-4F4E7A3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https://commons.wikimedia.org/w/index.php?title=File%3AMarangoni_effect_experimental_demonstration.ogv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0151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52963-1F59-487D-ABF0-027DA48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„szétterülése” egy gyors </a:t>
            </a:r>
            <a:r>
              <a:rPr lang="hu-HU" dirty="0" err="1"/>
              <a:t>folyadéksugaron</a:t>
            </a:r>
            <a:r>
              <a:rPr lang="hu-HU" dirty="0"/>
              <a:t>  Sematikus ábrázolás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D123FE2-047B-45E9-80D4-6BA65A8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2" y="3029744"/>
            <a:ext cx="3571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E1B3E-D98B-42AB-BA47-7FFFD906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Polimerek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F6221-A0E1-4760-90F1-ADCD6E6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</p:txBody>
      </p:sp>
    </p:spTree>
    <p:extLst>
      <p:ext uri="{BB962C8B-B14F-4D97-AF65-F5344CB8AC3E}">
        <p14:creationId xmlns:p14="http://schemas.microsoft.com/office/powerpoint/2010/main" val="103014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BC95B-146D-4A59-87A6-8EEAF1C5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Adjuváns</a:t>
            </a:r>
            <a:r>
              <a:rPr lang="hu-HU" dirty="0"/>
              <a:t> megválasztása függ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6C5DB-51EA-4DA6-966E-189F1B8C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       1)a hatóanyag </a:t>
            </a:r>
            <a:r>
              <a:rPr lang="hu-HU" dirty="0" err="1"/>
              <a:t>vizoldható</a:t>
            </a:r>
            <a:r>
              <a:rPr lang="hu-HU" dirty="0"/>
              <a:t> vagy oldhatatlan:   oldhatóság, megoszlási hányados (log P)</a:t>
            </a:r>
          </a:p>
          <a:p>
            <a:pPr lvl="1"/>
            <a:r>
              <a:rPr lang="hu-HU" dirty="0"/>
              <a:t>Megoszlás </a:t>
            </a:r>
            <a:r>
              <a:rPr lang="hu-HU" dirty="0" err="1"/>
              <a:t>oktanol</a:t>
            </a:r>
            <a:r>
              <a:rPr lang="hu-HU" dirty="0"/>
              <a:t> és víz fázisban</a:t>
            </a:r>
          </a:p>
          <a:p>
            <a:pPr lvl="1"/>
            <a:r>
              <a:rPr lang="hu-HU" dirty="0"/>
              <a:t>Nagyobb  log P   a hatóanyag nagyobb </a:t>
            </a:r>
            <a:r>
              <a:rPr lang="hu-HU" dirty="0" err="1"/>
              <a:t>lipofilitását</a:t>
            </a:r>
            <a:r>
              <a:rPr lang="hu-HU" dirty="0"/>
              <a:t> fejezi ki</a:t>
            </a:r>
          </a:p>
          <a:p>
            <a:pPr marL="457200" lvl="1" indent="0">
              <a:buNone/>
            </a:pPr>
            <a:r>
              <a:rPr lang="hu-HU" dirty="0"/>
              <a:t>     2) hatásmód:  </a:t>
            </a:r>
          </a:p>
          <a:p>
            <a:pPr marL="457200" lvl="1" indent="0">
              <a:buNone/>
            </a:pPr>
            <a:r>
              <a:rPr lang="hu-HU" dirty="0"/>
              <a:t>		</a:t>
            </a:r>
            <a:r>
              <a:rPr lang="hu-HU" dirty="0" err="1"/>
              <a:t>szisztemikus</a:t>
            </a:r>
            <a:r>
              <a:rPr lang="hu-HU" dirty="0"/>
              <a:t> vagy nem-</a:t>
            </a:r>
            <a:r>
              <a:rPr lang="hu-HU" dirty="0" err="1"/>
              <a:t>szisztemikus</a:t>
            </a:r>
            <a:r>
              <a:rPr lang="hu-HU" dirty="0"/>
              <a:t>,</a:t>
            </a:r>
          </a:p>
          <a:p>
            <a:pPr marL="457200" lvl="1" indent="0">
              <a:buNone/>
            </a:pPr>
            <a:r>
              <a:rPr lang="hu-HU" dirty="0"/>
              <a:t>                     </a:t>
            </a:r>
            <a:r>
              <a:rPr lang="hu-HU" dirty="0" err="1"/>
              <a:t>szelektiv</a:t>
            </a:r>
            <a:r>
              <a:rPr lang="hu-HU" dirty="0"/>
              <a:t> vagy nem </a:t>
            </a:r>
            <a:r>
              <a:rPr lang="hu-HU" dirty="0" err="1"/>
              <a:t>szelektiv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       3) </a:t>
            </a:r>
            <a:r>
              <a:rPr lang="hu-HU" dirty="0" err="1"/>
              <a:t>formatipus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193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F35A92-C8AC-4594-BB47-821CF025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formuláció</a:t>
            </a:r>
            <a:r>
              <a:rPr lang="hu-HU" dirty="0"/>
              <a:t> optimalizálása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16DC2-508A-4BC8-94E5-0FA0B24E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 milyen  tényezők/folyamatok szabják meg, hogy a hatóanyag dózis hányad része jut el a </a:t>
            </a:r>
            <a:r>
              <a:rPr lang="hu-HU" dirty="0" err="1"/>
              <a:t>hatáskifejtés</a:t>
            </a:r>
            <a:r>
              <a:rPr lang="hu-HU" dirty="0"/>
              <a:t>  „</a:t>
            </a:r>
            <a:r>
              <a:rPr lang="hu-HU" dirty="0" err="1"/>
              <a:t>helyszinére</a:t>
            </a:r>
            <a:r>
              <a:rPr lang="hu-HU" dirty="0"/>
              <a:t>”:</a:t>
            </a:r>
          </a:p>
          <a:p>
            <a:pPr lvl="2"/>
            <a:r>
              <a:rPr lang="hu-HU" dirty="0"/>
              <a:t>Spray </a:t>
            </a:r>
            <a:r>
              <a:rPr lang="hu-HU" dirty="0" err="1"/>
              <a:t>deposition</a:t>
            </a:r>
            <a:endParaRPr lang="hu-HU" dirty="0"/>
          </a:p>
          <a:p>
            <a:pPr lvl="2"/>
            <a:r>
              <a:rPr lang="hu-HU" dirty="0" err="1"/>
              <a:t>Wetting</a:t>
            </a:r>
            <a:endParaRPr lang="hu-HU" dirty="0"/>
          </a:p>
          <a:p>
            <a:pPr lvl="2"/>
            <a:r>
              <a:rPr lang="hu-HU" dirty="0" err="1"/>
              <a:t>Spreading</a:t>
            </a:r>
            <a:endParaRPr lang="hu-HU" dirty="0"/>
          </a:p>
          <a:p>
            <a:pPr lvl="2"/>
            <a:r>
              <a:rPr lang="hu-HU" dirty="0" err="1"/>
              <a:t>Adhesion</a:t>
            </a:r>
            <a:endParaRPr lang="hu-HU" dirty="0"/>
          </a:p>
          <a:p>
            <a:pPr lvl="2"/>
            <a:r>
              <a:rPr lang="hu-HU" dirty="0" err="1"/>
              <a:t>Retention</a:t>
            </a:r>
            <a:endParaRPr lang="hu-HU" dirty="0"/>
          </a:p>
          <a:p>
            <a:r>
              <a:rPr lang="hu-HU" dirty="0"/>
              <a:t>2)</a:t>
            </a:r>
            <a:r>
              <a:rPr lang="hu-HU" dirty="0" err="1"/>
              <a:t>uptake</a:t>
            </a:r>
            <a:r>
              <a:rPr lang="hu-HU" dirty="0"/>
              <a:t> aktiválása: </a:t>
            </a:r>
            <a:r>
              <a:rPr lang="hu-HU" dirty="0" err="1"/>
              <a:t>tenzid</a:t>
            </a:r>
            <a:r>
              <a:rPr lang="hu-HU" dirty="0"/>
              <a:t> hozzáadásával: </a:t>
            </a:r>
          </a:p>
          <a:p>
            <a:pPr lvl="2"/>
            <a:r>
              <a:rPr lang="hu-HU" dirty="0" err="1"/>
              <a:t>Sppeciális</a:t>
            </a:r>
            <a:r>
              <a:rPr lang="hu-HU" dirty="0"/>
              <a:t> kölcsönhatások a </a:t>
            </a:r>
            <a:r>
              <a:rPr lang="hu-HU" dirty="0" err="1"/>
              <a:t>tenzid</a:t>
            </a:r>
            <a:r>
              <a:rPr lang="hu-HU" dirty="0"/>
              <a:t>, a hatóanyag és cél-szervezet (</a:t>
            </a:r>
            <a:r>
              <a:rPr lang="hu-HU" dirty="0" err="1"/>
              <a:t>target</a:t>
            </a:r>
            <a:r>
              <a:rPr lang="hu-HU" dirty="0"/>
              <a:t>  species) között</a:t>
            </a:r>
          </a:p>
          <a:p>
            <a:pPr lvl="2"/>
            <a:endParaRPr lang="hu-HU" dirty="0"/>
          </a:p>
          <a:p>
            <a:pPr marL="914400" lvl="2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28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E2E59-AD1E-495E-ADF9-2A388DBE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mint </a:t>
            </a:r>
            <a:r>
              <a:rPr lang="hu-HU" dirty="0" err="1"/>
              <a:t>adjuvánsok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25D865-8272-4510-A153-3B50154D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tenzidek</a:t>
            </a:r>
            <a:r>
              <a:rPr lang="hu-HU" dirty="0"/>
              <a:t> a legfontosabb </a:t>
            </a:r>
            <a:r>
              <a:rPr lang="hu-HU" dirty="0" err="1"/>
              <a:t>adjuvánsok</a:t>
            </a:r>
            <a:endParaRPr lang="hu-HU" dirty="0"/>
          </a:p>
          <a:p>
            <a:r>
              <a:rPr lang="hu-HU" dirty="0"/>
              <a:t>Esetenként polimerek még hozzáadunk: tapadásfokozó (</a:t>
            </a:r>
            <a:r>
              <a:rPr lang="hu-HU" dirty="0" err="1"/>
              <a:t>sticker</a:t>
            </a:r>
            <a:r>
              <a:rPr lang="hu-HU" dirty="0"/>
              <a:t>) és </a:t>
            </a:r>
            <a:r>
              <a:rPr lang="hu-HU" dirty="0" err="1"/>
              <a:t>elsodrodás</a:t>
            </a:r>
            <a:r>
              <a:rPr lang="hu-HU" dirty="0"/>
              <a:t> gátló (</a:t>
            </a:r>
            <a:r>
              <a:rPr lang="hu-HU" dirty="0" err="1"/>
              <a:t>anti-drift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641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055F2-E8CE-46B4-8788-F8746C6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orientált elhelyezkedése a határfelületen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A15C9-57C6-40E8-8706-88148F89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orientáltan helyezkednek el a határfelületen 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hidrofób része  a hidrofób fázis felé orientálódik</a:t>
            </a:r>
          </a:p>
          <a:p>
            <a:r>
              <a:rPr lang="hu-HU" dirty="0"/>
              <a:t>Az orientált felhalmozódás eredménye a felületi illetve határfelületi feszültség csökkenése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07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00785-9F0A-4B6C-B5F2-E743F22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Kétféle határfelület: víz/levegő, víz/olaj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27C0A1A-5170-4349-B77E-3CE4D93C0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0" y="1825625"/>
            <a:ext cx="7543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8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3037</Words>
  <Application>Microsoft Office PowerPoint</Application>
  <PresentationFormat>Szélesvásznú</PresentationFormat>
  <Paragraphs>385</Paragraphs>
  <Slides>46</Slides>
  <Notes>37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Office-téma</vt:lpstr>
      <vt:lpstr>Hatásfokozó adjuvánsok</vt:lpstr>
      <vt:lpstr>Adjuváns kiválasztás </vt:lpstr>
      <vt:lpstr>Fontos adjuváns típusok</vt:lpstr>
      <vt:lpstr>Adjuvánsok alkalmazása</vt:lpstr>
      <vt:lpstr>Adjuváns megválasztása függ</vt:lpstr>
      <vt:lpstr>A formuláció optimalizálása</vt:lpstr>
      <vt:lpstr>Tenzidek mint adjuvánsok</vt:lpstr>
      <vt:lpstr>Tenzid molekulák orientált elhelyezkedése a határfelületen</vt:lpstr>
      <vt:lpstr>Kétféle határfelület: víz/levegő, víz/olaj</vt:lpstr>
      <vt:lpstr>Tenzid koncentráció függvényében változik a  feszültség</vt:lpstr>
      <vt:lpstr>Micella képződés és micella-alak</vt:lpstr>
      <vt:lpstr>Micella alakok</vt:lpstr>
      <vt:lpstr>Micellák mérete és alakja</vt:lpstr>
      <vt:lpstr>Rúd alakú micellák</vt:lpstr>
      <vt:lpstr>Lemezes micellák</vt:lpstr>
      <vt:lpstr>cmc függése a tenzid szerkezettől</vt:lpstr>
      <vt:lpstr>Szokatlan tulajdonságok</vt:lpstr>
      <vt:lpstr>Néhány tenzid cmc-je</vt:lpstr>
      <vt:lpstr>Tenzid adszorpció sebessége, mértéke</vt:lpstr>
      <vt:lpstr>Tenzid adszorpció sebessége</vt:lpstr>
      <vt:lpstr>„ideális”tenzid</vt:lpstr>
      <vt:lpstr>Cseppképzés és adhézió </vt:lpstr>
      <vt:lpstr> micella dinamika</vt:lpstr>
      <vt:lpstr>Relaxációs folyamatok</vt:lpstr>
      <vt:lpstr>Etoxilátumok  cmc-je alacsony (általánosan preferáltak)</vt:lpstr>
      <vt:lpstr>Dinamikus felületi feszültség etoxilátumoknál – magyarázat</vt:lpstr>
      <vt:lpstr>Dinamikus felületi feszültség  anionosoknál</vt:lpstr>
      <vt:lpstr>A micella méret</vt:lpstr>
      <vt:lpstr>Magas tenzid koncentráció a permetcseppben</vt:lpstr>
      <vt:lpstr>Folyékony kristályoknak fontos  szerepe</vt:lpstr>
      <vt:lpstr>Folyadékkristályok</vt:lpstr>
      <vt:lpstr>Foyladékkristályos fázisok</vt:lpstr>
      <vt:lpstr>Hajtóerők a folyadékkristályok képződésében</vt:lpstr>
      <vt:lpstr>Határfelületek </vt:lpstr>
      <vt:lpstr>Kölcsönhatások sematikus bemutatása</vt:lpstr>
      <vt:lpstr>Cseppképzési idő</vt:lpstr>
      <vt:lpstr>Rövid idejű cseppképzés</vt:lpstr>
      <vt:lpstr>Csepphalmaz polidiszperz: cseppspektrum</vt:lpstr>
      <vt:lpstr>Tenzidek és polimerek hatása a cseppspektrumra</vt:lpstr>
      <vt:lpstr>Tenziddel a csepméretért</vt:lpstr>
      <vt:lpstr>Micellák szerepe</vt:lpstr>
      <vt:lpstr>Micella hatás</vt:lpstr>
      <vt:lpstr>Dinamikus felületi feszültség, gyors jet képződése</vt:lpstr>
      <vt:lpstr>Marangoni hatás: felületi feszültség változása áramlást, mozgást idéz elő</vt:lpstr>
      <vt:lpstr>Tenzid molekulák „szétterülése” egy gyors folyadéksugaron  Sematikus ábrázolás </vt:lpstr>
      <vt:lpstr>Polimerek hatása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adjuvánsok</dc:title>
  <dc:creator>Peter Bohus</dc:creator>
  <cp:lastModifiedBy>Peter Bohus</cp:lastModifiedBy>
  <cp:revision>74</cp:revision>
  <dcterms:created xsi:type="dcterms:W3CDTF">2020-05-17T10:10:01Z</dcterms:created>
  <dcterms:modified xsi:type="dcterms:W3CDTF">2020-05-18T09:00:29Z</dcterms:modified>
</cp:coreProperties>
</file>