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08" r:id="rId3"/>
    <p:sldId id="310" r:id="rId4"/>
    <p:sldId id="257" r:id="rId5"/>
    <p:sldId id="31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8" r:id="rId18"/>
    <p:sldId id="279" r:id="rId19"/>
    <p:sldId id="274" r:id="rId20"/>
    <p:sldId id="275" r:id="rId21"/>
    <p:sldId id="276" r:id="rId22"/>
    <p:sldId id="311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17" r:id="rId34"/>
    <p:sldId id="289" r:id="rId35"/>
    <p:sldId id="290" r:id="rId36"/>
    <p:sldId id="291" r:id="rId37"/>
    <p:sldId id="292" r:id="rId38"/>
    <p:sldId id="293" r:id="rId39"/>
    <p:sldId id="313" r:id="rId40"/>
    <p:sldId id="294" r:id="rId41"/>
    <p:sldId id="295" r:id="rId42"/>
    <p:sldId id="296" r:id="rId43"/>
    <p:sldId id="297" r:id="rId44"/>
    <p:sldId id="298" r:id="rId45"/>
    <p:sldId id="314" r:id="rId46"/>
    <p:sldId id="299" r:id="rId47"/>
    <p:sldId id="300" r:id="rId48"/>
    <p:sldId id="301" r:id="rId49"/>
    <p:sldId id="302" r:id="rId50"/>
    <p:sldId id="303" r:id="rId51"/>
    <p:sldId id="306" r:id="rId52"/>
    <p:sldId id="304" r:id="rId53"/>
    <p:sldId id="305" r:id="rId54"/>
    <p:sldId id="315" r:id="rId5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137AA486-93BF-4AFD-89B8-BC906A7A8564}">
          <p14:sldIdLst>
            <p14:sldId id="256"/>
          </p14:sldIdLst>
        </p14:section>
        <p14:section name="Summary Section" id="{DF6CEFD0-B403-47E1-B00D-AC9803738DB6}">
          <p14:sldIdLst>
            <p14:sldId id="308"/>
          </p14:sldIdLst>
        </p14:section>
        <p14:section name="adjuváns választás alapjai" id="{5A3B203A-878F-4E2C-ACFA-ABF14BA14B0F}">
          <p14:sldIdLst>
            <p14:sldId id="310"/>
            <p14:sldId id="257"/>
            <p14:sldId id="31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8"/>
            <p14:sldId id="279"/>
            <p14:sldId id="274"/>
            <p14:sldId id="275"/>
            <p14:sldId id="276"/>
          </p14:sldIdLst>
        </p14:section>
        <p14:section name="Dinamika" id="{94442C10-4974-4EFF-B550-C54433F27F62}">
          <p14:sldIdLst>
            <p14:sldId id="311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Töménység" id="{82C87451-ED3F-4A5F-9E2F-714253B08957}">
          <p14:sldIdLst>
            <p14:sldId id="317"/>
            <p14:sldId id="289"/>
            <p14:sldId id="290"/>
            <p14:sldId id="291"/>
            <p14:sldId id="292"/>
            <p14:sldId id="293"/>
          </p14:sldIdLst>
        </p14:section>
        <p14:section name="Kölcsönhatások a határfelületen" id="{A1A9C359-E05D-4E23-99DB-1A0E757D3DF6}">
          <p14:sldIdLst>
            <p14:sldId id="313"/>
            <p14:sldId id="294"/>
            <p14:sldId id="295"/>
            <p14:sldId id="296"/>
            <p14:sldId id="297"/>
            <p14:sldId id="298"/>
          </p14:sldIdLst>
        </p14:section>
        <p14:section name="Cseppképzés és Adhézió" id="{9264A050-7501-44C6-B339-B2F45C8018BE}">
          <p14:sldIdLst>
            <p14:sldId id="314"/>
            <p14:sldId id="299"/>
            <p14:sldId id="300"/>
            <p14:sldId id="301"/>
            <p14:sldId id="302"/>
            <p14:sldId id="303"/>
            <p14:sldId id="306"/>
            <p14:sldId id="304"/>
            <p14:sldId id="305"/>
          </p14:sldIdLst>
        </p14:section>
        <p14:section name="adjuváns példák" id="{6F23ED25-C0F5-48E7-A693-74F6B9140F28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77358" autoAdjust="0"/>
  </p:normalViewPr>
  <p:slideViewPr>
    <p:cSldViewPr snapToGrid="0">
      <p:cViewPr varScale="1">
        <p:scale>
          <a:sx n="66" d="100"/>
          <a:sy n="66" d="100"/>
        </p:scale>
        <p:origin x="10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78563-AA9A-430C-B8B3-C528B097672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A24FC4C-6D4D-4951-8E99-8D96EC98AA86}">
      <dgm:prSet custT="1"/>
      <dgm:spPr/>
      <dgm:t>
        <a:bodyPr/>
        <a:lstStyle/>
        <a:p>
          <a:r>
            <a:rPr lang="hu-HU" sz="3200"/>
            <a:t>adjuváns kiválasztás</a:t>
          </a:r>
          <a:r>
            <a:rPr lang="en-GB" sz="3200"/>
            <a:t>a</a:t>
          </a:r>
          <a:endParaRPr lang="hu-HU" sz="3200"/>
        </a:p>
      </dgm:t>
    </dgm:pt>
    <dgm:pt modelId="{1BA11C1F-9398-41E2-8888-400BE3FEB4B5}" type="parTrans" cxnId="{B7A3C9E2-4CA7-4128-80DD-35CBAD9AB634}">
      <dgm:prSet/>
      <dgm:spPr/>
      <dgm:t>
        <a:bodyPr/>
        <a:lstStyle/>
        <a:p>
          <a:endParaRPr lang="hu-HU"/>
        </a:p>
      </dgm:t>
    </dgm:pt>
    <dgm:pt modelId="{5B0A1FD4-CC89-4A3F-9DF4-273F447F4B36}" type="sibTrans" cxnId="{B7A3C9E2-4CA7-4128-80DD-35CBAD9AB634}">
      <dgm:prSet/>
      <dgm:spPr/>
      <dgm:t>
        <a:bodyPr/>
        <a:lstStyle/>
        <a:p>
          <a:endParaRPr lang="hu-HU"/>
        </a:p>
      </dgm:t>
    </dgm:pt>
    <dgm:pt modelId="{5B9684F6-7DBE-4578-BC22-B8B122F8FCD6}">
      <dgm:prSet custT="1"/>
      <dgm:spPr/>
      <dgm:t>
        <a:bodyPr/>
        <a:lstStyle/>
        <a:p>
          <a:r>
            <a:rPr lang="hu-HU" sz="2400"/>
            <a:t>az agrárkemikália hatóanyaga és a format</a:t>
          </a:r>
          <a:r>
            <a:rPr lang="en-GB" sz="2400"/>
            <a:t>í</a:t>
          </a:r>
          <a:r>
            <a:rPr lang="hu-HU" sz="2400"/>
            <a:t>pus szerepe</a:t>
          </a:r>
        </a:p>
      </dgm:t>
    </dgm:pt>
    <dgm:pt modelId="{15C5C0E8-15DC-45E7-87E1-42F4634D06F9}" type="parTrans" cxnId="{851D6702-0ED5-4945-BFA5-5A238700A8D2}">
      <dgm:prSet/>
      <dgm:spPr/>
      <dgm:t>
        <a:bodyPr/>
        <a:lstStyle/>
        <a:p>
          <a:endParaRPr lang="hu-HU"/>
        </a:p>
      </dgm:t>
    </dgm:pt>
    <dgm:pt modelId="{C2E74022-595E-4D05-BB67-D84B64F7DDF5}" type="sibTrans" cxnId="{851D6702-0ED5-4945-BFA5-5A238700A8D2}">
      <dgm:prSet/>
      <dgm:spPr/>
      <dgm:t>
        <a:bodyPr/>
        <a:lstStyle/>
        <a:p>
          <a:endParaRPr lang="hu-HU"/>
        </a:p>
      </dgm:t>
    </dgm:pt>
    <dgm:pt modelId="{C431D833-D255-4F7F-AFE1-0FF5E4CB7C34}">
      <dgm:prSet custT="1"/>
      <dgm:spPr/>
      <dgm:t>
        <a:bodyPr/>
        <a:lstStyle/>
        <a:p>
          <a:r>
            <a:rPr lang="hu-HU" sz="2400"/>
            <a:t>határfelületen bekövetkező változások, folyamatok</a:t>
          </a:r>
        </a:p>
      </dgm:t>
    </dgm:pt>
    <dgm:pt modelId="{687FE3B8-CE6E-456D-9684-4B4150C0382B}" type="parTrans" cxnId="{4EDCE2E7-4595-4662-8385-481422835062}">
      <dgm:prSet/>
      <dgm:spPr/>
      <dgm:t>
        <a:bodyPr/>
        <a:lstStyle/>
        <a:p>
          <a:endParaRPr lang="hu-HU"/>
        </a:p>
      </dgm:t>
    </dgm:pt>
    <dgm:pt modelId="{C39412B7-8C83-4161-8918-59AA448A9A14}" type="sibTrans" cxnId="{4EDCE2E7-4595-4662-8385-481422835062}">
      <dgm:prSet/>
      <dgm:spPr/>
      <dgm:t>
        <a:bodyPr/>
        <a:lstStyle/>
        <a:p>
          <a:endParaRPr lang="hu-HU"/>
        </a:p>
      </dgm:t>
    </dgm:pt>
    <dgm:pt modelId="{FEB844D5-5F43-44EE-ABE0-EC53C999A7B7}">
      <dgm:prSet custT="1"/>
      <dgm:spPr/>
      <dgm:t>
        <a:bodyPr/>
        <a:lstStyle/>
        <a:p>
          <a:r>
            <a:rPr lang="hu-HU" sz="2400"/>
            <a:t>az uptake </a:t>
          </a:r>
          <a:br>
            <a:rPr lang="en-GB" sz="2400"/>
          </a:br>
          <a:r>
            <a:rPr lang="hu-HU" sz="2400"/>
            <a:t>aktiválásának tényezői</a:t>
          </a:r>
        </a:p>
      </dgm:t>
    </dgm:pt>
    <dgm:pt modelId="{7468CEC8-81C8-4BF3-A629-AB7FE0DDF718}" type="parTrans" cxnId="{B0DA0CDD-D49A-4510-8B10-A4F5853870D4}">
      <dgm:prSet/>
      <dgm:spPr/>
      <dgm:t>
        <a:bodyPr/>
        <a:lstStyle/>
        <a:p>
          <a:endParaRPr lang="hu-HU"/>
        </a:p>
      </dgm:t>
    </dgm:pt>
    <dgm:pt modelId="{BC2AE040-E3DB-4F43-8928-FF216DFF4B28}" type="sibTrans" cxnId="{B0DA0CDD-D49A-4510-8B10-A4F5853870D4}">
      <dgm:prSet/>
      <dgm:spPr/>
      <dgm:t>
        <a:bodyPr/>
        <a:lstStyle/>
        <a:p>
          <a:endParaRPr lang="hu-HU"/>
        </a:p>
      </dgm:t>
    </dgm:pt>
    <dgm:pt modelId="{61E972DF-140D-49DC-AD1F-1DFE496412B7}" type="pres">
      <dgm:prSet presAssocID="{8E278563-AA9A-430C-B8B3-C528B09767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F68C958-6E86-4710-919C-79DB7ECA6518}" type="pres">
      <dgm:prSet presAssocID="{FA24FC4C-6D4D-4951-8E99-8D96EC98AA86}" presName="hierRoot1" presStyleCnt="0">
        <dgm:presLayoutVars>
          <dgm:hierBranch val="init"/>
        </dgm:presLayoutVars>
      </dgm:prSet>
      <dgm:spPr/>
    </dgm:pt>
    <dgm:pt modelId="{016894DD-7773-476F-A5FD-FFE335EC4038}" type="pres">
      <dgm:prSet presAssocID="{FA24FC4C-6D4D-4951-8E99-8D96EC98AA86}" presName="rootComposite1" presStyleCnt="0"/>
      <dgm:spPr/>
    </dgm:pt>
    <dgm:pt modelId="{DC37D8A2-BF48-42DD-A5CC-81E5EBB49B10}" type="pres">
      <dgm:prSet presAssocID="{FA24FC4C-6D4D-4951-8E99-8D96EC98AA86}" presName="rootText1" presStyleLbl="node0" presStyleIdx="0" presStyleCnt="1">
        <dgm:presLayoutVars>
          <dgm:chPref val="3"/>
        </dgm:presLayoutVars>
      </dgm:prSet>
      <dgm:spPr/>
    </dgm:pt>
    <dgm:pt modelId="{83D79F73-C57B-4BC7-90E3-00026316D8C9}" type="pres">
      <dgm:prSet presAssocID="{FA24FC4C-6D4D-4951-8E99-8D96EC98AA86}" presName="rootConnector1" presStyleLbl="node1" presStyleIdx="0" presStyleCnt="0"/>
      <dgm:spPr/>
    </dgm:pt>
    <dgm:pt modelId="{052283DC-7D38-495D-AD23-74BE211FB9DA}" type="pres">
      <dgm:prSet presAssocID="{FA24FC4C-6D4D-4951-8E99-8D96EC98AA86}" presName="hierChild2" presStyleCnt="0"/>
      <dgm:spPr/>
    </dgm:pt>
    <dgm:pt modelId="{1A5FC990-DE23-4825-918D-067F707C2561}" type="pres">
      <dgm:prSet presAssocID="{15C5C0E8-15DC-45E7-87E1-42F4634D06F9}" presName="Name37" presStyleLbl="parChTrans1D2" presStyleIdx="0" presStyleCnt="3"/>
      <dgm:spPr/>
    </dgm:pt>
    <dgm:pt modelId="{BB50B5C1-8EEA-4F3C-A9AD-0CFD4F2CBD2A}" type="pres">
      <dgm:prSet presAssocID="{5B9684F6-7DBE-4578-BC22-B8B122F8FCD6}" presName="hierRoot2" presStyleCnt="0">
        <dgm:presLayoutVars>
          <dgm:hierBranch val="init"/>
        </dgm:presLayoutVars>
      </dgm:prSet>
      <dgm:spPr/>
    </dgm:pt>
    <dgm:pt modelId="{0AD0473D-8048-4ABF-AFD8-7F8CAA68CCD2}" type="pres">
      <dgm:prSet presAssocID="{5B9684F6-7DBE-4578-BC22-B8B122F8FCD6}" presName="rootComposite" presStyleCnt="0"/>
      <dgm:spPr/>
    </dgm:pt>
    <dgm:pt modelId="{00E0DCD3-4406-47C7-AC75-5CD279BE8050}" type="pres">
      <dgm:prSet presAssocID="{5B9684F6-7DBE-4578-BC22-B8B122F8FCD6}" presName="rootText" presStyleLbl="node2" presStyleIdx="0" presStyleCnt="3" custScaleX="107717">
        <dgm:presLayoutVars>
          <dgm:chPref val="3"/>
        </dgm:presLayoutVars>
      </dgm:prSet>
      <dgm:spPr/>
    </dgm:pt>
    <dgm:pt modelId="{322A91BF-6ECA-4768-8EA6-4881312D184E}" type="pres">
      <dgm:prSet presAssocID="{5B9684F6-7DBE-4578-BC22-B8B122F8FCD6}" presName="rootConnector" presStyleLbl="node2" presStyleIdx="0" presStyleCnt="3"/>
      <dgm:spPr/>
    </dgm:pt>
    <dgm:pt modelId="{DBC9FF5C-3B35-4E34-B329-6104FC26E30C}" type="pres">
      <dgm:prSet presAssocID="{5B9684F6-7DBE-4578-BC22-B8B122F8FCD6}" presName="hierChild4" presStyleCnt="0"/>
      <dgm:spPr/>
    </dgm:pt>
    <dgm:pt modelId="{3FC8DE43-11A2-452E-B322-C60B347F2659}" type="pres">
      <dgm:prSet presAssocID="{5B9684F6-7DBE-4578-BC22-B8B122F8FCD6}" presName="hierChild5" presStyleCnt="0"/>
      <dgm:spPr/>
    </dgm:pt>
    <dgm:pt modelId="{46631D32-1C0B-41B6-8F9A-3A25F3AD7800}" type="pres">
      <dgm:prSet presAssocID="{687FE3B8-CE6E-456D-9684-4B4150C0382B}" presName="Name37" presStyleLbl="parChTrans1D2" presStyleIdx="1" presStyleCnt="3"/>
      <dgm:spPr/>
    </dgm:pt>
    <dgm:pt modelId="{BBD87831-6C73-4C58-86BD-C20B8040EDAE}" type="pres">
      <dgm:prSet presAssocID="{C431D833-D255-4F7F-AFE1-0FF5E4CB7C34}" presName="hierRoot2" presStyleCnt="0">
        <dgm:presLayoutVars>
          <dgm:hierBranch val="init"/>
        </dgm:presLayoutVars>
      </dgm:prSet>
      <dgm:spPr/>
    </dgm:pt>
    <dgm:pt modelId="{27CD4CBC-59AB-4AB0-9823-C9FBDEF330AC}" type="pres">
      <dgm:prSet presAssocID="{C431D833-D255-4F7F-AFE1-0FF5E4CB7C34}" presName="rootComposite" presStyleCnt="0"/>
      <dgm:spPr/>
    </dgm:pt>
    <dgm:pt modelId="{5D81632D-B8F9-44DB-99D7-4B1DCC2C33BF}" type="pres">
      <dgm:prSet presAssocID="{C431D833-D255-4F7F-AFE1-0FF5E4CB7C34}" presName="rootText" presStyleLbl="node2" presStyleIdx="1" presStyleCnt="3" custScaleX="107717">
        <dgm:presLayoutVars>
          <dgm:chPref val="3"/>
        </dgm:presLayoutVars>
      </dgm:prSet>
      <dgm:spPr/>
    </dgm:pt>
    <dgm:pt modelId="{A262B2C1-8500-43AF-BE56-4DFC824F7437}" type="pres">
      <dgm:prSet presAssocID="{C431D833-D255-4F7F-AFE1-0FF5E4CB7C34}" presName="rootConnector" presStyleLbl="node2" presStyleIdx="1" presStyleCnt="3"/>
      <dgm:spPr/>
    </dgm:pt>
    <dgm:pt modelId="{DA46D31E-F75C-4843-BAC8-F28463CB4AED}" type="pres">
      <dgm:prSet presAssocID="{C431D833-D255-4F7F-AFE1-0FF5E4CB7C34}" presName="hierChild4" presStyleCnt="0"/>
      <dgm:spPr/>
    </dgm:pt>
    <dgm:pt modelId="{A46D3633-6D50-4046-B108-6949D67C08F7}" type="pres">
      <dgm:prSet presAssocID="{C431D833-D255-4F7F-AFE1-0FF5E4CB7C34}" presName="hierChild5" presStyleCnt="0"/>
      <dgm:spPr/>
    </dgm:pt>
    <dgm:pt modelId="{195F772A-C7B3-4B9B-A377-6FA585543C34}" type="pres">
      <dgm:prSet presAssocID="{7468CEC8-81C8-4BF3-A629-AB7FE0DDF718}" presName="Name37" presStyleLbl="parChTrans1D2" presStyleIdx="2" presStyleCnt="3"/>
      <dgm:spPr/>
    </dgm:pt>
    <dgm:pt modelId="{D7E40D08-C5FD-4BE5-9D5A-7DE976252EE0}" type="pres">
      <dgm:prSet presAssocID="{FEB844D5-5F43-44EE-ABE0-EC53C999A7B7}" presName="hierRoot2" presStyleCnt="0">
        <dgm:presLayoutVars>
          <dgm:hierBranch val="init"/>
        </dgm:presLayoutVars>
      </dgm:prSet>
      <dgm:spPr/>
    </dgm:pt>
    <dgm:pt modelId="{0538F841-C59D-43C3-8718-30E31322549D}" type="pres">
      <dgm:prSet presAssocID="{FEB844D5-5F43-44EE-ABE0-EC53C999A7B7}" presName="rootComposite" presStyleCnt="0"/>
      <dgm:spPr/>
    </dgm:pt>
    <dgm:pt modelId="{1811B4FA-9909-4A2B-A944-F9B9377C0490}" type="pres">
      <dgm:prSet presAssocID="{FEB844D5-5F43-44EE-ABE0-EC53C999A7B7}" presName="rootText" presStyleLbl="node2" presStyleIdx="2" presStyleCnt="3" custScaleX="107717">
        <dgm:presLayoutVars>
          <dgm:chPref val="3"/>
        </dgm:presLayoutVars>
      </dgm:prSet>
      <dgm:spPr/>
    </dgm:pt>
    <dgm:pt modelId="{07B141E3-2E3C-4359-8742-6DA6BCE60477}" type="pres">
      <dgm:prSet presAssocID="{FEB844D5-5F43-44EE-ABE0-EC53C999A7B7}" presName="rootConnector" presStyleLbl="node2" presStyleIdx="2" presStyleCnt="3"/>
      <dgm:spPr/>
    </dgm:pt>
    <dgm:pt modelId="{14229CA5-60F2-46AC-9808-C74E41CF53A4}" type="pres">
      <dgm:prSet presAssocID="{FEB844D5-5F43-44EE-ABE0-EC53C999A7B7}" presName="hierChild4" presStyleCnt="0"/>
      <dgm:spPr/>
    </dgm:pt>
    <dgm:pt modelId="{51A65619-BC1A-423A-8979-D4069C5DAE71}" type="pres">
      <dgm:prSet presAssocID="{FEB844D5-5F43-44EE-ABE0-EC53C999A7B7}" presName="hierChild5" presStyleCnt="0"/>
      <dgm:spPr/>
    </dgm:pt>
    <dgm:pt modelId="{7EB3B0EA-9100-4908-A860-CD70DE90F0CF}" type="pres">
      <dgm:prSet presAssocID="{FA24FC4C-6D4D-4951-8E99-8D96EC98AA86}" presName="hierChild3" presStyleCnt="0"/>
      <dgm:spPr/>
    </dgm:pt>
  </dgm:ptLst>
  <dgm:cxnLst>
    <dgm:cxn modelId="{851D6702-0ED5-4945-BFA5-5A238700A8D2}" srcId="{FA24FC4C-6D4D-4951-8E99-8D96EC98AA86}" destId="{5B9684F6-7DBE-4578-BC22-B8B122F8FCD6}" srcOrd="0" destOrd="0" parTransId="{15C5C0E8-15DC-45E7-87E1-42F4634D06F9}" sibTransId="{C2E74022-595E-4D05-BB67-D84B64F7DDF5}"/>
    <dgm:cxn modelId="{B599B919-6461-4F6F-B863-E3232B2E696E}" type="presOf" srcId="{5B9684F6-7DBE-4578-BC22-B8B122F8FCD6}" destId="{322A91BF-6ECA-4768-8EA6-4881312D184E}" srcOrd="1" destOrd="0" presId="urn:microsoft.com/office/officeart/2005/8/layout/orgChart1"/>
    <dgm:cxn modelId="{777D0D25-8BB0-411A-9F2E-38C8B3F240D9}" type="presOf" srcId="{FEB844D5-5F43-44EE-ABE0-EC53C999A7B7}" destId="{07B141E3-2E3C-4359-8742-6DA6BCE60477}" srcOrd="1" destOrd="0" presId="urn:microsoft.com/office/officeart/2005/8/layout/orgChart1"/>
    <dgm:cxn modelId="{DF8D0E3A-022B-46F3-9BC4-AB7A80F48C6A}" type="presOf" srcId="{FA24FC4C-6D4D-4951-8E99-8D96EC98AA86}" destId="{DC37D8A2-BF48-42DD-A5CC-81E5EBB49B10}" srcOrd="0" destOrd="0" presId="urn:microsoft.com/office/officeart/2005/8/layout/orgChart1"/>
    <dgm:cxn modelId="{3C6BCA41-5FF4-4193-8187-3DB42793AE32}" type="presOf" srcId="{687FE3B8-CE6E-456D-9684-4B4150C0382B}" destId="{46631D32-1C0B-41B6-8F9A-3A25F3AD7800}" srcOrd="0" destOrd="0" presId="urn:microsoft.com/office/officeart/2005/8/layout/orgChart1"/>
    <dgm:cxn modelId="{DC98967A-EDF4-40E1-8258-B0806EE1FC4C}" type="presOf" srcId="{15C5C0E8-15DC-45E7-87E1-42F4634D06F9}" destId="{1A5FC990-DE23-4825-918D-067F707C2561}" srcOrd="0" destOrd="0" presId="urn:microsoft.com/office/officeart/2005/8/layout/orgChart1"/>
    <dgm:cxn modelId="{6451B1AD-C7E1-4803-BE59-943C5A322514}" type="presOf" srcId="{5B9684F6-7DBE-4578-BC22-B8B122F8FCD6}" destId="{00E0DCD3-4406-47C7-AC75-5CD279BE8050}" srcOrd="0" destOrd="0" presId="urn:microsoft.com/office/officeart/2005/8/layout/orgChart1"/>
    <dgm:cxn modelId="{0A5DEBCD-580E-4897-AA79-9ADC030E9B42}" type="presOf" srcId="{FA24FC4C-6D4D-4951-8E99-8D96EC98AA86}" destId="{83D79F73-C57B-4BC7-90E3-00026316D8C9}" srcOrd="1" destOrd="0" presId="urn:microsoft.com/office/officeart/2005/8/layout/orgChart1"/>
    <dgm:cxn modelId="{B0DA0CDD-D49A-4510-8B10-A4F5853870D4}" srcId="{FA24FC4C-6D4D-4951-8E99-8D96EC98AA86}" destId="{FEB844D5-5F43-44EE-ABE0-EC53C999A7B7}" srcOrd="2" destOrd="0" parTransId="{7468CEC8-81C8-4BF3-A629-AB7FE0DDF718}" sibTransId="{BC2AE040-E3DB-4F43-8928-FF216DFF4B28}"/>
    <dgm:cxn modelId="{BE0240E1-D525-4DF8-8C7C-9FFBBA75A1CC}" type="presOf" srcId="{C431D833-D255-4F7F-AFE1-0FF5E4CB7C34}" destId="{5D81632D-B8F9-44DB-99D7-4B1DCC2C33BF}" srcOrd="0" destOrd="0" presId="urn:microsoft.com/office/officeart/2005/8/layout/orgChart1"/>
    <dgm:cxn modelId="{B7A3C9E2-4CA7-4128-80DD-35CBAD9AB634}" srcId="{8E278563-AA9A-430C-B8B3-C528B0976728}" destId="{FA24FC4C-6D4D-4951-8E99-8D96EC98AA86}" srcOrd="0" destOrd="0" parTransId="{1BA11C1F-9398-41E2-8888-400BE3FEB4B5}" sibTransId="{5B0A1FD4-CC89-4A3F-9DF4-273F447F4B36}"/>
    <dgm:cxn modelId="{2A67ABE4-A727-4EE8-BC0F-EB54DE36CA0B}" type="presOf" srcId="{8E278563-AA9A-430C-B8B3-C528B0976728}" destId="{61E972DF-140D-49DC-AD1F-1DFE496412B7}" srcOrd="0" destOrd="0" presId="urn:microsoft.com/office/officeart/2005/8/layout/orgChart1"/>
    <dgm:cxn modelId="{F01392E5-8C16-4D98-BF38-A784E338DCAC}" type="presOf" srcId="{FEB844D5-5F43-44EE-ABE0-EC53C999A7B7}" destId="{1811B4FA-9909-4A2B-A944-F9B9377C0490}" srcOrd="0" destOrd="0" presId="urn:microsoft.com/office/officeart/2005/8/layout/orgChart1"/>
    <dgm:cxn modelId="{4EDCE2E7-4595-4662-8385-481422835062}" srcId="{FA24FC4C-6D4D-4951-8E99-8D96EC98AA86}" destId="{C431D833-D255-4F7F-AFE1-0FF5E4CB7C34}" srcOrd="1" destOrd="0" parTransId="{687FE3B8-CE6E-456D-9684-4B4150C0382B}" sibTransId="{C39412B7-8C83-4161-8918-59AA448A9A14}"/>
    <dgm:cxn modelId="{7332CBEB-4D69-46E9-9DBD-7347DD981243}" type="presOf" srcId="{7468CEC8-81C8-4BF3-A629-AB7FE0DDF718}" destId="{195F772A-C7B3-4B9B-A377-6FA585543C34}" srcOrd="0" destOrd="0" presId="urn:microsoft.com/office/officeart/2005/8/layout/orgChart1"/>
    <dgm:cxn modelId="{D3E7F8FF-67F5-4865-9031-17CC07ADC690}" type="presOf" srcId="{C431D833-D255-4F7F-AFE1-0FF5E4CB7C34}" destId="{A262B2C1-8500-43AF-BE56-4DFC824F7437}" srcOrd="1" destOrd="0" presId="urn:microsoft.com/office/officeart/2005/8/layout/orgChart1"/>
    <dgm:cxn modelId="{87458E33-F859-444E-AD85-740C9DCD9C57}" type="presParOf" srcId="{61E972DF-140D-49DC-AD1F-1DFE496412B7}" destId="{2F68C958-6E86-4710-919C-79DB7ECA6518}" srcOrd="0" destOrd="0" presId="urn:microsoft.com/office/officeart/2005/8/layout/orgChart1"/>
    <dgm:cxn modelId="{C397F8DC-284E-456A-8E9D-FF18A6275483}" type="presParOf" srcId="{2F68C958-6E86-4710-919C-79DB7ECA6518}" destId="{016894DD-7773-476F-A5FD-FFE335EC4038}" srcOrd="0" destOrd="0" presId="urn:microsoft.com/office/officeart/2005/8/layout/orgChart1"/>
    <dgm:cxn modelId="{4CE32144-F112-4925-AF70-D5180FBE7B63}" type="presParOf" srcId="{016894DD-7773-476F-A5FD-FFE335EC4038}" destId="{DC37D8A2-BF48-42DD-A5CC-81E5EBB49B10}" srcOrd="0" destOrd="0" presId="urn:microsoft.com/office/officeart/2005/8/layout/orgChart1"/>
    <dgm:cxn modelId="{D40C9BCA-8DDE-4E12-9E99-6FED4DB209FE}" type="presParOf" srcId="{016894DD-7773-476F-A5FD-FFE335EC4038}" destId="{83D79F73-C57B-4BC7-90E3-00026316D8C9}" srcOrd="1" destOrd="0" presId="urn:microsoft.com/office/officeart/2005/8/layout/orgChart1"/>
    <dgm:cxn modelId="{E3B920DA-2B8C-457F-9BD6-E044842F5047}" type="presParOf" srcId="{2F68C958-6E86-4710-919C-79DB7ECA6518}" destId="{052283DC-7D38-495D-AD23-74BE211FB9DA}" srcOrd="1" destOrd="0" presId="urn:microsoft.com/office/officeart/2005/8/layout/orgChart1"/>
    <dgm:cxn modelId="{F271616F-B730-43BF-B3FE-D8D63812A855}" type="presParOf" srcId="{052283DC-7D38-495D-AD23-74BE211FB9DA}" destId="{1A5FC990-DE23-4825-918D-067F707C2561}" srcOrd="0" destOrd="0" presId="urn:microsoft.com/office/officeart/2005/8/layout/orgChart1"/>
    <dgm:cxn modelId="{41874526-D62D-432D-8638-3B3B40C375F4}" type="presParOf" srcId="{052283DC-7D38-495D-AD23-74BE211FB9DA}" destId="{BB50B5C1-8EEA-4F3C-A9AD-0CFD4F2CBD2A}" srcOrd="1" destOrd="0" presId="urn:microsoft.com/office/officeart/2005/8/layout/orgChart1"/>
    <dgm:cxn modelId="{62132F07-8B4A-4245-8B8B-08D5FCDF1802}" type="presParOf" srcId="{BB50B5C1-8EEA-4F3C-A9AD-0CFD4F2CBD2A}" destId="{0AD0473D-8048-4ABF-AFD8-7F8CAA68CCD2}" srcOrd="0" destOrd="0" presId="urn:microsoft.com/office/officeart/2005/8/layout/orgChart1"/>
    <dgm:cxn modelId="{0B7FE627-67AB-4B34-B7BF-6C6514547FBD}" type="presParOf" srcId="{0AD0473D-8048-4ABF-AFD8-7F8CAA68CCD2}" destId="{00E0DCD3-4406-47C7-AC75-5CD279BE8050}" srcOrd="0" destOrd="0" presId="urn:microsoft.com/office/officeart/2005/8/layout/orgChart1"/>
    <dgm:cxn modelId="{D509D8CE-6B66-4BB4-AFA3-48377E60476B}" type="presParOf" srcId="{0AD0473D-8048-4ABF-AFD8-7F8CAA68CCD2}" destId="{322A91BF-6ECA-4768-8EA6-4881312D184E}" srcOrd="1" destOrd="0" presId="urn:microsoft.com/office/officeart/2005/8/layout/orgChart1"/>
    <dgm:cxn modelId="{47FBCF2B-A004-4CEB-8C28-4432E3322376}" type="presParOf" srcId="{BB50B5C1-8EEA-4F3C-A9AD-0CFD4F2CBD2A}" destId="{DBC9FF5C-3B35-4E34-B329-6104FC26E30C}" srcOrd="1" destOrd="0" presId="urn:microsoft.com/office/officeart/2005/8/layout/orgChart1"/>
    <dgm:cxn modelId="{E325CB51-4F3A-42D3-B75B-E1290918B6DA}" type="presParOf" srcId="{BB50B5C1-8EEA-4F3C-A9AD-0CFD4F2CBD2A}" destId="{3FC8DE43-11A2-452E-B322-C60B347F2659}" srcOrd="2" destOrd="0" presId="urn:microsoft.com/office/officeart/2005/8/layout/orgChart1"/>
    <dgm:cxn modelId="{49604B13-3CAC-477E-85A3-94B405B3784D}" type="presParOf" srcId="{052283DC-7D38-495D-AD23-74BE211FB9DA}" destId="{46631D32-1C0B-41B6-8F9A-3A25F3AD7800}" srcOrd="2" destOrd="0" presId="urn:microsoft.com/office/officeart/2005/8/layout/orgChart1"/>
    <dgm:cxn modelId="{DAC7F928-5B8C-4794-91C9-EA6109B4978B}" type="presParOf" srcId="{052283DC-7D38-495D-AD23-74BE211FB9DA}" destId="{BBD87831-6C73-4C58-86BD-C20B8040EDAE}" srcOrd="3" destOrd="0" presId="urn:microsoft.com/office/officeart/2005/8/layout/orgChart1"/>
    <dgm:cxn modelId="{211ACD11-583F-40AB-BC5D-72EDDB482931}" type="presParOf" srcId="{BBD87831-6C73-4C58-86BD-C20B8040EDAE}" destId="{27CD4CBC-59AB-4AB0-9823-C9FBDEF330AC}" srcOrd="0" destOrd="0" presId="urn:microsoft.com/office/officeart/2005/8/layout/orgChart1"/>
    <dgm:cxn modelId="{747F48CF-F2D2-406A-9708-1CB49441FF75}" type="presParOf" srcId="{27CD4CBC-59AB-4AB0-9823-C9FBDEF330AC}" destId="{5D81632D-B8F9-44DB-99D7-4B1DCC2C33BF}" srcOrd="0" destOrd="0" presId="urn:microsoft.com/office/officeart/2005/8/layout/orgChart1"/>
    <dgm:cxn modelId="{A0A8402F-CFA8-480A-8A61-067F920A3973}" type="presParOf" srcId="{27CD4CBC-59AB-4AB0-9823-C9FBDEF330AC}" destId="{A262B2C1-8500-43AF-BE56-4DFC824F7437}" srcOrd="1" destOrd="0" presId="urn:microsoft.com/office/officeart/2005/8/layout/orgChart1"/>
    <dgm:cxn modelId="{5B2CE830-3C36-43FD-B054-EE66F7486759}" type="presParOf" srcId="{BBD87831-6C73-4C58-86BD-C20B8040EDAE}" destId="{DA46D31E-F75C-4843-BAC8-F28463CB4AED}" srcOrd="1" destOrd="0" presId="urn:microsoft.com/office/officeart/2005/8/layout/orgChart1"/>
    <dgm:cxn modelId="{D855F5A6-9459-435C-ABAD-17FFEC45BD07}" type="presParOf" srcId="{BBD87831-6C73-4C58-86BD-C20B8040EDAE}" destId="{A46D3633-6D50-4046-B108-6949D67C08F7}" srcOrd="2" destOrd="0" presId="urn:microsoft.com/office/officeart/2005/8/layout/orgChart1"/>
    <dgm:cxn modelId="{4F9DE281-7BA0-4E59-B96C-F8C57006FBE0}" type="presParOf" srcId="{052283DC-7D38-495D-AD23-74BE211FB9DA}" destId="{195F772A-C7B3-4B9B-A377-6FA585543C34}" srcOrd="4" destOrd="0" presId="urn:microsoft.com/office/officeart/2005/8/layout/orgChart1"/>
    <dgm:cxn modelId="{782F37F4-1654-4111-ACE3-3588C14619DA}" type="presParOf" srcId="{052283DC-7D38-495D-AD23-74BE211FB9DA}" destId="{D7E40D08-C5FD-4BE5-9D5A-7DE976252EE0}" srcOrd="5" destOrd="0" presId="urn:microsoft.com/office/officeart/2005/8/layout/orgChart1"/>
    <dgm:cxn modelId="{4E66150A-1F0C-429A-8CA4-9D0C630D78ED}" type="presParOf" srcId="{D7E40D08-C5FD-4BE5-9D5A-7DE976252EE0}" destId="{0538F841-C59D-43C3-8718-30E31322549D}" srcOrd="0" destOrd="0" presId="urn:microsoft.com/office/officeart/2005/8/layout/orgChart1"/>
    <dgm:cxn modelId="{1167093E-999F-45CF-BF98-281F19BAB390}" type="presParOf" srcId="{0538F841-C59D-43C3-8718-30E31322549D}" destId="{1811B4FA-9909-4A2B-A944-F9B9377C0490}" srcOrd="0" destOrd="0" presId="urn:microsoft.com/office/officeart/2005/8/layout/orgChart1"/>
    <dgm:cxn modelId="{4D1C8CDD-046D-4981-8598-B459A2B9408B}" type="presParOf" srcId="{0538F841-C59D-43C3-8718-30E31322549D}" destId="{07B141E3-2E3C-4359-8742-6DA6BCE60477}" srcOrd="1" destOrd="0" presId="urn:microsoft.com/office/officeart/2005/8/layout/orgChart1"/>
    <dgm:cxn modelId="{853345D5-26B7-4460-9617-379D2EB169CF}" type="presParOf" srcId="{D7E40D08-C5FD-4BE5-9D5A-7DE976252EE0}" destId="{14229CA5-60F2-46AC-9808-C74E41CF53A4}" srcOrd="1" destOrd="0" presId="urn:microsoft.com/office/officeart/2005/8/layout/orgChart1"/>
    <dgm:cxn modelId="{F506941C-E945-4507-8FA0-1A3728140AC5}" type="presParOf" srcId="{D7E40D08-C5FD-4BE5-9D5A-7DE976252EE0}" destId="{51A65619-BC1A-423A-8979-D4069C5DAE71}" srcOrd="2" destOrd="0" presId="urn:microsoft.com/office/officeart/2005/8/layout/orgChart1"/>
    <dgm:cxn modelId="{0FF27302-EEB9-48AB-8431-6871001CA9DD}" type="presParOf" srcId="{2F68C958-6E86-4710-919C-79DB7ECA6518}" destId="{7EB3B0EA-9100-4908-A860-CD70DE90F0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F772A-C7B3-4B9B-A377-6FA585543C34}">
      <dsp:nvSpPr>
        <dsp:cNvPr id="0" name=""/>
        <dsp:cNvSpPr/>
      </dsp:nvSpPr>
      <dsp:spPr>
        <a:xfrm>
          <a:off x="5257800" y="1873419"/>
          <a:ext cx="3705206" cy="604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49"/>
              </a:lnTo>
              <a:lnTo>
                <a:pt x="3705206" y="302249"/>
              </a:lnTo>
              <a:lnTo>
                <a:pt x="3705206" y="6044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31D32-1C0B-41B6-8F9A-3A25F3AD7800}">
      <dsp:nvSpPr>
        <dsp:cNvPr id="0" name=""/>
        <dsp:cNvSpPr/>
      </dsp:nvSpPr>
      <dsp:spPr>
        <a:xfrm>
          <a:off x="5212080" y="1873419"/>
          <a:ext cx="91440" cy="604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FC990-DE23-4825-918D-067F707C2561}">
      <dsp:nvSpPr>
        <dsp:cNvPr id="0" name=""/>
        <dsp:cNvSpPr/>
      </dsp:nvSpPr>
      <dsp:spPr>
        <a:xfrm>
          <a:off x="1552593" y="1873419"/>
          <a:ext cx="3705206" cy="604499"/>
        </a:xfrm>
        <a:custGeom>
          <a:avLst/>
          <a:gdLst/>
          <a:ahLst/>
          <a:cxnLst/>
          <a:rect l="0" t="0" r="0" b="0"/>
          <a:pathLst>
            <a:path>
              <a:moveTo>
                <a:pt x="3705206" y="0"/>
              </a:moveTo>
              <a:lnTo>
                <a:pt x="3705206" y="302249"/>
              </a:lnTo>
              <a:lnTo>
                <a:pt x="0" y="302249"/>
              </a:lnTo>
              <a:lnTo>
                <a:pt x="0" y="6044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7D8A2-BF48-42DD-A5CC-81E5EBB49B10}">
      <dsp:nvSpPr>
        <dsp:cNvPr id="0" name=""/>
        <dsp:cNvSpPr/>
      </dsp:nvSpPr>
      <dsp:spPr>
        <a:xfrm>
          <a:off x="3818515" y="434135"/>
          <a:ext cx="2878568" cy="143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/>
            <a:t>adjuváns kiválasztás</a:t>
          </a:r>
          <a:r>
            <a:rPr lang="en-GB" sz="3200" kern="1200"/>
            <a:t>a</a:t>
          </a:r>
          <a:endParaRPr lang="hu-HU" sz="3200" kern="1200"/>
        </a:p>
      </dsp:txBody>
      <dsp:txXfrm>
        <a:off x="3818515" y="434135"/>
        <a:ext cx="2878568" cy="1439284"/>
      </dsp:txXfrm>
    </dsp:sp>
    <dsp:sp modelId="{00E0DCD3-4406-47C7-AC75-5CD279BE8050}">
      <dsp:nvSpPr>
        <dsp:cNvPr id="0" name=""/>
        <dsp:cNvSpPr/>
      </dsp:nvSpPr>
      <dsp:spPr>
        <a:xfrm>
          <a:off x="2239" y="2477918"/>
          <a:ext cx="3100707" cy="143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az agrárkemikália hatóanyaga és a format</a:t>
          </a:r>
          <a:r>
            <a:rPr lang="en-GB" sz="2400" kern="1200"/>
            <a:t>í</a:t>
          </a:r>
          <a:r>
            <a:rPr lang="hu-HU" sz="2400" kern="1200"/>
            <a:t>pus szerepe</a:t>
          </a:r>
        </a:p>
      </dsp:txBody>
      <dsp:txXfrm>
        <a:off x="2239" y="2477918"/>
        <a:ext cx="3100707" cy="1439284"/>
      </dsp:txXfrm>
    </dsp:sp>
    <dsp:sp modelId="{5D81632D-B8F9-44DB-99D7-4B1DCC2C33BF}">
      <dsp:nvSpPr>
        <dsp:cNvPr id="0" name=""/>
        <dsp:cNvSpPr/>
      </dsp:nvSpPr>
      <dsp:spPr>
        <a:xfrm>
          <a:off x="3707446" y="2477918"/>
          <a:ext cx="3100707" cy="143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határfelületen bekövetkező változások, folyamatok</a:t>
          </a:r>
        </a:p>
      </dsp:txBody>
      <dsp:txXfrm>
        <a:off x="3707446" y="2477918"/>
        <a:ext cx="3100707" cy="1439284"/>
      </dsp:txXfrm>
    </dsp:sp>
    <dsp:sp modelId="{1811B4FA-9909-4A2B-A944-F9B9377C0490}">
      <dsp:nvSpPr>
        <dsp:cNvPr id="0" name=""/>
        <dsp:cNvSpPr/>
      </dsp:nvSpPr>
      <dsp:spPr>
        <a:xfrm>
          <a:off x="7412653" y="2477918"/>
          <a:ext cx="3100707" cy="143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az uptake </a:t>
          </a:r>
          <a:br>
            <a:rPr lang="en-GB" sz="2400" kern="1200"/>
          </a:br>
          <a:r>
            <a:rPr lang="hu-HU" sz="2400" kern="1200"/>
            <a:t>aktiválásának tényezői</a:t>
          </a:r>
        </a:p>
      </dsp:txBody>
      <dsp:txXfrm>
        <a:off x="7412653" y="2477918"/>
        <a:ext cx="3100707" cy="1439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8E17-3CE5-442C-A494-73E5D545D6CB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7A12A-EB9D-4E5F-B77B-601BCBADE6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az agrárkemikália  hatóanyaga és a </a:t>
            </a:r>
            <a:r>
              <a:rPr lang="hu-HU" dirty="0" err="1"/>
              <a:t>formatipus</a:t>
            </a:r>
            <a:r>
              <a:rPr lang="hu-HU" dirty="0"/>
              <a:t> szerepe</a:t>
            </a:r>
          </a:p>
          <a:p>
            <a:r>
              <a:rPr lang="hu-HU" dirty="0"/>
              <a:t>2)határfelületen bekövetkező  változások, folyamatok</a:t>
            </a:r>
          </a:p>
          <a:p>
            <a:r>
              <a:rPr lang="hu-HU" dirty="0"/>
              <a:t>3) az „</a:t>
            </a:r>
            <a:r>
              <a:rPr lang="hu-HU" dirty="0" err="1"/>
              <a:t>uptake</a:t>
            </a:r>
            <a:r>
              <a:rPr lang="hu-HU" dirty="0"/>
              <a:t>” aktiválásának  tényezői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296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Gömb-alakú micellák </a:t>
            </a:r>
          </a:p>
          <a:p>
            <a:r>
              <a:rPr lang="hu-HU" dirty="0"/>
              <a:t>1) ionos </a:t>
            </a:r>
            <a:r>
              <a:rPr lang="hu-HU" dirty="0" err="1"/>
              <a:t>tenzidek</a:t>
            </a:r>
            <a:r>
              <a:rPr lang="hu-HU" dirty="0"/>
              <a:t> esetén a micella  sugara közel egyenlő a monomer </a:t>
            </a:r>
            <a:r>
              <a:rPr lang="hu-HU" dirty="0" err="1"/>
              <a:t>alkil</a:t>
            </a:r>
            <a:r>
              <a:rPr lang="hu-HU" dirty="0"/>
              <a:t>-láncának hosszúságával (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groups</a:t>
            </a:r>
            <a:r>
              <a:rPr lang="hu-HU" dirty="0"/>
              <a:t> jelentéktelen)</a:t>
            </a:r>
          </a:p>
          <a:p>
            <a:r>
              <a:rPr lang="hu-HU" dirty="0"/>
              <a:t>2) nem-ionos </a:t>
            </a:r>
            <a:r>
              <a:rPr lang="hu-HU" dirty="0" err="1"/>
              <a:t>etoxilátumok</a:t>
            </a:r>
            <a:r>
              <a:rPr lang="hu-HU" dirty="0"/>
              <a:t> esetében a micella sugarat meghatározza az </a:t>
            </a:r>
            <a:r>
              <a:rPr lang="hu-HU" dirty="0" err="1"/>
              <a:t>alkillánc</a:t>
            </a:r>
            <a:r>
              <a:rPr lang="hu-HU" dirty="0"/>
              <a:t> hossza és az </a:t>
            </a:r>
            <a:r>
              <a:rPr lang="hu-HU" dirty="0" err="1"/>
              <a:t>etoxilálási</a:t>
            </a:r>
            <a:r>
              <a:rPr lang="hu-HU" dirty="0"/>
              <a:t> fok</a:t>
            </a:r>
          </a:p>
          <a:p>
            <a:r>
              <a:rPr lang="hu-HU" dirty="0"/>
              <a:t>3) az </a:t>
            </a:r>
            <a:r>
              <a:rPr lang="hu-HU" dirty="0" err="1"/>
              <a:t>aggregációs</a:t>
            </a:r>
            <a:r>
              <a:rPr lang="hu-HU" dirty="0"/>
              <a:t> szám általában 50-100 monomer</a:t>
            </a:r>
          </a:p>
          <a:p>
            <a:r>
              <a:rPr lang="hu-HU" dirty="0"/>
              <a:t>4) ionos micellák esetében az ellen-ionok a micella </a:t>
            </a:r>
            <a:r>
              <a:rPr lang="hu-HU" dirty="0" err="1"/>
              <a:t>felszinéhez</a:t>
            </a:r>
            <a:r>
              <a:rPr lang="hu-HU" dirty="0"/>
              <a:t> kötődnek</a:t>
            </a:r>
          </a:p>
          <a:p>
            <a:r>
              <a:rPr lang="hu-HU" dirty="0"/>
              <a:t>5) a micella „belseje”   </a:t>
            </a:r>
            <a:r>
              <a:rPr lang="hu-HU" dirty="0" err="1"/>
              <a:t>liquid</a:t>
            </a:r>
            <a:r>
              <a:rPr lang="hu-HU" dirty="0"/>
              <a:t>-like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603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Fényszórási eredmények megmagyarázásához  nem volt elégséges a gömb micella</a:t>
            </a:r>
          </a:p>
          <a:p>
            <a:r>
              <a:rPr lang="hu-HU" dirty="0"/>
              <a:t>A fényszórás mértéke, jellege függ a szögtől: aszimmetrikus  alakzattal lehetett magyarázatot adni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435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moleula</a:t>
            </a:r>
            <a:r>
              <a:rPr lang="hu-HU" dirty="0"/>
              <a:t> szerkezetétől függően </a:t>
            </a:r>
            <a:r>
              <a:rPr lang="hu-HU" dirty="0" err="1"/>
              <a:t>kailakulhatnak</a:t>
            </a:r>
            <a:r>
              <a:rPr lang="hu-HU" dirty="0"/>
              <a:t> lemezes (</a:t>
            </a:r>
            <a:r>
              <a:rPr lang="hu-HU" dirty="0" err="1"/>
              <a:t>lamellar</a:t>
            </a:r>
            <a:r>
              <a:rPr lang="hu-HU" dirty="0"/>
              <a:t>) szerkezetek: </a:t>
            </a:r>
            <a:r>
              <a:rPr lang="hu-HU" dirty="0" err="1"/>
              <a:t>bilayer</a:t>
            </a:r>
            <a:r>
              <a:rPr lang="hu-HU" dirty="0"/>
              <a:t>-ek, „</a:t>
            </a:r>
            <a:r>
              <a:rPr lang="hu-HU" dirty="0" err="1"/>
              <a:t>sheets</a:t>
            </a:r>
            <a:r>
              <a:rPr lang="hu-HU" dirty="0"/>
              <a:t>”-ek</a:t>
            </a:r>
          </a:p>
          <a:p>
            <a:endParaRPr lang="hu-HU" dirty="0"/>
          </a:p>
          <a:p>
            <a:r>
              <a:rPr lang="hu-HU" dirty="0"/>
              <a:t>Röntgenezéssel megmérték a  </a:t>
            </a:r>
            <a:r>
              <a:rPr lang="hu-HU" dirty="0" err="1"/>
              <a:t>lamelláris</a:t>
            </a:r>
            <a:r>
              <a:rPr lang="hu-HU" dirty="0"/>
              <a:t> szerkezetek dimenzióit.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078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azonos  </a:t>
            </a:r>
            <a:r>
              <a:rPr lang="hu-HU" dirty="0" err="1"/>
              <a:t>alkilláncok</a:t>
            </a:r>
            <a:r>
              <a:rPr lang="hu-HU" dirty="0"/>
              <a:t> esetén a nem-ionos </a:t>
            </a:r>
            <a:r>
              <a:rPr lang="hu-HU" dirty="0" err="1"/>
              <a:t>cmc</a:t>
            </a:r>
            <a:r>
              <a:rPr lang="hu-HU" dirty="0"/>
              <a:t>-je mintegy 2 nagyságrenddel kisebb mint az ionosé</a:t>
            </a:r>
          </a:p>
          <a:p>
            <a:r>
              <a:rPr lang="hu-HU" dirty="0"/>
              <a:t>2) </a:t>
            </a:r>
            <a:r>
              <a:rPr lang="hu-HU" dirty="0" err="1"/>
              <a:t>alkillánc</a:t>
            </a:r>
            <a:r>
              <a:rPr lang="hu-HU" dirty="0"/>
              <a:t> hosszabbodásával csökken a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3) azonos </a:t>
            </a:r>
            <a:r>
              <a:rPr lang="hu-HU" dirty="0" err="1"/>
              <a:t>alkilláncú</a:t>
            </a:r>
            <a:r>
              <a:rPr lang="hu-HU" dirty="0"/>
              <a:t> </a:t>
            </a:r>
            <a:r>
              <a:rPr lang="hu-HU" dirty="0" err="1"/>
              <a:t>etoxilátumok</a:t>
            </a:r>
            <a:r>
              <a:rPr lang="hu-HU" dirty="0"/>
              <a:t> esetében EO tartalom növelése növeli a </a:t>
            </a:r>
            <a:r>
              <a:rPr lang="hu-HU" dirty="0" err="1"/>
              <a:t>cmc</a:t>
            </a:r>
            <a:r>
              <a:rPr lang="hu-HU" dirty="0"/>
              <a:t>-t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6682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micellák jelenléte következtében a </a:t>
            </a:r>
            <a:r>
              <a:rPr lang="hu-HU" dirty="0" err="1"/>
              <a:t>tenzid</a:t>
            </a:r>
            <a:r>
              <a:rPr lang="hu-HU" dirty="0"/>
              <a:t> oldatok szokatlan tulajdonságokat mutatnak </a:t>
            </a:r>
            <a:r>
              <a:rPr lang="hu-HU" dirty="0" err="1"/>
              <a:t>cmc</a:t>
            </a:r>
            <a:r>
              <a:rPr lang="hu-HU" dirty="0"/>
              <a:t> felett:</a:t>
            </a:r>
          </a:p>
          <a:p>
            <a:pPr marL="514350" indent="-514350">
              <a:buAutoNum type="arabicParenR"/>
            </a:pPr>
            <a:r>
              <a:rPr lang="hu-HU" dirty="0"/>
              <a:t>Konstans ozmotikus nyomás</a:t>
            </a:r>
          </a:p>
          <a:p>
            <a:pPr marL="514350" indent="-514350">
              <a:buAutoNum type="arabicParenR"/>
            </a:pPr>
            <a:r>
              <a:rPr lang="hu-HU" dirty="0"/>
              <a:t>Közel állandó felületi feszültség</a:t>
            </a:r>
          </a:p>
          <a:p>
            <a:pPr marL="514350" indent="-514350">
              <a:buAutoNum type="arabicParenR"/>
            </a:pPr>
            <a:r>
              <a:rPr lang="hu-HU" dirty="0"/>
              <a:t>Moláris vezetőképesség csökken</a:t>
            </a:r>
          </a:p>
          <a:p>
            <a:pPr marL="514350" indent="-514350">
              <a:buAutoNum type="arabicParenR"/>
            </a:pPr>
            <a:r>
              <a:rPr lang="hu-HU" dirty="0"/>
              <a:t>Zavarosság gyorsan növekszik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310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Ahol  </a:t>
            </a:r>
            <a:r>
              <a:rPr lang="el-GR" dirty="0"/>
              <a:t>Γ</a:t>
            </a:r>
            <a:r>
              <a:rPr lang="hu-HU" dirty="0"/>
              <a:t> felületi többlet: felületegységre eső </a:t>
            </a:r>
            <a:r>
              <a:rPr lang="hu-HU" dirty="0" err="1"/>
              <a:t>tenzid</a:t>
            </a:r>
            <a:r>
              <a:rPr lang="hu-HU" dirty="0"/>
              <a:t> mennyiség mólban,</a:t>
            </a:r>
            <a:r>
              <a:rPr lang="el-GR" dirty="0"/>
              <a:t>Θ</a:t>
            </a:r>
            <a:r>
              <a:rPr lang="hu-HU" dirty="0"/>
              <a:t>: felületi </a:t>
            </a:r>
            <a:r>
              <a:rPr lang="hu-HU" dirty="0" err="1"/>
              <a:t>boritottság</a:t>
            </a:r>
            <a:r>
              <a:rPr lang="hu-HU" dirty="0"/>
              <a:t> mértéke (százalékos mutató),NA Avogadro szám, D </a:t>
            </a:r>
            <a:r>
              <a:rPr lang="hu-HU" dirty="0" err="1"/>
              <a:t>diffuziós</a:t>
            </a:r>
            <a:r>
              <a:rPr lang="hu-HU" dirty="0"/>
              <a:t> koefficiens, C </a:t>
            </a:r>
            <a:r>
              <a:rPr lang="hu-HU" dirty="0" err="1"/>
              <a:t>tenzid</a:t>
            </a:r>
            <a:r>
              <a:rPr lang="hu-HU" dirty="0"/>
              <a:t> koncentráció, t idő, </a:t>
            </a:r>
            <a:r>
              <a:rPr lang="el-GR" dirty="0"/>
              <a:t>δ</a:t>
            </a:r>
            <a:r>
              <a:rPr lang="hu-HU" dirty="0"/>
              <a:t> </a:t>
            </a:r>
            <a:r>
              <a:rPr lang="hu-HU" dirty="0" err="1"/>
              <a:t>diffuziós</a:t>
            </a:r>
            <a:r>
              <a:rPr lang="hu-HU" dirty="0"/>
              <a:t> réteg vastagság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408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 és C növekedésével ez adszorpció sebessége, mértéke növekszik</a:t>
            </a:r>
          </a:p>
          <a:p>
            <a:r>
              <a:rPr lang="hu-HU" dirty="0"/>
              <a:t>A D </a:t>
            </a:r>
            <a:r>
              <a:rPr lang="hu-HU" dirty="0" err="1"/>
              <a:t>forditottan</a:t>
            </a:r>
            <a:r>
              <a:rPr lang="hu-HU" dirty="0"/>
              <a:t>  arányos a </a:t>
            </a:r>
            <a:r>
              <a:rPr lang="hu-HU" dirty="0" err="1"/>
              <a:t>tenzid</a:t>
            </a:r>
            <a:r>
              <a:rPr lang="hu-HU" dirty="0"/>
              <a:t> molekula sugarával, molekula tömegével</a:t>
            </a:r>
          </a:p>
          <a:p>
            <a:r>
              <a:rPr lang="hu-HU" dirty="0"/>
              <a:t>Mindezt a </a:t>
            </a:r>
            <a:r>
              <a:rPr lang="hu-HU" dirty="0" err="1"/>
              <a:t>Stokes</a:t>
            </a:r>
            <a:r>
              <a:rPr lang="hu-HU" dirty="0"/>
              <a:t>-Einstein egyenlet írja le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/>
              <a:t>Rövidebb molekula hatásosabb a dinamikus felületi feszültség csökkentésében</a:t>
            </a:r>
          </a:p>
          <a:p>
            <a:r>
              <a:rPr lang="hu-HU" dirty="0"/>
              <a:t>Azonban az  egyensúlyi felületi feszültség  csökken az </a:t>
            </a:r>
            <a:r>
              <a:rPr lang="hu-HU" dirty="0" err="1"/>
              <a:t>alkil</a:t>
            </a:r>
            <a:r>
              <a:rPr lang="hu-HU" dirty="0"/>
              <a:t>-lánc hosszának növekedésével</a:t>
            </a:r>
          </a:p>
          <a:p>
            <a:r>
              <a:rPr lang="hu-HU" dirty="0"/>
              <a:t>Kompromisszumra van szükség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021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legtöbb esetben olyan </a:t>
            </a:r>
            <a:r>
              <a:rPr lang="hu-HU" dirty="0" err="1"/>
              <a:t>tenzidet</a:t>
            </a:r>
            <a:r>
              <a:rPr lang="hu-HU" dirty="0"/>
              <a:t> választanak, amelynél az </a:t>
            </a:r>
            <a:r>
              <a:rPr lang="hu-HU" dirty="0" err="1"/>
              <a:t>alkillánc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C12</a:t>
            </a:r>
          </a:p>
          <a:p>
            <a:pPr marL="0" indent="0">
              <a:buNone/>
            </a:pPr>
            <a:r>
              <a:rPr lang="hu-HU" dirty="0"/>
              <a:t>Alacsony  KRAFFT   hőmérséklet szükséges ahhoz, hogy jól, gyorsan oldódjon a </a:t>
            </a:r>
            <a:r>
              <a:rPr lang="hu-HU" dirty="0" err="1"/>
              <a:t>tenzid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Fontos a micella-képződés dinamikája: a monomer  </a:t>
            </a:r>
            <a:r>
              <a:rPr lang="hu-HU" dirty="0" err="1"/>
              <a:t>szüklsges</a:t>
            </a:r>
            <a:r>
              <a:rPr lang="hu-HU" dirty="0"/>
              <a:t> mennyiségét  meghatározza</a:t>
            </a:r>
          </a:p>
          <a:p>
            <a:pPr marL="0" indent="0">
              <a:buNone/>
            </a:pPr>
            <a:r>
              <a:rPr lang="hu-HU" dirty="0"/>
              <a:t>A gyors adszorpció érdekében növelni kell a </a:t>
            </a:r>
            <a:r>
              <a:rPr lang="hu-HU" dirty="0" err="1"/>
              <a:t>a</a:t>
            </a:r>
            <a:r>
              <a:rPr lang="hu-HU" dirty="0"/>
              <a:t> monomer koncentrációt amely függ  a </a:t>
            </a:r>
            <a:r>
              <a:rPr lang="hu-HU" dirty="0" err="1"/>
              <a:t>tenzid</a:t>
            </a:r>
            <a:r>
              <a:rPr lang="hu-HU" dirty="0"/>
              <a:t> molekula HLB értékétől</a:t>
            </a:r>
          </a:p>
          <a:p>
            <a:pPr marL="0" indent="0">
              <a:buNone/>
            </a:pPr>
            <a:r>
              <a:rPr lang="hu-HU" dirty="0"/>
              <a:t>Magas HLB (magas </a:t>
            </a:r>
            <a:r>
              <a:rPr lang="hu-HU" dirty="0" err="1"/>
              <a:t>cmc</a:t>
            </a:r>
            <a:r>
              <a:rPr lang="hu-HU" dirty="0"/>
              <a:t>-ével) hasznos a dinamika miatt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9585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cseptek</a:t>
            </a:r>
            <a:r>
              <a:rPr lang="hu-HU" dirty="0"/>
              <a:t> kialakulása a  permetlé </a:t>
            </a:r>
            <a:r>
              <a:rPr lang="hu-HU" dirty="0" err="1"/>
              <a:t>szorófejeken</a:t>
            </a:r>
            <a:r>
              <a:rPr lang="hu-HU" dirty="0"/>
              <a:t> keresztüli áthaladása pillanatszerű:  </a:t>
            </a:r>
            <a:r>
              <a:rPr lang="hu-HU" dirty="0" err="1"/>
              <a:t>milliszecundum</a:t>
            </a:r>
            <a:r>
              <a:rPr lang="hu-HU" dirty="0"/>
              <a:t> időigény </a:t>
            </a:r>
          </a:p>
          <a:p>
            <a:r>
              <a:rPr lang="hu-HU" dirty="0"/>
              <a:t>A kezelt felülethez történő csepp-adhéziót, a felület nedvesedését  a dinamikus kontakt szög írja le, azaz végsősoron a felülethez történő </a:t>
            </a:r>
            <a:r>
              <a:rPr lang="hu-HU" dirty="0" err="1"/>
              <a:t>adszorbeálódás</a:t>
            </a:r>
            <a:r>
              <a:rPr lang="hu-HU" dirty="0"/>
              <a:t> sebessége, mértéke</a:t>
            </a:r>
          </a:p>
          <a:p>
            <a:r>
              <a:rPr lang="hu-HU" dirty="0" err="1"/>
              <a:t>Cmc</a:t>
            </a:r>
            <a:r>
              <a:rPr lang="hu-HU" dirty="0"/>
              <a:t> koncentráció felett a rendelkezésre álló monomer mennyiségét  megszabja a micella képződés relaxációs ideje és annak felbomlási, </a:t>
            </a:r>
            <a:r>
              <a:rPr lang="hu-HU" dirty="0" err="1"/>
              <a:t>megszünési</a:t>
            </a:r>
            <a:r>
              <a:rPr lang="hu-HU" dirty="0"/>
              <a:t> ideje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7698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micella képződés és megszűnés  dinamikus egyensúlyi folyamat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Molukulák</a:t>
            </a:r>
            <a:r>
              <a:rPr lang="hu-HU" dirty="0"/>
              <a:t> (vagy </a:t>
            </a:r>
            <a:r>
              <a:rPr lang="hu-HU" dirty="0" err="1"/>
              <a:t>ionoon</a:t>
            </a:r>
            <a:r>
              <a:rPr lang="hu-HU" dirty="0"/>
              <a:t>) lépnek ki a micellából illetve lépnek be a micellába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23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/>
              <a:t>adjuváns kiválasztás</a:t>
            </a:r>
            <a:r>
              <a:rPr lang="en-GB"/>
              <a:t>a</a:t>
            </a:r>
          </a:p>
          <a:p>
            <a:r>
              <a:rPr lang="en-GB"/>
              <a:t>- </a:t>
            </a:r>
            <a:r>
              <a:rPr lang="hu-HU"/>
              <a:t>az agrárkemikália hatóanyaga és a format</a:t>
            </a:r>
            <a:r>
              <a:rPr lang="en-GB"/>
              <a:t>í</a:t>
            </a:r>
            <a:r>
              <a:rPr lang="hu-HU"/>
              <a:t>pus szerepe</a:t>
            </a:r>
          </a:p>
          <a:p>
            <a:r>
              <a:rPr lang="en-GB"/>
              <a:t>- </a:t>
            </a:r>
            <a:r>
              <a:rPr lang="hu-HU"/>
              <a:t>határfelületen bekövetkező változások, folyamatok</a:t>
            </a:r>
          </a:p>
          <a:p>
            <a:r>
              <a:rPr lang="en-GB"/>
              <a:t>- </a:t>
            </a:r>
            <a:r>
              <a:rPr lang="hu-HU"/>
              <a:t>az „uptake” aktiválásának tényezői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4315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2 relaxációs  folyamat </a:t>
            </a:r>
            <a:r>
              <a:rPr lang="hu-HU" dirty="0" err="1"/>
              <a:t>különböztethető</a:t>
            </a:r>
            <a:r>
              <a:rPr lang="hu-HU" dirty="0"/>
              <a:t>  meg:</a:t>
            </a:r>
          </a:p>
          <a:p>
            <a:pPr marL="514350" indent="-514350">
              <a:buAutoNum type="arabicParenR"/>
            </a:pPr>
            <a:r>
              <a:rPr lang="hu-HU" dirty="0"/>
              <a:t>rövid: 10</a:t>
            </a:r>
            <a:r>
              <a:rPr lang="hu-HU" baseline="30000" dirty="0"/>
              <a:t>-8</a:t>
            </a:r>
            <a:r>
              <a:rPr lang="hu-HU" dirty="0"/>
              <a:t> – 10</a:t>
            </a:r>
            <a:r>
              <a:rPr lang="hu-HU" baseline="30000" dirty="0"/>
              <a:t>-3</a:t>
            </a:r>
            <a:r>
              <a:rPr lang="hu-HU" dirty="0"/>
              <a:t> a monomer élettartama a micellában</a:t>
            </a:r>
          </a:p>
          <a:p>
            <a:pPr marL="514350" indent="-514350">
              <a:buAutoNum type="arabicParenR"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2)hosszú: 10</a:t>
            </a:r>
            <a:r>
              <a:rPr lang="hu-HU" baseline="30000" dirty="0"/>
              <a:t>-3 </a:t>
            </a:r>
            <a:r>
              <a:rPr lang="hu-HU" dirty="0"/>
              <a:t>– 1 sec a micella monomerekre történő disszociációja</a:t>
            </a:r>
          </a:p>
          <a:p>
            <a:pPr marL="514350" indent="-514350">
              <a:buAutoNum type="arabicParenR"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725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gyakorlatban megfigyelték, hogy a dinamikus felületi feszültség gyakran  kisebb  magasabb </a:t>
            </a:r>
            <a:r>
              <a:rPr lang="hu-HU" dirty="0" err="1"/>
              <a:t>etoxilálási</a:t>
            </a:r>
            <a:r>
              <a:rPr lang="hu-HU" dirty="0"/>
              <a:t> fok mellett. </a:t>
            </a:r>
          </a:p>
          <a:p>
            <a:r>
              <a:rPr lang="hu-HU" dirty="0"/>
              <a:t>Nagyobb EO &gt;&gt; nagyobb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Anomália magyarázata:  kisebb micellákat képeznek: </a:t>
            </a:r>
            <a:r>
              <a:rPr lang="hu-HU" dirty="0" err="1"/>
              <a:t>aggregációs</a:t>
            </a:r>
            <a:r>
              <a:rPr lang="hu-HU" dirty="0"/>
              <a:t> szám,   asszociációs fok kisebb mint rövidebb EO lán esetén</a:t>
            </a:r>
          </a:p>
          <a:p>
            <a:r>
              <a:rPr lang="hu-HU" dirty="0"/>
              <a:t>Emiatt a micella élettartama kisebb</a:t>
            </a:r>
          </a:p>
          <a:p>
            <a:r>
              <a:rPr lang="hu-HU" dirty="0"/>
              <a:t>Igy magyarázható, hogy miért  lehet alacsonyabb a dinamikus felületi feszültség  hosszabb EO lánc esetén (ugyanazon koncentrációknál mérve)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798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ugyanazon ionos csoportot tartalmazók esetében a micella élettartama csökken a hidrofób </a:t>
            </a:r>
            <a:r>
              <a:rPr lang="hu-HU" dirty="0" err="1"/>
              <a:t>alkilánc</a:t>
            </a:r>
            <a:r>
              <a:rPr lang="hu-HU" dirty="0"/>
              <a:t> hosszának csökkentésekor</a:t>
            </a:r>
          </a:p>
          <a:p>
            <a:r>
              <a:rPr lang="hu-HU" dirty="0"/>
              <a:t>2) az </a:t>
            </a:r>
            <a:r>
              <a:rPr lang="hu-HU" dirty="0" err="1"/>
              <a:t>alkil</a:t>
            </a:r>
            <a:r>
              <a:rPr lang="hu-HU" dirty="0"/>
              <a:t>-lánc elágazása  fontos szerephez jut a micella élettartamának alakulásában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929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Nemcsak a micella élettartama fontos, hanem a mérete is</a:t>
            </a:r>
          </a:p>
          <a:p>
            <a:r>
              <a:rPr lang="hu-HU" dirty="0"/>
              <a:t>Nagyobb micella méret jobb </a:t>
            </a:r>
            <a:r>
              <a:rPr lang="hu-HU" dirty="0" err="1"/>
              <a:t>szolubilizáló</a:t>
            </a:r>
            <a:r>
              <a:rPr lang="hu-HU" dirty="0"/>
              <a:t> képességet jelent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926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166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765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00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826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799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23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Felületaktiv</a:t>
            </a:r>
            <a:r>
              <a:rPr lang="hu-HU" dirty="0"/>
              <a:t> anyagok (sok komponensű keverékek általában)</a:t>
            </a:r>
          </a:p>
          <a:p>
            <a:r>
              <a:rPr lang="hu-HU" dirty="0"/>
              <a:t>Polimerek</a:t>
            </a:r>
          </a:p>
          <a:p>
            <a:r>
              <a:rPr lang="hu-HU" dirty="0" err="1"/>
              <a:t>Tenzid</a:t>
            </a:r>
            <a:r>
              <a:rPr lang="hu-HU" dirty="0"/>
              <a:t> és polimer keverékei</a:t>
            </a:r>
          </a:p>
          <a:p>
            <a:r>
              <a:rPr lang="hu-HU" dirty="0"/>
              <a:t>Olajok (</a:t>
            </a:r>
            <a:r>
              <a:rPr lang="hu-HU" dirty="0" err="1"/>
              <a:t>nönényi</a:t>
            </a:r>
            <a:r>
              <a:rPr lang="hu-HU" dirty="0"/>
              <a:t> és ásványi eredetű, formulázott  apoláros folyadékok)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835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073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4499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487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746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9025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464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8026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  (sugár)esetén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082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43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 </a:t>
            </a:r>
            <a:r>
              <a:rPr lang="hu-HU" dirty="0" err="1"/>
              <a:t>Built</a:t>
            </a:r>
            <a:r>
              <a:rPr lang="hu-HU" dirty="0"/>
              <a:t>-in: a hatóanyagot tartalmazó </a:t>
            </a:r>
            <a:r>
              <a:rPr lang="hu-HU" dirty="0" err="1"/>
              <a:t>formuláció</a:t>
            </a:r>
            <a:r>
              <a:rPr lang="hu-HU" dirty="0"/>
              <a:t> </a:t>
            </a:r>
            <a:r>
              <a:rPr lang="hu-HU" dirty="0" err="1"/>
              <a:t>tartalmazzabaz</a:t>
            </a:r>
            <a:r>
              <a:rPr lang="hu-HU" dirty="0"/>
              <a:t> </a:t>
            </a:r>
            <a:r>
              <a:rPr lang="hu-HU" dirty="0" err="1"/>
              <a:t>adjuvánst</a:t>
            </a:r>
            <a:endParaRPr lang="hu-HU" dirty="0"/>
          </a:p>
          <a:p>
            <a:endParaRPr lang="hu-HU" dirty="0"/>
          </a:p>
          <a:p>
            <a:r>
              <a:rPr lang="hu-HU" dirty="0"/>
              <a:t>2) tank-mix </a:t>
            </a:r>
            <a:r>
              <a:rPr lang="hu-HU" dirty="0" err="1"/>
              <a:t>adjuváns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29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 1)a hatóanyag </a:t>
            </a:r>
            <a:r>
              <a:rPr lang="hu-HU" dirty="0" err="1"/>
              <a:t>vizoldható</a:t>
            </a:r>
            <a:r>
              <a:rPr lang="hu-HU" dirty="0"/>
              <a:t> vagy oldhatatlan:   oldhatóság, megoszlási hányados (log P)</a:t>
            </a:r>
          </a:p>
          <a:p>
            <a:pPr lvl="1"/>
            <a:r>
              <a:rPr lang="hu-HU" dirty="0"/>
              <a:t>Megoszlás </a:t>
            </a:r>
            <a:r>
              <a:rPr lang="hu-HU" dirty="0" err="1"/>
              <a:t>oktanol</a:t>
            </a:r>
            <a:r>
              <a:rPr lang="hu-HU" dirty="0"/>
              <a:t> és víz fázisban</a:t>
            </a:r>
          </a:p>
          <a:p>
            <a:pPr lvl="1"/>
            <a:r>
              <a:rPr lang="hu-HU" dirty="0"/>
              <a:t>Nagyobb  log P   a hatóanyag nagyobb </a:t>
            </a:r>
            <a:r>
              <a:rPr lang="hu-HU" dirty="0" err="1"/>
              <a:t>lipofilitását</a:t>
            </a:r>
            <a:r>
              <a:rPr lang="hu-HU" dirty="0"/>
              <a:t> fejezi ki</a:t>
            </a:r>
          </a:p>
          <a:p>
            <a:pPr marL="457200" lvl="1" indent="0">
              <a:buNone/>
            </a:pPr>
            <a:r>
              <a:rPr lang="hu-HU" dirty="0"/>
              <a:t>     2) hatásmód:  </a:t>
            </a:r>
          </a:p>
          <a:p>
            <a:pPr marL="457200" lvl="1" indent="0">
              <a:buNone/>
            </a:pPr>
            <a:r>
              <a:rPr lang="hu-HU" dirty="0"/>
              <a:t>		</a:t>
            </a:r>
            <a:r>
              <a:rPr lang="hu-HU" dirty="0" err="1"/>
              <a:t>szisztemikus</a:t>
            </a:r>
            <a:r>
              <a:rPr lang="hu-HU" dirty="0"/>
              <a:t> vagy nem-</a:t>
            </a:r>
            <a:r>
              <a:rPr lang="hu-HU" dirty="0" err="1"/>
              <a:t>szisztemikus</a:t>
            </a:r>
            <a:r>
              <a:rPr lang="hu-HU" dirty="0"/>
              <a:t>,</a:t>
            </a:r>
          </a:p>
          <a:p>
            <a:pPr marL="457200" lvl="1" indent="0">
              <a:buNone/>
            </a:pPr>
            <a:r>
              <a:rPr lang="hu-HU" dirty="0"/>
              <a:t>                     </a:t>
            </a:r>
            <a:r>
              <a:rPr lang="hu-HU" dirty="0" err="1"/>
              <a:t>szelektiv</a:t>
            </a:r>
            <a:r>
              <a:rPr lang="hu-HU" dirty="0"/>
              <a:t> vagy nem </a:t>
            </a:r>
            <a:r>
              <a:rPr lang="hu-HU" dirty="0" err="1"/>
              <a:t>szelektiv</a:t>
            </a:r>
            <a:endParaRPr lang="hu-HU" dirty="0"/>
          </a:p>
          <a:p>
            <a:pPr marL="457200" lvl="1" indent="0">
              <a:buNone/>
            </a:pPr>
            <a:r>
              <a:rPr lang="hu-HU" dirty="0"/>
              <a:t>       3) </a:t>
            </a:r>
            <a:r>
              <a:rPr lang="hu-HU" dirty="0" err="1"/>
              <a:t>formatipus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31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milyen  tényezők/folyamatok szabják meg, hogy a hatóanyag dózis hányad része jut el a </a:t>
            </a:r>
            <a:r>
              <a:rPr lang="hu-HU" dirty="0" err="1"/>
              <a:t>hatáskifejtés</a:t>
            </a:r>
            <a:r>
              <a:rPr lang="hu-HU" dirty="0"/>
              <a:t>  „</a:t>
            </a:r>
            <a:r>
              <a:rPr lang="hu-HU" dirty="0" err="1"/>
              <a:t>helyszinére</a:t>
            </a:r>
            <a:r>
              <a:rPr lang="hu-HU" dirty="0"/>
              <a:t>”:</a:t>
            </a:r>
          </a:p>
          <a:p>
            <a:pPr lvl="2"/>
            <a:r>
              <a:rPr lang="hu-HU" dirty="0"/>
              <a:t>Spray </a:t>
            </a:r>
            <a:r>
              <a:rPr lang="hu-HU" dirty="0" err="1"/>
              <a:t>deposition</a:t>
            </a:r>
            <a:endParaRPr lang="hu-HU" dirty="0"/>
          </a:p>
          <a:p>
            <a:pPr lvl="2"/>
            <a:r>
              <a:rPr lang="hu-HU" dirty="0" err="1"/>
              <a:t>Wetting</a:t>
            </a:r>
            <a:endParaRPr lang="hu-HU" dirty="0"/>
          </a:p>
          <a:p>
            <a:pPr lvl="2"/>
            <a:r>
              <a:rPr lang="hu-HU" dirty="0" err="1"/>
              <a:t>Spreading</a:t>
            </a:r>
            <a:endParaRPr lang="hu-HU" dirty="0"/>
          </a:p>
          <a:p>
            <a:pPr lvl="2"/>
            <a:r>
              <a:rPr lang="hu-HU" dirty="0" err="1"/>
              <a:t>Adhesion</a:t>
            </a:r>
            <a:endParaRPr lang="hu-HU" dirty="0"/>
          </a:p>
          <a:p>
            <a:pPr lvl="2"/>
            <a:r>
              <a:rPr lang="hu-HU" dirty="0" err="1"/>
              <a:t>Retention</a:t>
            </a:r>
            <a:endParaRPr lang="hu-HU" dirty="0"/>
          </a:p>
          <a:p>
            <a:r>
              <a:rPr lang="hu-HU" dirty="0"/>
              <a:t>2)</a:t>
            </a:r>
            <a:r>
              <a:rPr lang="hu-HU" dirty="0" err="1"/>
              <a:t>uptake</a:t>
            </a:r>
            <a:r>
              <a:rPr lang="hu-HU" dirty="0"/>
              <a:t> aktiválása: </a:t>
            </a:r>
            <a:r>
              <a:rPr lang="hu-HU" dirty="0" err="1"/>
              <a:t>tenzid</a:t>
            </a:r>
            <a:r>
              <a:rPr lang="hu-HU" dirty="0"/>
              <a:t> hozzáadásával: </a:t>
            </a:r>
          </a:p>
          <a:p>
            <a:pPr lvl="2"/>
            <a:r>
              <a:rPr lang="hu-HU" dirty="0" err="1"/>
              <a:t>Sppeciális</a:t>
            </a:r>
            <a:r>
              <a:rPr lang="hu-HU" dirty="0"/>
              <a:t> kölcsönhatások a </a:t>
            </a:r>
            <a:r>
              <a:rPr lang="hu-HU" dirty="0" err="1"/>
              <a:t>tenzid</a:t>
            </a:r>
            <a:r>
              <a:rPr lang="hu-HU" dirty="0"/>
              <a:t>, a hatóanyag és cél-szervezet (</a:t>
            </a:r>
            <a:r>
              <a:rPr lang="hu-HU" dirty="0" err="1"/>
              <a:t>target</a:t>
            </a:r>
            <a:r>
              <a:rPr lang="hu-HU" dirty="0"/>
              <a:t>  species) között</a:t>
            </a:r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63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tenzidek</a:t>
            </a:r>
            <a:r>
              <a:rPr lang="hu-HU" dirty="0"/>
              <a:t> a legfontosabb </a:t>
            </a:r>
            <a:r>
              <a:rPr lang="hu-HU" dirty="0" err="1"/>
              <a:t>adjuvánsok</a:t>
            </a:r>
            <a:endParaRPr lang="hu-HU" dirty="0"/>
          </a:p>
          <a:p>
            <a:r>
              <a:rPr lang="hu-HU" dirty="0"/>
              <a:t>Esetenként polimerek még hozzáadunk: tapadásfokozó (</a:t>
            </a:r>
            <a:r>
              <a:rPr lang="hu-HU" dirty="0" err="1"/>
              <a:t>sticker</a:t>
            </a:r>
            <a:r>
              <a:rPr lang="hu-HU" dirty="0"/>
              <a:t>) és </a:t>
            </a:r>
            <a:r>
              <a:rPr lang="hu-HU" dirty="0" err="1"/>
              <a:t>elsodrodás</a:t>
            </a:r>
            <a:r>
              <a:rPr lang="hu-HU" dirty="0"/>
              <a:t> gátló (</a:t>
            </a:r>
            <a:r>
              <a:rPr lang="hu-HU" dirty="0" err="1"/>
              <a:t>anti-drift</a:t>
            </a:r>
            <a:r>
              <a:rPr lang="hu-HU" dirty="0"/>
              <a:t>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344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orientáltan helyezkednek el a határfelületen 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hidrofób része  a hidrofób fázis felé orientálódik</a:t>
            </a:r>
          </a:p>
          <a:p>
            <a:r>
              <a:rPr lang="hu-HU" dirty="0"/>
              <a:t>Az orientált felhalmozódás eredménye a felületi illetve határfelületi feszültség csökkenése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86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CMC  felett micellák képződnek, amelyek alacsony koncentráció esetén alapvetően gömbalakúak</a:t>
            </a:r>
          </a:p>
          <a:p>
            <a:r>
              <a:rPr lang="hu-HU" dirty="0" err="1"/>
              <a:t>Ag</a:t>
            </a:r>
            <a:r>
              <a:rPr lang="hu-HU" dirty="0"/>
              <a:t> </a:t>
            </a:r>
            <a:r>
              <a:rPr lang="hu-HU" dirty="0" err="1"/>
              <a:t>aggregációs</a:t>
            </a:r>
            <a:r>
              <a:rPr lang="hu-HU" dirty="0"/>
              <a:t> szám  alacsony koncentráció esetén 50-100 monomert jelent</a:t>
            </a:r>
          </a:p>
          <a:p>
            <a:r>
              <a:rPr lang="hu-HU" dirty="0"/>
              <a:t>A micellaképződés  dinamikus</a:t>
            </a:r>
          </a:p>
          <a:p>
            <a:r>
              <a:rPr lang="hu-HU" dirty="0"/>
              <a:t>Körülményektől függően (</a:t>
            </a:r>
            <a:r>
              <a:rPr lang="hu-HU" dirty="0" err="1"/>
              <a:t>hőmérséklet,só</a:t>
            </a:r>
            <a:r>
              <a:rPr lang="hu-HU" dirty="0"/>
              <a:t> koncentráció, </a:t>
            </a:r>
            <a:r>
              <a:rPr lang="hu-HU" dirty="0" err="1"/>
              <a:t>tenzid</a:t>
            </a:r>
            <a:r>
              <a:rPr lang="hu-HU" dirty="0"/>
              <a:t> szerkezeti </a:t>
            </a:r>
            <a:r>
              <a:rPr lang="hu-HU" dirty="0" err="1"/>
              <a:t>felépitése</a:t>
            </a:r>
            <a:r>
              <a:rPr lang="hu-HU" dirty="0"/>
              <a:t> ) más alakú micellák is </a:t>
            </a:r>
            <a:r>
              <a:rPr lang="hu-HU" dirty="0" err="1"/>
              <a:t>létejönnek</a:t>
            </a:r>
            <a:r>
              <a:rPr lang="hu-HU" dirty="0"/>
              <a:t> a </a:t>
            </a:r>
            <a:r>
              <a:rPr lang="hu-HU" dirty="0" err="1"/>
              <a:t>tenzidkoncetráció</a:t>
            </a:r>
            <a:r>
              <a:rPr lang="hu-HU" dirty="0"/>
              <a:t> függvényében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273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EC2E6F-5D48-428B-9D39-F6560D07E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8E0079-1AC7-4820-A3B0-4B1FE958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093943-4DE2-4C85-A807-FCA662DB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4732A3-408E-4A1A-9014-CC8506E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00003D-6837-42B8-8EB5-2DEF8646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05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9B9659-F44C-4CD2-8FF6-A467FE1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1E367A-5C22-4CE3-B0E9-B4E2DE0F2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1104B9-2D03-4EE4-BEF0-9E8FC365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5780D2-313D-4AF6-95C3-D1F7E4F4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790B19-FACE-470B-89E7-45219BC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3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5E65C18-B445-4095-BD24-E45139CDE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DED2420-AA87-4582-8B0C-805A05B3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8B2EB9-7D8A-4793-8D9A-77C0D6F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B91189-7069-4C5A-A858-5256CC0E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8505D5-99B4-4863-A13B-67E576B7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1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B5FB79-13AB-407F-9064-6C6F941B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354D06-2887-4A45-803C-A32B4489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9AA32B-18B0-455C-A029-424A4659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F548EB-3DA1-44A7-9D47-C8022377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74659E-10DA-41BC-B9F7-6E325D51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64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47EAC-C04C-4507-897F-B52D68F4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2150AD-8B1C-4400-8AD5-C9237119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2B55B0-6355-4FCE-A424-C389DDD3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138329-2BF8-4E00-92A5-D57AAACA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6059B1-7945-4DE8-9AE5-B977014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11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0FE0FF-E400-49F2-B419-15B51B37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7A27AB-9E1B-4C02-A47A-F5DD02BB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403756-00B7-4396-A411-CA8F6202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7E65ED-9A32-40D0-AF92-EAE7269D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51A564-724F-4C50-ADB7-447BADE5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68984C-2D1E-44D3-89D9-8A77F14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40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250A2-0B03-4880-B4D7-C54DDD19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91416D-4089-4D25-974F-7A937B0B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0C948A-94AE-4DF0-9016-FEEA94CD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CB4E7ED-F08B-453F-B63A-E62B2CBE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72A410-553E-40A9-8873-54C01DAC1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D0EB240-C650-4ECB-9BCD-3CDFB4D1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EAAB8-7252-4894-8439-6EEBBBE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D2CEF99-7C11-4DCE-996B-CEA65AB4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52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89810D-025D-4747-99C0-15804AB1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A1A969-492B-4221-953A-FE257C30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8E294C6-3DC7-4D41-A099-5E8650C1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0549EE-6B7C-4589-A6BC-924E77A3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77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52169A-22DC-48DC-B82C-3719B3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9443D8-CE5B-45CC-AEE2-C610690D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1ABD4CF-0C54-4CA4-8F4A-E9629547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10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8C8DCB-BDB3-459B-B8C3-EFF48BBF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C969AD-79E3-4B32-A0EE-877E0D8B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748E21-AE2C-4044-8993-2B03BB826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97AB43D-7922-47E1-B245-E7E34653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66B47F-186D-4DD5-A460-18EE8470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0B138F-A102-4260-8845-2C0A34A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08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EEBC0-0443-4895-829F-5C3556EF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32F3823-CD6E-49C8-AB8C-567AAB66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C8DCB8-3065-4359-B742-6A83D19C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FDCF12-4EF2-42D6-952F-588D644B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87194A-B725-4F89-AC2B-C2139D25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3A837D-7A79-4907-87FF-22DF5114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4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7A434E-EFE3-480B-905E-7DA4C23A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CFA781-4BB4-4E07-8020-C1C26DB6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98EECA-73EB-412F-83A1-6FBE42367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CDB085-93EB-4BF6-AEB5-DCE93345D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12773A-12D3-42CE-AE96-DA653264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1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54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39.xml"/><Relationship Id="rId5" Type="http://schemas.openxmlformats.org/officeDocument/2006/relationships/image" Target="../media/image4.png"/><Relationship Id="rId10" Type="http://schemas.openxmlformats.org/officeDocument/2006/relationships/slide" Target="slide33.xml"/><Relationship Id="rId4" Type="http://schemas.openxmlformats.org/officeDocument/2006/relationships/image" Target="../media/image3.png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File%3AMarangoni_effect_experimental_demonstration.ogv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F1043E-4AD6-4B0C-93D4-B3D7B006C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hatásfokozó adjuvánsok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5AE4643-9761-4C14-AA03-0B1DEF46C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dr. Bohus 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450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2E2E59-AD1E-495E-ADF9-2A388DBE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Tenzidek</a:t>
            </a:r>
            <a:r>
              <a:rPr lang="hu-HU" dirty="0"/>
              <a:t> mint </a:t>
            </a:r>
            <a:r>
              <a:rPr lang="hu-HU" dirty="0" err="1"/>
              <a:t>adjuvánsok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25D865-8272-4510-A153-3B50154D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tenzidek</a:t>
            </a:r>
            <a:r>
              <a:rPr lang="hu-HU" dirty="0"/>
              <a:t> a legfontosabb </a:t>
            </a:r>
            <a:r>
              <a:rPr lang="hu-HU" dirty="0" err="1"/>
              <a:t>adjuvánsok</a:t>
            </a:r>
            <a:endParaRPr lang="hu-HU" dirty="0"/>
          </a:p>
          <a:p>
            <a:r>
              <a:rPr lang="hu-HU" dirty="0"/>
              <a:t>Esetenként polimerek még hozzáadunk: tapadásfokozó (</a:t>
            </a:r>
            <a:r>
              <a:rPr lang="hu-HU" dirty="0" err="1"/>
              <a:t>sticker</a:t>
            </a:r>
            <a:r>
              <a:rPr lang="hu-HU" dirty="0"/>
              <a:t>) és </a:t>
            </a:r>
            <a:r>
              <a:rPr lang="hu-HU" dirty="0" err="1"/>
              <a:t>elsodrodás</a:t>
            </a:r>
            <a:r>
              <a:rPr lang="hu-HU" dirty="0"/>
              <a:t> gátló (</a:t>
            </a:r>
            <a:r>
              <a:rPr lang="hu-HU" dirty="0" err="1"/>
              <a:t>anti-drift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641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055F2-E8CE-46B4-8788-F8746C63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molekulák orientált elhelyezkedése a határfelületen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6A15C9-57C6-40E8-8706-88148F898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orientáltan helyezkednek el a határfelületen 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hidrofób része  a hidrofób fázis felé orientálódik</a:t>
            </a:r>
          </a:p>
          <a:p>
            <a:r>
              <a:rPr lang="hu-HU" dirty="0"/>
              <a:t>Az orientált felhalmozódás eredménye a felületi illetve határfelületi feszültség csökkenése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073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00785-9F0A-4B6C-B5F2-E743F22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Kétféle határfelület: víz/levegő, víz/olaj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27C0A1A-5170-4349-B77E-3CE4D93C0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30" y="1825625"/>
            <a:ext cx="7543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8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27FC82-4A3A-4F2F-954B-CB19D8CA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koncentráció függvényében változik a  feszültség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999E7CA-01CE-4996-8345-2084B3F4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7" y="2282031"/>
            <a:ext cx="6448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7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00E9CB-4E1D-45E3-8C52-FA2700D9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képződés és micella-alak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DB3794-89E7-4CF5-B728-A99139D1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CMC  felett micellák képződnek, amelyek alacsony koncentráció esetén alapvetően gömbalakúak</a:t>
            </a:r>
          </a:p>
          <a:p>
            <a:r>
              <a:rPr lang="hu-HU" dirty="0" err="1"/>
              <a:t>Ag</a:t>
            </a:r>
            <a:r>
              <a:rPr lang="hu-HU" dirty="0"/>
              <a:t> </a:t>
            </a:r>
            <a:r>
              <a:rPr lang="hu-HU" dirty="0" err="1"/>
              <a:t>aggregációs</a:t>
            </a:r>
            <a:r>
              <a:rPr lang="hu-HU" dirty="0"/>
              <a:t> szám  alacsony koncentráció esetén 50-100 monomert jelent</a:t>
            </a:r>
          </a:p>
          <a:p>
            <a:r>
              <a:rPr lang="hu-HU" dirty="0"/>
              <a:t>A micellaképződés  dinamikus</a:t>
            </a:r>
          </a:p>
          <a:p>
            <a:r>
              <a:rPr lang="hu-HU" dirty="0"/>
              <a:t>Körülményektől függően (</a:t>
            </a:r>
            <a:r>
              <a:rPr lang="hu-HU" dirty="0" err="1"/>
              <a:t>hőmérséklet,só</a:t>
            </a:r>
            <a:r>
              <a:rPr lang="hu-HU" dirty="0"/>
              <a:t> koncentráció, </a:t>
            </a:r>
            <a:r>
              <a:rPr lang="hu-HU" dirty="0" err="1"/>
              <a:t>tenzid</a:t>
            </a:r>
            <a:r>
              <a:rPr lang="hu-HU" dirty="0"/>
              <a:t> szerkezeti </a:t>
            </a:r>
            <a:r>
              <a:rPr lang="hu-HU" dirty="0" err="1"/>
              <a:t>felépitése</a:t>
            </a:r>
            <a:r>
              <a:rPr lang="hu-HU" dirty="0"/>
              <a:t> ) más alakú micellák is </a:t>
            </a:r>
            <a:r>
              <a:rPr lang="hu-HU" dirty="0" err="1"/>
              <a:t>létejönnek</a:t>
            </a:r>
            <a:r>
              <a:rPr lang="hu-HU" dirty="0"/>
              <a:t> a </a:t>
            </a:r>
            <a:r>
              <a:rPr lang="hu-HU" dirty="0" err="1"/>
              <a:t>tenzidkoncetráció</a:t>
            </a:r>
            <a:r>
              <a:rPr lang="hu-HU" dirty="0"/>
              <a:t> függvényében</a:t>
            </a:r>
          </a:p>
        </p:txBody>
      </p:sp>
    </p:spTree>
    <p:extLst>
      <p:ext uri="{BB962C8B-B14F-4D97-AF65-F5344CB8AC3E}">
        <p14:creationId xmlns:p14="http://schemas.microsoft.com/office/powerpoint/2010/main" val="219752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D7FC5D-04A7-49B3-96E2-1FC9DE94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alakok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6C0BC7B-5D84-462C-9DB3-13BD3FA9D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362" y="2377281"/>
            <a:ext cx="5629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E70E0C-7168-4045-9402-DB8AF2CB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Micellák mérete és alakja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150F-D421-42A4-81BF-837E9C1D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Gömb-alakú micellák </a:t>
            </a:r>
          </a:p>
          <a:p>
            <a:r>
              <a:rPr lang="hu-HU" dirty="0"/>
              <a:t>1) ionos </a:t>
            </a:r>
            <a:r>
              <a:rPr lang="hu-HU" dirty="0" err="1"/>
              <a:t>tenzidek</a:t>
            </a:r>
            <a:r>
              <a:rPr lang="hu-HU" dirty="0"/>
              <a:t> esetén a micella  sugara közel egyenlő a monomer </a:t>
            </a:r>
            <a:r>
              <a:rPr lang="hu-HU" dirty="0" err="1"/>
              <a:t>alkil</a:t>
            </a:r>
            <a:r>
              <a:rPr lang="hu-HU" dirty="0"/>
              <a:t>-láncának hosszúságával (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groups</a:t>
            </a:r>
            <a:r>
              <a:rPr lang="hu-HU" dirty="0"/>
              <a:t> jelentéktelen)</a:t>
            </a:r>
          </a:p>
          <a:p>
            <a:r>
              <a:rPr lang="hu-HU" dirty="0"/>
              <a:t>2) nem-ionos </a:t>
            </a:r>
            <a:r>
              <a:rPr lang="hu-HU" dirty="0" err="1"/>
              <a:t>etoxilátumok</a:t>
            </a:r>
            <a:r>
              <a:rPr lang="hu-HU" dirty="0"/>
              <a:t> esetében a micella sugarat meghatározza az </a:t>
            </a:r>
            <a:r>
              <a:rPr lang="hu-HU" dirty="0" err="1"/>
              <a:t>alkillánc</a:t>
            </a:r>
            <a:r>
              <a:rPr lang="hu-HU" dirty="0"/>
              <a:t> hossza és az </a:t>
            </a:r>
            <a:r>
              <a:rPr lang="hu-HU" dirty="0" err="1"/>
              <a:t>etoxilálási</a:t>
            </a:r>
            <a:r>
              <a:rPr lang="hu-HU" dirty="0"/>
              <a:t> fok</a:t>
            </a:r>
          </a:p>
          <a:p>
            <a:r>
              <a:rPr lang="hu-HU" dirty="0"/>
              <a:t>3) az </a:t>
            </a:r>
            <a:r>
              <a:rPr lang="hu-HU" dirty="0" err="1"/>
              <a:t>aggregációs</a:t>
            </a:r>
            <a:r>
              <a:rPr lang="hu-HU" dirty="0"/>
              <a:t> szám általában 50-100 monomer</a:t>
            </a:r>
          </a:p>
          <a:p>
            <a:r>
              <a:rPr lang="hu-HU" dirty="0"/>
              <a:t>4) ionos micellák esetében az ellen-ionok a micella </a:t>
            </a:r>
            <a:r>
              <a:rPr lang="hu-HU" dirty="0" err="1"/>
              <a:t>felszinéhez</a:t>
            </a:r>
            <a:r>
              <a:rPr lang="hu-HU" dirty="0"/>
              <a:t> kötődnek</a:t>
            </a:r>
          </a:p>
          <a:p>
            <a:r>
              <a:rPr lang="hu-HU" dirty="0"/>
              <a:t>5) a micella „belseje”   </a:t>
            </a:r>
            <a:r>
              <a:rPr lang="hu-HU" dirty="0" err="1"/>
              <a:t>liquid</a:t>
            </a:r>
            <a:r>
              <a:rPr lang="hu-HU" dirty="0"/>
              <a:t>-like</a:t>
            </a:r>
          </a:p>
        </p:txBody>
      </p:sp>
    </p:spTree>
    <p:extLst>
      <p:ext uri="{BB962C8B-B14F-4D97-AF65-F5344CB8AC3E}">
        <p14:creationId xmlns:p14="http://schemas.microsoft.com/office/powerpoint/2010/main" val="122680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02891-F26F-4C46-980F-6DA1178E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Rúd alakú micellák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7B2709-3FCC-4237-8405-4349795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Fényszórási eredmények megmagyarázásához  nem volt elégséges a gömb micella</a:t>
            </a:r>
          </a:p>
          <a:p>
            <a:r>
              <a:rPr lang="hu-HU" dirty="0"/>
              <a:t>A fényszórás mértéke, jellege függ a szögtől: aszimmetrikus  alakzattal lehetett magyarázatot adni</a:t>
            </a:r>
          </a:p>
        </p:txBody>
      </p:sp>
    </p:spTree>
    <p:extLst>
      <p:ext uri="{BB962C8B-B14F-4D97-AF65-F5344CB8AC3E}">
        <p14:creationId xmlns:p14="http://schemas.microsoft.com/office/powerpoint/2010/main" val="3291552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29ABB0-41CD-4FA2-98CD-4D76B72B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Lemezes micellák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A9F41C-3414-4BD4-887D-568D33D0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moleula</a:t>
            </a:r>
            <a:r>
              <a:rPr lang="hu-HU" dirty="0"/>
              <a:t> szerkezetétől függően </a:t>
            </a:r>
            <a:r>
              <a:rPr lang="hu-HU" dirty="0" err="1"/>
              <a:t>kailakulhatnak</a:t>
            </a:r>
            <a:r>
              <a:rPr lang="hu-HU" dirty="0"/>
              <a:t> lemezes (</a:t>
            </a:r>
            <a:r>
              <a:rPr lang="hu-HU" dirty="0" err="1"/>
              <a:t>lamellar</a:t>
            </a:r>
            <a:r>
              <a:rPr lang="hu-HU" dirty="0"/>
              <a:t>) szerkezetek: </a:t>
            </a:r>
            <a:r>
              <a:rPr lang="hu-HU" dirty="0" err="1"/>
              <a:t>bilayer</a:t>
            </a:r>
            <a:r>
              <a:rPr lang="hu-HU" dirty="0"/>
              <a:t>-ek, „</a:t>
            </a:r>
            <a:r>
              <a:rPr lang="hu-HU" dirty="0" err="1"/>
              <a:t>sheets</a:t>
            </a:r>
            <a:r>
              <a:rPr lang="hu-HU" dirty="0"/>
              <a:t>”-ek</a:t>
            </a:r>
          </a:p>
          <a:p>
            <a:endParaRPr lang="hu-HU" dirty="0"/>
          </a:p>
          <a:p>
            <a:r>
              <a:rPr lang="hu-HU" dirty="0"/>
              <a:t>Röntgenezéssel megmérték a  </a:t>
            </a:r>
            <a:r>
              <a:rPr lang="hu-HU" dirty="0" err="1"/>
              <a:t>lamelláris</a:t>
            </a:r>
            <a:r>
              <a:rPr lang="hu-HU" dirty="0"/>
              <a:t> szerkezetek dimenzióit.</a:t>
            </a:r>
          </a:p>
        </p:txBody>
      </p:sp>
    </p:spTree>
    <p:extLst>
      <p:ext uri="{BB962C8B-B14F-4D97-AF65-F5344CB8AC3E}">
        <p14:creationId xmlns:p14="http://schemas.microsoft.com/office/powerpoint/2010/main" val="364070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3739F-E479-4B6D-B437-9D209CA3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cmc</a:t>
            </a:r>
            <a:r>
              <a:rPr lang="hu-HU" dirty="0"/>
              <a:t> függése a </a:t>
            </a:r>
            <a:r>
              <a:rPr lang="hu-HU" dirty="0" err="1"/>
              <a:t>tenzid</a:t>
            </a:r>
            <a:r>
              <a:rPr lang="hu-HU" dirty="0"/>
              <a:t> szerkezettől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67B91-6499-4DC3-95F7-8FB74D00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1) azonos  </a:t>
            </a:r>
            <a:r>
              <a:rPr lang="hu-HU" dirty="0" err="1"/>
              <a:t>alkilláncok</a:t>
            </a:r>
            <a:r>
              <a:rPr lang="hu-HU" dirty="0"/>
              <a:t> esetén a nem-ionos </a:t>
            </a:r>
            <a:r>
              <a:rPr lang="hu-HU" dirty="0" err="1"/>
              <a:t>cmc</a:t>
            </a:r>
            <a:r>
              <a:rPr lang="hu-HU" dirty="0"/>
              <a:t>-je mintegy 2 nagyságrenddel kisebb mint az ionosé</a:t>
            </a:r>
          </a:p>
          <a:p>
            <a:r>
              <a:rPr lang="hu-HU" dirty="0"/>
              <a:t>2) </a:t>
            </a:r>
            <a:r>
              <a:rPr lang="hu-HU" dirty="0" err="1"/>
              <a:t>alkillánc</a:t>
            </a:r>
            <a:r>
              <a:rPr lang="hu-HU" dirty="0"/>
              <a:t> hosszabbodásával csökken a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3) azonos </a:t>
            </a:r>
            <a:r>
              <a:rPr lang="hu-HU" dirty="0" err="1"/>
              <a:t>alkilláncú</a:t>
            </a:r>
            <a:r>
              <a:rPr lang="hu-HU" dirty="0"/>
              <a:t> </a:t>
            </a:r>
            <a:r>
              <a:rPr lang="hu-HU" dirty="0" err="1"/>
              <a:t>etoxilátumok</a:t>
            </a:r>
            <a:r>
              <a:rPr lang="hu-HU" dirty="0"/>
              <a:t> esetében EO tartalom növelése növeli a </a:t>
            </a:r>
            <a:r>
              <a:rPr lang="hu-HU" dirty="0" err="1"/>
              <a:t>cmc</a:t>
            </a:r>
            <a:r>
              <a:rPr lang="hu-HU" dirty="0"/>
              <a:t>-t</a:t>
            </a:r>
          </a:p>
        </p:txBody>
      </p:sp>
    </p:spTree>
    <p:extLst>
      <p:ext uri="{BB962C8B-B14F-4D97-AF65-F5344CB8AC3E}">
        <p14:creationId xmlns:p14="http://schemas.microsoft.com/office/powerpoint/2010/main" val="28735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3F78-1294-4FC5-8AA4-F540CE7A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hatásfokozó adjuvánsok</a:t>
            </a:r>
            <a:endParaRPr lang="hu-HU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9CE36444-F7D0-4E7F-A03B-260A13B221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771911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5A3B203A-878F-4E2C-ACFA-ABF14BA14B0F}">
                    <psuz:zmPr id="{9CB22C59-32FB-44AF-A458-B7CDA8F87DE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4442C10-4974-4EFF-B550-C54433F27F62}">
                    <psuz:zmPr id="{02327AE6-6A14-4507-9359-D8DFE5CA722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2C87451-ED3F-4A5F-9E2F-714253B08957}">
                    <psuz:zmPr id="{7E72D19F-0C21-48D6-B21B-A38B01C82CD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1A9C359-E05D-4E23-99DB-1A0E757D3DF6}">
                    <psuz:zmPr id="{96DDF2EC-45D5-4C02-9313-7984082142F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264A050-7501-44C6-B339-B2F45C8018BE}">
                    <psuz:zmPr id="{92DFEFD9-C832-42F9-BCC3-EA1F403C96E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F23ED25-C0F5-48E7-A693-74F6B9140F28}">
                    <psuz:zmPr id="{2DD43DC5-4590-4832-80DF-2AB0B41E9BB7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9CE36444-F7D0-4E7F-A03B-260A13B2210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Picture 3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1641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85269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FBF67-4F85-4580-86C6-0534160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Szokatlan tulajdonságok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80D6F2-2A76-462E-8B58-B301A99D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micellák jelenléte következtében a </a:t>
            </a:r>
            <a:r>
              <a:rPr lang="hu-HU" dirty="0" err="1"/>
              <a:t>tenzid</a:t>
            </a:r>
            <a:r>
              <a:rPr lang="hu-HU" dirty="0"/>
              <a:t> oldatok szokatlan tulajdonságokat mutatnak </a:t>
            </a:r>
            <a:r>
              <a:rPr lang="hu-HU" dirty="0" err="1"/>
              <a:t>cmc</a:t>
            </a:r>
            <a:r>
              <a:rPr lang="hu-HU" dirty="0"/>
              <a:t> felett:</a:t>
            </a:r>
          </a:p>
          <a:p>
            <a:pPr marL="514350" indent="-514350">
              <a:buAutoNum type="arabicParenR"/>
            </a:pPr>
            <a:r>
              <a:rPr lang="hu-HU" dirty="0"/>
              <a:t>Konstans ozmotikus nyomás</a:t>
            </a:r>
          </a:p>
          <a:p>
            <a:pPr marL="514350" indent="-514350">
              <a:buAutoNum type="arabicParenR"/>
            </a:pPr>
            <a:r>
              <a:rPr lang="hu-HU" dirty="0"/>
              <a:t>Közel állandó felületi feszültség</a:t>
            </a:r>
          </a:p>
          <a:p>
            <a:pPr marL="514350" indent="-514350">
              <a:buAutoNum type="arabicParenR"/>
            </a:pPr>
            <a:r>
              <a:rPr lang="hu-HU" dirty="0"/>
              <a:t>Moláris vezetőképesség csökken</a:t>
            </a:r>
          </a:p>
          <a:p>
            <a:pPr marL="514350" indent="-514350">
              <a:buAutoNum type="arabicParenR"/>
            </a:pPr>
            <a:r>
              <a:rPr lang="hu-HU" dirty="0"/>
              <a:t>Zavarosság gyorsan növekszik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524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F7E477-7692-48EF-9A5B-89F4F154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Néhány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cmc</a:t>
            </a:r>
            <a:r>
              <a:rPr lang="hu-HU" dirty="0"/>
              <a:t>-je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4024780-CE9D-4028-BF64-20904EBF7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234" y="1690689"/>
            <a:ext cx="8799966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5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00DE4-50A1-4A13-A049-34929305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dinamika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63ABE-03F4-42F3-B7DF-C646305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adszorpció sebessége, mértéke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C14E81-63E4-48B6-B118-67E3C3F2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0072" cy="2415635"/>
          </a:xfrm>
        </p:spPr>
        <p:txBody>
          <a:bodyPr/>
          <a:lstStyle/>
          <a:p>
            <a:r>
              <a:rPr lang="hu-HU" dirty="0"/>
              <a:t>FICK első törvénye alapján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41E8697-46A7-4945-AB41-C2AB21C0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1" y="3054484"/>
            <a:ext cx="4997674" cy="11867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517CC70-9BA2-4C9B-82A3-4165441E6465}"/>
              </a:ext>
            </a:extLst>
          </p:cNvPr>
          <p:cNvSpPr txBox="1"/>
          <p:nvPr/>
        </p:nvSpPr>
        <p:spPr>
          <a:xfrm>
            <a:off x="1552575" y="4638675"/>
            <a:ext cx="904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Ahol  </a:t>
            </a:r>
            <a:r>
              <a:rPr lang="el-GR" dirty="0"/>
              <a:t>Γ</a:t>
            </a:r>
            <a:r>
              <a:rPr lang="hu-HU" dirty="0"/>
              <a:t> felületi többlet: felületegységre eső </a:t>
            </a:r>
            <a:r>
              <a:rPr lang="hu-HU" dirty="0" err="1"/>
              <a:t>tenzid</a:t>
            </a:r>
            <a:r>
              <a:rPr lang="hu-HU" dirty="0"/>
              <a:t> mennyiség mólban,</a:t>
            </a:r>
            <a:r>
              <a:rPr lang="el-GR" dirty="0"/>
              <a:t>Θ</a:t>
            </a:r>
            <a:r>
              <a:rPr lang="hu-HU" dirty="0"/>
              <a:t>: felületi </a:t>
            </a:r>
            <a:r>
              <a:rPr lang="hu-HU" dirty="0" err="1"/>
              <a:t>boritottság</a:t>
            </a:r>
            <a:r>
              <a:rPr lang="hu-HU" dirty="0"/>
              <a:t> mértéke (százalékos mutató),NA Avogadro szám, D </a:t>
            </a:r>
            <a:r>
              <a:rPr lang="hu-HU" dirty="0" err="1"/>
              <a:t>diffuziós</a:t>
            </a:r>
            <a:r>
              <a:rPr lang="hu-HU" dirty="0"/>
              <a:t> koefficiens, C </a:t>
            </a:r>
            <a:r>
              <a:rPr lang="hu-HU" dirty="0" err="1"/>
              <a:t>tenzid</a:t>
            </a:r>
            <a:r>
              <a:rPr lang="hu-HU" dirty="0"/>
              <a:t> koncentráció, t idő, </a:t>
            </a:r>
            <a:r>
              <a:rPr lang="el-GR" dirty="0"/>
              <a:t>δ</a:t>
            </a:r>
            <a:r>
              <a:rPr lang="hu-HU" dirty="0"/>
              <a:t> </a:t>
            </a:r>
            <a:r>
              <a:rPr lang="hu-HU" dirty="0" err="1"/>
              <a:t>diffuziós</a:t>
            </a:r>
            <a:r>
              <a:rPr lang="hu-HU" dirty="0"/>
              <a:t> réteg vastagság</a:t>
            </a:r>
          </a:p>
        </p:txBody>
      </p:sp>
    </p:spTree>
    <p:extLst>
      <p:ext uri="{BB962C8B-B14F-4D97-AF65-F5344CB8AC3E}">
        <p14:creationId xmlns:p14="http://schemas.microsoft.com/office/powerpoint/2010/main" val="1247486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851D28-D857-43A7-9AF7-4C0851A2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adszorpció sebessége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1EFA0F-75C0-4DB4-B755-DA6471BC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D és C növekedésével ez adszorpció sebessége, mértéke növekszik</a:t>
            </a:r>
          </a:p>
          <a:p>
            <a:r>
              <a:rPr lang="hu-HU" dirty="0"/>
              <a:t>A D </a:t>
            </a:r>
            <a:r>
              <a:rPr lang="hu-HU" dirty="0" err="1"/>
              <a:t>forditottan</a:t>
            </a:r>
            <a:r>
              <a:rPr lang="hu-HU" dirty="0"/>
              <a:t>  arányos a </a:t>
            </a:r>
            <a:r>
              <a:rPr lang="hu-HU" dirty="0" err="1"/>
              <a:t>tenzid</a:t>
            </a:r>
            <a:r>
              <a:rPr lang="hu-HU" dirty="0"/>
              <a:t> molekula sugarával, molekula tömegével</a:t>
            </a:r>
          </a:p>
          <a:p>
            <a:r>
              <a:rPr lang="hu-HU" dirty="0"/>
              <a:t>Mindezt a </a:t>
            </a:r>
            <a:r>
              <a:rPr lang="hu-HU" dirty="0" err="1"/>
              <a:t>Stokes</a:t>
            </a:r>
            <a:r>
              <a:rPr lang="hu-HU" dirty="0"/>
              <a:t>-Einstein egyenlet írja le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/>
              <a:t>Rövidebb molekula hatásosabb a dinamikus felületi feszültség csökkentésében</a:t>
            </a:r>
          </a:p>
          <a:p>
            <a:r>
              <a:rPr lang="hu-HU" dirty="0"/>
              <a:t>Azonban az  egyensúlyi felületi feszültség  csökken az </a:t>
            </a:r>
            <a:r>
              <a:rPr lang="hu-HU" dirty="0" err="1"/>
              <a:t>alkil</a:t>
            </a:r>
            <a:r>
              <a:rPr lang="hu-HU" dirty="0"/>
              <a:t>-lánc hosszának növekedésével</a:t>
            </a:r>
          </a:p>
          <a:p>
            <a:r>
              <a:rPr lang="hu-HU" dirty="0"/>
              <a:t>Kompromisszumra van szükség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E55AFE-A00F-4B2B-BADB-62D79B05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62" y="3067050"/>
            <a:ext cx="1438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E073DC-FADB-4729-980B-B9EE20FC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ideális”tenzid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02E9EF-6157-47B1-B584-30A480D4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legtöbb esetben olyan </a:t>
            </a:r>
            <a:r>
              <a:rPr lang="hu-HU" dirty="0" err="1"/>
              <a:t>tenzidet</a:t>
            </a:r>
            <a:r>
              <a:rPr lang="hu-HU" dirty="0"/>
              <a:t> választanak, amelynél az </a:t>
            </a:r>
            <a:r>
              <a:rPr lang="hu-HU" dirty="0" err="1"/>
              <a:t>alkillánc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C12</a:t>
            </a:r>
          </a:p>
          <a:p>
            <a:pPr marL="0" indent="0">
              <a:buNone/>
            </a:pPr>
            <a:r>
              <a:rPr lang="hu-HU" dirty="0"/>
              <a:t>Alacsony  KRAFFT   hőmérséklet szükséges ahhoz, hogy jól, gyorsan oldódjon a </a:t>
            </a:r>
            <a:r>
              <a:rPr lang="hu-HU" dirty="0" err="1"/>
              <a:t>tenzid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Fontos a micella-képződés dinamikája: a monomer  </a:t>
            </a:r>
            <a:r>
              <a:rPr lang="hu-HU" dirty="0" err="1"/>
              <a:t>szüklsges</a:t>
            </a:r>
            <a:r>
              <a:rPr lang="hu-HU" dirty="0"/>
              <a:t> mennyiségét  meghatározza</a:t>
            </a:r>
          </a:p>
          <a:p>
            <a:pPr marL="0" indent="0">
              <a:buNone/>
            </a:pPr>
            <a:r>
              <a:rPr lang="hu-HU" dirty="0"/>
              <a:t>A gyors adszorpció érdekében növelni kell a </a:t>
            </a:r>
            <a:r>
              <a:rPr lang="hu-HU" dirty="0" err="1"/>
              <a:t>a</a:t>
            </a:r>
            <a:r>
              <a:rPr lang="hu-HU" dirty="0"/>
              <a:t> monomer koncentrációt amely függ  a </a:t>
            </a:r>
            <a:r>
              <a:rPr lang="hu-HU" dirty="0" err="1"/>
              <a:t>tenzid</a:t>
            </a:r>
            <a:r>
              <a:rPr lang="hu-HU" dirty="0"/>
              <a:t> molekula HLB értékétől</a:t>
            </a:r>
          </a:p>
          <a:p>
            <a:pPr marL="0" indent="0">
              <a:buNone/>
            </a:pPr>
            <a:r>
              <a:rPr lang="hu-HU" dirty="0"/>
              <a:t>Magas HLB (magas </a:t>
            </a:r>
            <a:r>
              <a:rPr lang="hu-HU" dirty="0" err="1"/>
              <a:t>cmc</a:t>
            </a:r>
            <a:r>
              <a:rPr lang="hu-HU" dirty="0"/>
              <a:t>-ével) hasznos a dinamika miatt</a:t>
            </a:r>
          </a:p>
        </p:txBody>
      </p:sp>
    </p:spTree>
    <p:extLst>
      <p:ext uri="{BB962C8B-B14F-4D97-AF65-F5344CB8AC3E}">
        <p14:creationId xmlns:p14="http://schemas.microsoft.com/office/powerpoint/2010/main" val="7818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E954D9-B679-4BC7-9286-F6DCE030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 és adhézió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7CA8F2-1262-4477-A99A-8575844A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cseptek</a:t>
            </a:r>
            <a:r>
              <a:rPr lang="hu-HU" dirty="0"/>
              <a:t> kialakulása a  permetlé </a:t>
            </a:r>
            <a:r>
              <a:rPr lang="hu-HU" dirty="0" err="1"/>
              <a:t>szorófejeken</a:t>
            </a:r>
            <a:r>
              <a:rPr lang="hu-HU" dirty="0"/>
              <a:t> keresztüli áthaladása pillanatszerű:  </a:t>
            </a:r>
            <a:r>
              <a:rPr lang="hu-HU" dirty="0" err="1"/>
              <a:t>milliszecundum</a:t>
            </a:r>
            <a:r>
              <a:rPr lang="hu-HU" dirty="0"/>
              <a:t> időigény </a:t>
            </a:r>
          </a:p>
          <a:p>
            <a:r>
              <a:rPr lang="hu-HU" dirty="0"/>
              <a:t>A kezelt felülethez történő csepp-adhéziót, a felület nedvesedését  a dinamikus kontakt szög írja le, azaz végsősoron a felülethez történő </a:t>
            </a:r>
            <a:r>
              <a:rPr lang="hu-HU" dirty="0" err="1"/>
              <a:t>adszorbeálódás</a:t>
            </a:r>
            <a:r>
              <a:rPr lang="hu-HU" dirty="0"/>
              <a:t> sebessége, mértéke</a:t>
            </a:r>
          </a:p>
          <a:p>
            <a:r>
              <a:rPr lang="hu-HU" dirty="0" err="1"/>
              <a:t>Cmc</a:t>
            </a:r>
            <a:r>
              <a:rPr lang="hu-HU" dirty="0"/>
              <a:t> koncentráció felett a rendelkezésre álló monomer mennyiségét  megszabja a micella képződés relaxációs ideje és annak felbomlási, </a:t>
            </a:r>
            <a:r>
              <a:rPr lang="hu-HU" dirty="0" err="1"/>
              <a:t>megszünési</a:t>
            </a:r>
            <a:r>
              <a:rPr lang="hu-HU" dirty="0"/>
              <a:t> ideje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5931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FA7BAD-A444-40B4-8981-43E5F4B7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micella dinamika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2E7D7-96CA-47E8-A2EB-5E31B933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micella képződés és megszűnés  dinamikus egyensúlyi folyamat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Molukulák</a:t>
            </a:r>
            <a:r>
              <a:rPr lang="hu-HU" dirty="0"/>
              <a:t> (vagy </a:t>
            </a:r>
            <a:r>
              <a:rPr lang="hu-HU" dirty="0" err="1"/>
              <a:t>ionoon</a:t>
            </a:r>
            <a:r>
              <a:rPr lang="hu-HU" dirty="0"/>
              <a:t>) lépnek ki a micellából illetve lépnek be a micellába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B714459-3C62-436D-9473-BA2518A1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63" y="2178997"/>
            <a:ext cx="2903969" cy="8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9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85030-4AE5-4538-B0F0-5A2CA835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Relaxációs 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81BA4A-D23B-4209-A070-FF5E3D44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2 relaxációs  folyamat </a:t>
            </a:r>
            <a:r>
              <a:rPr lang="hu-HU" dirty="0" err="1"/>
              <a:t>különböztethető</a:t>
            </a:r>
            <a:r>
              <a:rPr lang="hu-HU" dirty="0"/>
              <a:t>  meg:</a:t>
            </a:r>
          </a:p>
          <a:p>
            <a:pPr marL="514350" indent="-514350">
              <a:buAutoNum type="arabicParenR"/>
            </a:pPr>
            <a:r>
              <a:rPr lang="hu-HU" dirty="0"/>
              <a:t>rövid: 10</a:t>
            </a:r>
            <a:r>
              <a:rPr lang="hu-HU" baseline="30000" dirty="0"/>
              <a:t>-8</a:t>
            </a:r>
            <a:r>
              <a:rPr lang="hu-HU" dirty="0"/>
              <a:t> – 10</a:t>
            </a:r>
            <a:r>
              <a:rPr lang="hu-HU" baseline="30000" dirty="0"/>
              <a:t>-3</a:t>
            </a:r>
            <a:r>
              <a:rPr lang="hu-HU" dirty="0"/>
              <a:t> a monomer élettartama a micellában</a:t>
            </a:r>
          </a:p>
          <a:p>
            <a:pPr marL="514350" indent="-514350">
              <a:buAutoNum type="arabicParenR"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2)hosszú: 10</a:t>
            </a:r>
            <a:r>
              <a:rPr lang="hu-HU" baseline="30000" dirty="0"/>
              <a:t>-3 </a:t>
            </a:r>
            <a:r>
              <a:rPr lang="hu-HU" dirty="0"/>
              <a:t>– 1 sec a micella monomerekre történő disszociációja</a:t>
            </a:r>
          </a:p>
          <a:p>
            <a:pPr marL="514350" indent="-514350">
              <a:buAutoNum type="arabicParenR"/>
            </a:pP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683155A-AA99-4D34-911A-44CE26D0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37" y="3162300"/>
            <a:ext cx="1914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80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83CD27-0DA9-424E-893D-B2541BE9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Etoxilátumok</a:t>
            </a:r>
            <a:r>
              <a:rPr lang="hu-HU" dirty="0"/>
              <a:t>  </a:t>
            </a:r>
            <a:r>
              <a:rPr lang="hu-HU" dirty="0" err="1"/>
              <a:t>cmc</a:t>
            </a:r>
            <a:r>
              <a:rPr lang="hu-HU" dirty="0"/>
              <a:t>-je alacsony (általánosan preferáltak)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7D97667-69CE-43FD-AC9E-A15E18589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287" y="2120106"/>
            <a:ext cx="6067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0B583-63C0-400C-BAEB-76EC8B167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adjuvánsválasztás alapjai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4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8592AE-5A5D-467E-91A0-AD816BDA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 </a:t>
            </a:r>
            <a:r>
              <a:rPr lang="hu-HU" dirty="0" err="1"/>
              <a:t>etoxilátumoknál</a:t>
            </a:r>
            <a:r>
              <a:rPr lang="hu-HU" dirty="0"/>
              <a:t> – magyarázat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168E06-5F69-4958-ADC6-CAC3EE5D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gyakorlatban megfigyelték, hogy a dinamikus felületi feszültség gyakran  kisebb  magasabb </a:t>
            </a:r>
            <a:r>
              <a:rPr lang="hu-HU" dirty="0" err="1"/>
              <a:t>etoxilálási</a:t>
            </a:r>
            <a:r>
              <a:rPr lang="hu-HU" dirty="0"/>
              <a:t> fok mellett. </a:t>
            </a:r>
          </a:p>
          <a:p>
            <a:r>
              <a:rPr lang="hu-HU" dirty="0"/>
              <a:t>Nagyobb EO &gt;&gt; nagyobb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Anomália magyarázata:  kisebb micellákat képeznek: </a:t>
            </a:r>
            <a:r>
              <a:rPr lang="hu-HU" dirty="0" err="1"/>
              <a:t>aggregációs</a:t>
            </a:r>
            <a:r>
              <a:rPr lang="hu-HU" dirty="0"/>
              <a:t> szám,   asszociációs fok kisebb mint rövidebb EO lán esetén</a:t>
            </a:r>
          </a:p>
          <a:p>
            <a:r>
              <a:rPr lang="hu-HU" dirty="0"/>
              <a:t>Emiatt a micella élettartama kisebb</a:t>
            </a:r>
          </a:p>
          <a:p>
            <a:r>
              <a:rPr lang="hu-HU" dirty="0"/>
              <a:t>Igy magyarázható, hogy miért  lehet alacsonyabb a dinamikus felületi feszültség  hosszabb EO lánc esetén (ugyanazon koncentrációknál mérve)</a:t>
            </a:r>
          </a:p>
        </p:txBody>
      </p:sp>
    </p:spTree>
    <p:extLst>
      <p:ext uri="{BB962C8B-B14F-4D97-AF65-F5344CB8AC3E}">
        <p14:creationId xmlns:p14="http://schemas.microsoft.com/office/powerpoint/2010/main" val="13669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9239E9-BA6C-4472-9157-C7BF178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  anionosoknál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301FA5-7BC9-444F-808C-DD4EA44A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/>
              <a:t>1) ugyanazon ionos csoportot tartalmazók esetében a micella élettartama csökken a hidrofób </a:t>
            </a:r>
            <a:r>
              <a:rPr lang="hu-HU" dirty="0" err="1"/>
              <a:t>alkilánc</a:t>
            </a:r>
            <a:r>
              <a:rPr lang="hu-HU" dirty="0"/>
              <a:t> hosszának csökkentésekor</a:t>
            </a:r>
          </a:p>
          <a:p>
            <a:r>
              <a:rPr lang="hu-HU" dirty="0"/>
              <a:t>2) az </a:t>
            </a:r>
            <a:r>
              <a:rPr lang="hu-HU" dirty="0" err="1"/>
              <a:t>alkil</a:t>
            </a:r>
            <a:r>
              <a:rPr lang="hu-HU" dirty="0"/>
              <a:t>-lánc elágazása  fontos szerephez jut a micella élettartamának alakulásában</a:t>
            </a:r>
          </a:p>
        </p:txBody>
      </p:sp>
    </p:spTree>
    <p:extLst>
      <p:ext uri="{BB962C8B-B14F-4D97-AF65-F5344CB8AC3E}">
        <p14:creationId xmlns:p14="http://schemas.microsoft.com/office/powerpoint/2010/main" val="1971053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0FA50-F3F5-4808-8007-550BA9C7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micella méret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734D13-A0D5-43D1-8C17-8696E6F6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Nemcsak a micella élettartama fontos, hanem a mérete is</a:t>
            </a:r>
          </a:p>
          <a:p>
            <a:r>
              <a:rPr lang="hu-HU" dirty="0"/>
              <a:t>Nagyobb micella méret jobb </a:t>
            </a:r>
            <a:r>
              <a:rPr lang="hu-HU" dirty="0" err="1"/>
              <a:t>szolubilizáló</a:t>
            </a:r>
            <a:r>
              <a:rPr lang="hu-HU" dirty="0"/>
              <a:t> képességet jelent</a:t>
            </a:r>
          </a:p>
        </p:txBody>
      </p:sp>
    </p:spTree>
    <p:extLst>
      <p:ext uri="{BB962C8B-B14F-4D97-AF65-F5344CB8AC3E}">
        <p14:creationId xmlns:p14="http://schemas.microsoft.com/office/powerpoint/2010/main" val="1844841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rista holding portafilter filled with coffee beans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6" b="5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00DE4-50A1-4A13-A049-34929305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töménység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3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2797F8-9C27-4A93-955F-EBA9C5C2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a permetcseppben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64C1E-F510-45FD-BD53-023DF4E6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1784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E3FAC-040A-49E3-A08D-206766B0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Folyékony kristályoknak fontos 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4AF1EF-63EB-4E83-9598-44EC933B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030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D8954-ED64-42F0-952B-1D10391B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Folyadékkristályok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5E74DF-0C0F-4EB3-8F0E-6920F2B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9662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D0753-3334-4E3E-B5B7-EC6DC2CA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highlight>
                  <a:srgbClr val="FFFF00"/>
                </a:highlight>
              </a:rPr>
              <a:t>Foyladékkristályos</a:t>
            </a:r>
            <a:r>
              <a:rPr lang="hu-HU" dirty="0">
                <a:highlight>
                  <a:srgbClr val="FFFF00"/>
                </a:highlight>
              </a:rPr>
              <a:t> fázisok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38E6D-E67D-4358-A081-8FC5B111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0498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760284-C564-4A96-840E-8FBEFFBC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highlight>
                  <a:srgbClr val="FFFF00"/>
                </a:highlight>
              </a:rPr>
              <a:t>Hajtóerők a folyadékkristályok képződésében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6F6CA0-B927-4BE5-ACA5-120F673E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</p:txBody>
      </p:sp>
    </p:spTree>
    <p:extLst>
      <p:ext uri="{BB962C8B-B14F-4D97-AF65-F5344CB8AC3E}">
        <p14:creationId xmlns:p14="http://schemas.microsoft.com/office/powerpoint/2010/main" val="2975599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311A9B39-7B4B-43EF-A31D-42046D202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124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4CE2D-81B7-4F9A-BB0C-D16F69C58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kölcsönhatások a határfelületen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4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8B8B87-71A1-420E-A4A7-4FA0401C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adjuváns kiválasztás</a:t>
            </a:r>
            <a:r>
              <a:rPr lang="en-GB"/>
              <a:t>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E9E9F9-C272-4110-9476-DA37831A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/>
              <a:t>adjuváns kiválasztás</a:t>
            </a:r>
            <a:r>
              <a:rPr lang="en-GB"/>
              <a:t>a</a:t>
            </a:r>
          </a:p>
          <a:p>
            <a:r>
              <a:rPr lang="hu-HU"/>
              <a:t>az agrárkemikália hatóanyaga </a:t>
            </a:r>
            <a:r>
              <a:rPr lang="hu-HU" dirty="0"/>
              <a:t>és </a:t>
            </a:r>
            <a:r>
              <a:rPr lang="hu-HU"/>
              <a:t>a format</a:t>
            </a:r>
            <a:r>
              <a:rPr lang="en-GB"/>
              <a:t>í</a:t>
            </a:r>
            <a:r>
              <a:rPr lang="hu-HU"/>
              <a:t>pus </a:t>
            </a:r>
            <a:r>
              <a:rPr lang="hu-HU" dirty="0"/>
              <a:t>szerepe</a:t>
            </a:r>
          </a:p>
          <a:p>
            <a:r>
              <a:rPr lang="hu-HU"/>
              <a:t>határfelületen bekövetkező változások</a:t>
            </a:r>
            <a:r>
              <a:rPr lang="hu-HU" dirty="0"/>
              <a:t>, folyamatok</a:t>
            </a:r>
          </a:p>
          <a:p>
            <a:r>
              <a:rPr lang="hu-HU"/>
              <a:t>az </a:t>
            </a:r>
            <a:r>
              <a:rPr lang="hu-HU" dirty="0"/>
              <a:t>„</a:t>
            </a:r>
            <a:r>
              <a:rPr lang="hu-HU" dirty="0" err="1"/>
              <a:t>uptake</a:t>
            </a:r>
            <a:r>
              <a:rPr lang="hu-HU"/>
              <a:t>” aktiválásának </a:t>
            </a:r>
            <a:r>
              <a:rPr lang="hu-HU" dirty="0"/>
              <a:t>tényezői</a:t>
            </a:r>
          </a:p>
        </p:txBody>
      </p:sp>
    </p:spTree>
    <p:extLst>
      <p:ext uri="{BB962C8B-B14F-4D97-AF65-F5344CB8AC3E}">
        <p14:creationId xmlns:p14="http://schemas.microsoft.com/office/powerpoint/2010/main" val="3732040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8C7D6-3E98-4958-9420-2BC59CBB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Határfelületek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C0833E-3424-4804-95ED-16F07D98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</p:txBody>
      </p:sp>
    </p:spTree>
    <p:extLst>
      <p:ext uri="{BB962C8B-B14F-4D97-AF65-F5344CB8AC3E}">
        <p14:creationId xmlns:p14="http://schemas.microsoft.com/office/powerpoint/2010/main" val="3685307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06A9A-A775-4338-818F-9117E1B2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Kölcsönhatások sematikus bemutatása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25F76D5-39F9-4615-A7D1-28BE6E80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25" y="2296319"/>
            <a:ext cx="58483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5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F433-A9B8-4196-8E48-9E54D816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Cseppképzési idő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B8B622-823D-4AC3-884F-EF6604AF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1700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FCC8C-4F16-42EB-828E-EFC7A537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 idejű cseppképzés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7F7A09-5F78-4887-9184-6A8ACC4A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7698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A6B9F1-C5D2-402D-91F7-8BE4CB37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Csepphalmaz </a:t>
            </a:r>
            <a:r>
              <a:rPr lang="hu-HU" dirty="0" err="1"/>
              <a:t>polidiszperz</a:t>
            </a:r>
            <a:r>
              <a:rPr lang="hu-HU" dirty="0"/>
              <a:t>: cseppspektrum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D946A4-A1ED-43BF-931D-45D790A9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2252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esh orange slice in water">
            <a:extLst>
              <a:ext uri="{FF2B5EF4-FFF2-40B4-BE49-F238E27FC236}">
                <a16:creationId xmlns:a16="http://schemas.microsoft.com/office/drawing/2014/main" id="{ED4040C1-8141-4958-B021-ADF95D2E9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7D4B8-B173-467B-9544-BE29B2AA4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cseppképzés és adhézió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6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A83191-4B5D-44B3-939C-3060D41D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Tenzidek</a:t>
            </a:r>
            <a:r>
              <a:rPr lang="hu-HU" dirty="0"/>
              <a:t> és polimerek hatása a cseppspektrumra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5AA9C3-D7DA-4895-9350-E04F7A0E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</p:txBody>
      </p:sp>
    </p:spTree>
    <p:extLst>
      <p:ext uri="{BB962C8B-B14F-4D97-AF65-F5344CB8AC3E}">
        <p14:creationId xmlns:p14="http://schemas.microsoft.com/office/powerpoint/2010/main" val="1906782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23AB6-16C3-4DC5-9D53-9E408E4F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Tenziddel</a:t>
            </a:r>
            <a:r>
              <a:rPr lang="hu-HU" dirty="0"/>
              <a:t> a </a:t>
            </a:r>
            <a:r>
              <a:rPr lang="hu-HU" dirty="0" err="1"/>
              <a:t>csepméretért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67591-74A1-405E-968F-3B308056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600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BF0B81-0D62-4412-93DC-B93DE8B5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Micellák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4E3F6E-331F-41E5-82AB-9ED1B782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</p:txBody>
      </p:sp>
    </p:spTree>
    <p:extLst>
      <p:ext uri="{BB962C8B-B14F-4D97-AF65-F5344CB8AC3E}">
        <p14:creationId xmlns:p14="http://schemas.microsoft.com/office/powerpoint/2010/main" val="4079159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16132-07E3-4DB2-8F1A-048577A4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hatás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CF6022-9E7F-44C0-A489-F8B889CE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919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C8FE06-0DF0-4DBF-B502-5E4DF5218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816485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0246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B95FA8-C265-46A0-B3E8-C7C1A4BB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feszültség, gyors </a:t>
            </a:r>
            <a:r>
              <a:rPr lang="hu-HU" dirty="0" err="1"/>
              <a:t>jet</a:t>
            </a:r>
            <a:r>
              <a:rPr lang="hu-HU" dirty="0"/>
              <a:t> képződése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4430CF-0FF9-4976-ACF7-9FA6D321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(sugár) 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</p:txBody>
      </p:sp>
    </p:spTree>
    <p:extLst>
      <p:ext uri="{BB962C8B-B14F-4D97-AF65-F5344CB8AC3E}">
        <p14:creationId xmlns:p14="http://schemas.microsoft.com/office/powerpoint/2010/main" val="1741515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6892E-0B34-4607-86A1-FBB8D79A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Marangoni</a:t>
            </a:r>
            <a:r>
              <a:rPr lang="hu-HU" dirty="0"/>
              <a:t> hatás: felületi feszültség változása áramlást, mozgást idéz elő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4D7AFA-95EC-41ED-A6D1-4F4E7A34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https://commons.wikimedia.org/w/index.php?title=File%3AMarangoni_effect_experimental_demonstration.ogv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0151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052963-1F59-487D-ABF0-027DA48B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molekulák „szétterülése” egy gyors </a:t>
            </a:r>
            <a:r>
              <a:rPr lang="hu-HU" dirty="0" err="1"/>
              <a:t>folyadéksugaron</a:t>
            </a:r>
            <a:r>
              <a:rPr lang="hu-HU" dirty="0"/>
              <a:t>  Sematikus ábrázolás 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D123FE2-047B-45E9-80D4-6BA65A80A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062" y="3029744"/>
            <a:ext cx="35718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14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E1B3E-D98B-42AB-BA47-7FFFD906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Polimerek hatása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F6221-A0E1-4760-90F1-ADCD6E6E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</p:txBody>
      </p:sp>
    </p:spTree>
    <p:extLst>
      <p:ext uri="{BB962C8B-B14F-4D97-AF65-F5344CB8AC3E}">
        <p14:creationId xmlns:p14="http://schemas.microsoft.com/office/powerpoint/2010/main" val="1030144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eakers with solution on shelf in lab">
            <a:extLst>
              <a:ext uri="{FF2B5EF4-FFF2-40B4-BE49-F238E27FC236}">
                <a16:creationId xmlns:a16="http://schemas.microsoft.com/office/drawing/2014/main" id="{601A607C-A088-4FE8-9B3E-D65B15A46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CA59B-4308-420C-A361-0B530B4FE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adjuváns példák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1DF8E3-64C8-4F30-8202-4AB6322A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 </a:t>
            </a:r>
            <a:r>
              <a:rPr lang="hu-HU" dirty="0" err="1"/>
              <a:t>adjuváns</a:t>
            </a:r>
            <a:r>
              <a:rPr lang="hu-HU" dirty="0"/>
              <a:t> 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438450-9C7E-47F6-825D-115818E7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Felületaktiv</a:t>
            </a:r>
            <a:r>
              <a:rPr lang="hu-HU" dirty="0"/>
              <a:t> anyagok (sok komponensű keverékek általában)</a:t>
            </a:r>
          </a:p>
          <a:p>
            <a:r>
              <a:rPr lang="hu-HU" dirty="0"/>
              <a:t>Polimerek</a:t>
            </a:r>
          </a:p>
          <a:p>
            <a:r>
              <a:rPr lang="hu-HU" dirty="0" err="1"/>
              <a:t>Tenzid</a:t>
            </a:r>
            <a:r>
              <a:rPr lang="hu-HU" dirty="0"/>
              <a:t> és polimer keverékei</a:t>
            </a:r>
          </a:p>
          <a:p>
            <a:r>
              <a:rPr lang="hu-HU" dirty="0"/>
              <a:t>Olajok (</a:t>
            </a:r>
            <a:r>
              <a:rPr lang="hu-HU" dirty="0" err="1"/>
              <a:t>nönényi</a:t>
            </a:r>
            <a:r>
              <a:rPr lang="hu-HU" dirty="0"/>
              <a:t> és ásványi eredetű, formulázott  apoláros folyadékok)</a:t>
            </a:r>
          </a:p>
        </p:txBody>
      </p:sp>
    </p:spTree>
    <p:extLst>
      <p:ext uri="{BB962C8B-B14F-4D97-AF65-F5344CB8AC3E}">
        <p14:creationId xmlns:p14="http://schemas.microsoft.com/office/powerpoint/2010/main" val="139909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83489-BD84-4AC3-9BB7-F17DDAAE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Adjuvánsok</a:t>
            </a:r>
            <a:r>
              <a:rPr lang="hu-HU" dirty="0"/>
              <a:t> alkalmazása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77414D-675F-49B5-8753-074B19B5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/>
              <a:t>1)  </a:t>
            </a:r>
            <a:r>
              <a:rPr lang="hu-HU" dirty="0" err="1"/>
              <a:t>Built</a:t>
            </a:r>
            <a:r>
              <a:rPr lang="hu-HU" dirty="0"/>
              <a:t>-in: a hatóanyagot tartalmazó </a:t>
            </a:r>
            <a:r>
              <a:rPr lang="hu-HU" dirty="0" err="1"/>
              <a:t>formuláció</a:t>
            </a:r>
            <a:r>
              <a:rPr lang="hu-HU" dirty="0"/>
              <a:t> </a:t>
            </a:r>
            <a:r>
              <a:rPr lang="hu-HU" dirty="0" err="1"/>
              <a:t>tartalmazzabaz</a:t>
            </a:r>
            <a:r>
              <a:rPr lang="hu-HU" dirty="0"/>
              <a:t> </a:t>
            </a:r>
            <a:r>
              <a:rPr lang="hu-HU" dirty="0" err="1"/>
              <a:t>adjuvánst</a:t>
            </a:r>
            <a:endParaRPr lang="hu-HU" dirty="0"/>
          </a:p>
          <a:p>
            <a:endParaRPr lang="hu-HU" dirty="0"/>
          </a:p>
          <a:p>
            <a:r>
              <a:rPr lang="hu-HU" dirty="0"/>
              <a:t>2) tank-mix </a:t>
            </a:r>
            <a:r>
              <a:rPr lang="hu-HU" dirty="0" err="1"/>
              <a:t>adjuváns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967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9BC95B-146D-4A59-87A6-8EEAF1C5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Adjuváns</a:t>
            </a:r>
            <a:r>
              <a:rPr lang="hu-HU" dirty="0"/>
              <a:t> megválasztása függ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E6C5DB-51EA-4DA6-966E-189F1B8C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        1)a hatóanyag </a:t>
            </a:r>
            <a:r>
              <a:rPr lang="hu-HU" dirty="0" err="1"/>
              <a:t>vizoldható</a:t>
            </a:r>
            <a:r>
              <a:rPr lang="hu-HU" dirty="0"/>
              <a:t> vagy oldhatatlan:   oldhatóság, megoszlási hányados (log P)</a:t>
            </a:r>
          </a:p>
          <a:p>
            <a:pPr lvl="1"/>
            <a:r>
              <a:rPr lang="hu-HU" dirty="0"/>
              <a:t>Megoszlás </a:t>
            </a:r>
            <a:r>
              <a:rPr lang="hu-HU" dirty="0" err="1"/>
              <a:t>oktanol</a:t>
            </a:r>
            <a:r>
              <a:rPr lang="hu-HU" dirty="0"/>
              <a:t> és víz fázisban</a:t>
            </a:r>
          </a:p>
          <a:p>
            <a:pPr lvl="1"/>
            <a:r>
              <a:rPr lang="hu-HU" dirty="0"/>
              <a:t>Nagyobb  log P   a hatóanyag nagyobb </a:t>
            </a:r>
            <a:r>
              <a:rPr lang="hu-HU" dirty="0" err="1"/>
              <a:t>lipofilitását</a:t>
            </a:r>
            <a:r>
              <a:rPr lang="hu-HU" dirty="0"/>
              <a:t> fejezi ki</a:t>
            </a:r>
          </a:p>
          <a:p>
            <a:pPr marL="457200" lvl="1" indent="0">
              <a:buNone/>
            </a:pPr>
            <a:r>
              <a:rPr lang="hu-HU" dirty="0"/>
              <a:t>     2) hatásmód:  </a:t>
            </a:r>
          </a:p>
          <a:p>
            <a:pPr marL="457200" lvl="1" indent="0">
              <a:buNone/>
            </a:pPr>
            <a:r>
              <a:rPr lang="hu-HU" dirty="0"/>
              <a:t>		</a:t>
            </a:r>
            <a:r>
              <a:rPr lang="hu-HU" dirty="0" err="1"/>
              <a:t>szisztemikus</a:t>
            </a:r>
            <a:r>
              <a:rPr lang="hu-HU" dirty="0"/>
              <a:t> vagy nem-</a:t>
            </a:r>
            <a:r>
              <a:rPr lang="hu-HU" dirty="0" err="1"/>
              <a:t>szisztemikus</a:t>
            </a:r>
            <a:r>
              <a:rPr lang="hu-HU" dirty="0"/>
              <a:t>,</a:t>
            </a:r>
          </a:p>
          <a:p>
            <a:pPr marL="457200" lvl="1" indent="0">
              <a:buNone/>
            </a:pPr>
            <a:r>
              <a:rPr lang="hu-HU" dirty="0"/>
              <a:t>                     </a:t>
            </a:r>
            <a:r>
              <a:rPr lang="hu-HU" dirty="0" err="1"/>
              <a:t>szelektiv</a:t>
            </a:r>
            <a:r>
              <a:rPr lang="hu-HU" dirty="0"/>
              <a:t> vagy nem </a:t>
            </a:r>
            <a:r>
              <a:rPr lang="hu-HU" dirty="0" err="1"/>
              <a:t>szelektiv</a:t>
            </a:r>
            <a:endParaRPr lang="hu-HU" dirty="0"/>
          </a:p>
          <a:p>
            <a:pPr marL="457200" lvl="1" indent="0">
              <a:buNone/>
            </a:pPr>
            <a:r>
              <a:rPr lang="hu-HU" dirty="0"/>
              <a:t>       3) </a:t>
            </a:r>
            <a:r>
              <a:rPr lang="hu-HU" dirty="0" err="1"/>
              <a:t>formatipus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193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F35A92-C8AC-4594-BB47-821CF025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formuláció</a:t>
            </a:r>
            <a:r>
              <a:rPr lang="hu-HU" dirty="0"/>
              <a:t> optimalizálása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16DC2-508A-4BC8-94E5-0FA0B24E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 milyen  tényezők/folyamatok szabják meg, hogy a hatóanyag dózis hányad része jut el a </a:t>
            </a:r>
            <a:r>
              <a:rPr lang="hu-HU" dirty="0" err="1"/>
              <a:t>hatáskifejtés</a:t>
            </a:r>
            <a:r>
              <a:rPr lang="hu-HU" dirty="0"/>
              <a:t>  „</a:t>
            </a:r>
            <a:r>
              <a:rPr lang="hu-HU" dirty="0" err="1"/>
              <a:t>helyszinére</a:t>
            </a:r>
            <a:r>
              <a:rPr lang="hu-HU" dirty="0"/>
              <a:t>”:</a:t>
            </a:r>
          </a:p>
          <a:p>
            <a:pPr lvl="2"/>
            <a:r>
              <a:rPr lang="hu-HU" dirty="0"/>
              <a:t>Spray </a:t>
            </a:r>
            <a:r>
              <a:rPr lang="hu-HU" dirty="0" err="1"/>
              <a:t>deposition</a:t>
            </a:r>
            <a:endParaRPr lang="hu-HU" dirty="0"/>
          </a:p>
          <a:p>
            <a:pPr lvl="2"/>
            <a:r>
              <a:rPr lang="hu-HU" dirty="0" err="1"/>
              <a:t>Wetting</a:t>
            </a:r>
            <a:endParaRPr lang="hu-HU" dirty="0"/>
          </a:p>
          <a:p>
            <a:pPr lvl="2"/>
            <a:r>
              <a:rPr lang="hu-HU" dirty="0" err="1"/>
              <a:t>Spreading</a:t>
            </a:r>
            <a:endParaRPr lang="hu-HU" dirty="0"/>
          </a:p>
          <a:p>
            <a:pPr lvl="2"/>
            <a:r>
              <a:rPr lang="hu-HU" dirty="0" err="1"/>
              <a:t>Adhesion</a:t>
            </a:r>
            <a:endParaRPr lang="hu-HU" dirty="0"/>
          </a:p>
          <a:p>
            <a:pPr lvl="2"/>
            <a:r>
              <a:rPr lang="hu-HU" dirty="0" err="1"/>
              <a:t>Retention</a:t>
            </a:r>
            <a:endParaRPr lang="hu-HU" dirty="0"/>
          </a:p>
          <a:p>
            <a:r>
              <a:rPr lang="hu-HU" dirty="0"/>
              <a:t>2)</a:t>
            </a:r>
            <a:r>
              <a:rPr lang="hu-HU" dirty="0" err="1"/>
              <a:t>uptake</a:t>
            </a:r>
            <a:r>
              <a:rPr lang="hu-HU" dirty="0"/>
              <a:t> aktiválása: </a:t>
            </a:r>
            <a:r>
              <a:rPr lang="hu-HU" dirty="0" err="1"/>
              <a:t>tenzid</a:t>
            </a:r>
            <a:r>
              <a:rPr lang="hu-HU" dirty="0"/>
              <a:t> hozzáadásával: </a:t>
            </a:r>
          </a:p>
          <a:p>
            <a:pPr lvl="2"/>
            <a:r>
              <a:rPr lang="hu-HU" dirty="0" err="1"/>
              <a:t>Sppeciális</a:t>
            </a:r>
            <a:r>
              <a:rPr lang="hu-HU" dirty="0"/>
              <a:t> kölcsönhatások a </a:t>
            </a:r>
            <a:r>
              <a:rPr lang="hu-HU" dirty="0" err="1"/>
              <a:t>tenzid</a:t>
            </a:r>
            <a:r>
              <a:rPr lang="hu-HU" dirty="0"/>
              <a:t>, a hatóanyag és cél-szervezet (</a:t>
            </a:r>
            <a:r>
              <a:rPr lang="hu-HU" dirty="0" err="1"/>
              <a:t>target</a:t>
            </a:r>
            <a:r>
              <a:rPr lang="hu-HU" dirty="0"/>
              <a:t>  species) között</a:t>
            </a:r>
          </a:p>
          <a:p>
            <a:pPr lvl="2"/>
            <a:endParaRPr lang="hu-HU" dirty="0"/>
          </a:p>
          <a:p>
            <a:pPr marL="914400" lvl="2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28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3104</Words>
  <Application>Microsoft Office PowerPoint</Application>
  <PresentationFormat>Widescreen</PresentationFormat>
  <Paragraphs>403</Paragraphs>
  <Slides>54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Office-téma</vt:lpstr>
      <vt:lpstr>hatásfokozó adjuvánsok</vt:lpstr>
      <vt:lpstr>hatásfokozó adjuvánsok</vt:lpstr>
      <vt:lpstr>adjuvánsválasztás alapjai</vt:lpstr>
      <vt:lpstr>adjuváns kiválasztása</vt:lpstr>
      <vt:lpstr>PowerPoint Presentation</vt:lpstr>
      <vt:lpstr>Fontos adjuváns típusok</vt:lpstr>
      <vt:lpstr>Adjuvánsok alkalmazása</vt:lpstr>
      <vt:lpstr>Adjuváns megválasztása függ</vt:lpstr>
      <vt:lpstr>A formuláció optimalizálása</vt:lpstr>
      <vt:lpstr>Tenzidek mint adjuvánsok</vt:lpstr>
      <vt:lpstr>Tenzid molekulák orientált elhelyezkedése a határfelületen</vt:lpstr>
      <vt:lpstr>Kétféle határfelület: víz/levegő, víz/olaj</vt:lpstr>
      <vt:lpstr>Tenzid koncentráció függvényében változik a  feszültség</vt:lpstr>
      <vt:lpstr>Micella képződés és micella-alak</vt:lpstr>
      <vt:lpstr>Micella alakok</vt:lpstr>
      <vt:lpstr>Micellák mérete és alakja</vt:lpstr>
      <vt:lpstr>Rúd alakú micellák</vt:lpstr>
      <vt:lpstr>Lemezes micellák</vt:lpstr>
      <vt:lpstr>cmc függése a tenzid szerkezettől</vt:lpstr>
      <vt:lpstr>Szokatlan tulajdonságok</vt:lpstr>
      <vt:lpstr>Néhány tenzid cmc-je</vt:lpstr>
      <vt:lpstr>dinamika</vt:lpstr>
      <vt:lpstr>Tenzid adszorpció sebessége, mértéke</vt:lpstr>
      <vt:lpstr>Tenzid adszorpció sebessége</vt:lpstr>
      <vt:lpstr>„ideális”tenzid</vt:lpstr>
      <vt:lpstr>Cseppképzés és adhézió </vt:lpstr>
      <vt:lpstr> micella dinamika</vt:lpstr>
      <vt:lpstr>Relaxációs folyamatok</vt:lpstr>
      <vt:lpstr>Etoxilátumok  cmc-je alacsony (általánosan preferáltak)</vt:lpstr>
      <vt:lpstr>Dinamikus felületi feszültség etoxilátumoknál – magyarázat</vt:lpstr>
      <vt:lpstr>Dinamikus felületi feszültség  anionosoknál</vt:lpstr>
      <vt:lpstr>A micella méret</vt:lpstr>
      <vt:lpstr>töménység</vt:lpstr>
      <vt:lpstr>Magas tenzid koncentráció a permetcseppben</vt:lpstr>
      <vt:lpstr>Folyékony kristályoknak fontos  szerepe</vt:lpstr>
      <vt:lpstr>Folyadékkristályok</vt:lpstr>
      <vt:lpstr>Foyladékkristályos fázisok</vt:lpstr>
      <vt:lpstr>Hajtóerők a folyadékkristályok képződésében</vt:lpstr>
      <vt:lpstr>kölcsönhatások a határfelületen</vt:lpstr>
      <vt:lpstr>Határfelületek </vt:lpstr>
      <vt:lpstr>Kölcsönhatások sematikus bemutatása</vt:lpstr>
      <vt:lpstr>Cseppképzési idő</vt:lpstr>
      <vt:lpstr>Rövid idejű cseppképzés</vt:lpstr>
      <vt:lpstr>Csepphalmaz polidiszperz: cseppspektrum</vt:lpstr>
      <vt:lpstr>cseppképzés és adhézió</vt:lpstr>
      <vt:lpstr>Tenzidek és polimerek hatása a cseppspektrumra</vt:lpstr>
      <vt:lpstr>Tenziddel a csepméretért</vt:lpstr>
      <vt:lpstr>Micellák szerepe</vt:lpstr>
      <vt:lpstr>Micella hatás</vt:lpstr>
      <vt:lpstr>Dinamikus felületi feszültség, gyors jet képződése</vt:lpstr>
      <vt:lpstr>Marangoni hatás: felületi feszültség változása áramlást, mozgást idéz elő</vt:lpstr>
      <vt:lpstr>Tenzid molekulák „szétterülése” egy gyors folyadéksugaron  Sematikus ábrázolás </vt:lpstr>
      <vt:lpstr>Polimerek hatása</vt:lpstr>
      <vt:lpstr>adjuváns példák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hatásfokozó adjuvánsok</dc:title>
  <dc:creator>Liliána Bohus</dc:creator>
  <cp:lastModifiedBy>Liliána Bohus</cp:lastModifiedBy>
  <cp:revision>1</cp:revision>
  <dcterms:created xsi:type="dcterms:W3CDTF">2020-05-18T10:41:59Z</dcterms:created>
  <dcterms:modified xsi:type="dcterms:W3CDTF">2020-05-18T10:42:35Z</dcterms:modified>
</cp:coreProperties>
</file>