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92D050"/>
    <a:srgbClr val="5D7373"/>
    <a:srgbClr val="FF5969"/>
    <a:srgbClr val="52CBBE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>
        <p:scale>
          <a:sx n="125" d="100"/>
          <a:sy n="125" d="100"/>
        </p:scale>
        <p:origin x="15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16.09.2020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9.svg"/><Relationship Id="rId4" Type="http://schemas.openxmlformats.org/officeDocument/2006/relationships/image" Target="../media/image17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2557480"/>
            <a:ext cx="7278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rgbClr val="FF5969"/>
                </a:solidFill>
                <a:latin typeface="Tw Cen MT" panose="020B0602020104020603" pitchFamily="34" charset="0"/>
              </a:rPr>
              <a:t>koncentrált</a:t>
            </a:r>
            <a:r>
              <a:rPr lang="en-US" sz="5400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5400" dirty="0" err="1">
                <a:solidFill>
                  <a:srgbClr val="FF5969"/>
                </a:solidFill>
                <a:latin typeface="Tw Cen MT" panose="020B0602020104020603" pitchFamily="34" charset="0"/>
              </a:rPr>
              <a:t>emulziók</a:t>
            </a:r>
            <a:endParaRPr lang="en-US" sz="54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48692" y="4155619"/>
            <a:ext cx="3955694" cy="266965"/>
            <a:chOff x="4757527" y="878988"/>
            <a:chExt cx="1667816" cy="11255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757527" y="878988"/>
              <a:ext cx="112559" cy="112559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5068677" y="878988"/>
              <a:ext cx="112559" cy="112559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79463" y="878988"/>
              <a:ext cx="112559" cy="112559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90249" y="878988"/>
              <a:ext cx="112559" cy="112559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6001515" y="878988"/>
              <a:ext cx="112559" cy="112559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312784" y="878988"/>
              <a:ext cx="112559" cy="112559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543875"/>
            <a:ext cx="727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dr. Bohus </a:t>
            </a:r>
            <a:r>
              <a:rPr lang="en-US" sz="2000" dirty="0" err="1">
                <a:solidFill>
                  <a:srgbClr val="5D7373"/>
                </a:solidFill>
                <a:latin typeface="Tw Cen MT" panose="020B0602020104020603" pitchFamily="34" charset="0"/>
              </a:rPr>
              <a:t>Péter</a:t>
            </a:r>
            <a:endParaRPr lang="en-US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113" name="Straight Connector 95">
            <a:extLst>
              <a:ext uri="{FF2B5EF4-FFF2-40B4-BE49-F238E27FC236}">
                <a16:creationId xmlns:a16="http://schemas.microsoft.com/office/drawing/2014/main" id="{1D07FB40-1D2D-48CE-A423-13BFF49A8E1F}"/>
              </a:ext>
            </a:extLst>
          </p:cNvPr>
          <p:cNvCxnSpPr/>
          <p:nvPr/>
        </p:nvCxnSpPr>
        <p:spPr>
          <a:xfrm>
            <a:off x="7329502" y="4677598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95">
            <a:extLst>
              <a:ext uri="{FF2B5EF4-FFF2-40B4-BE49-F238E27FC236}">
                <a16:creationId xmlns:a16="http://schemas.microsoft.com/office/drawing/2014/main" id="{92A4816C-2C5B-41C4-A460-8363F9B385B2}"/>
              </a:ext>
            </a:extLst>
          </p:cNvPr>
          <p:cNvCxnSpPr/>
          <p:nvPr/>
        </p:nvCxnSpPr>
        <p:spPr>
          <a:xfrm>
            <a:off x="4989664" y="468176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81939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6" y="1058661"/>
            <a:ext cx="6791601" cy="1406870"/>
            <a:chOff x="2795387" y="1503948"/>
            <a:chExt cx="6791601" cy="140687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4168471" y="1503948"/>
              <a:ext cx="4045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err="1">
                  <a:solidFill>
                    <a:srgbClr val="03A1A4"/>
                  </a:solidFill>
                  <a:latin typeface="Tw Cen MT" panose="020B0602020104020603" pitchFamily="34" charset="0"/>
                </a:rPr>
                <a:t>emulzió</a:t>
              </a:r>
              <a:endParaRPr lang="en-US" sz="32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7" y="2264487"/>
              <a:ext cx="6791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egymással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nem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elegyedő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folyadékokból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(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oldatokból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)</a:t>
              </a:r>
              <a:b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</a:b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kialakítható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diszperz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rendszer</a:t>
              </a:r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" name="TextBox 82">
            <a:extLst>
              <a:ext uri="{FF2B5EF4-FFF2-40B4-BE49-F238E27FC236}">
                <a16:creationId xmlns:a16="http://schemas.microsoft.com/office/drawing/2014/main" id="{B7998D4A-8E4C-47B1-B9FF-76EE5D53E84E}"/>
              </a:ext>
            </a:extLst>
          </p:cNvPr>
          <p:cNvSpPr txBox="1"/>
          <p:nvPr/>
        </p:nvSpPr>
        <p:spPr>
          <a:xfrm>
            <a:off x="4989664" y="2897463"/>
            <a:ext cx="4045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3A1A4"/>
                </a:solidFill>
                <a:latin typeface="Tw Cen MT" panose="020B0602020104020603" pitchFamily="34" charset="0"/>
              </a:rPr>
              <a:t>összehasonlítás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más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folyékony</a:t>
            </a: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szerformákkal</a:t>
            </a:r>
            <a:endParaRPr lang="en-US" sz="2400" dirty="0">
              <a:solidFill>
                <a:srgbClr val="03A1A4"/>
              </a:solidFill>
              <a:latin typeface="Tw Cen MT" panose="020B0602020104020603" pitchFamily="34" charset="0"/>
            </a:endParaRPr>
          </a:p>
          <a:p>
            <a:pPr algn="ctr"/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TextBox 85">
            <a:extLst>
              <a:ext uri="{FF2B5EF4-FFF2-40B4-BE49-F238E27FC236}">
                <a16:creationId xmlns:a16="http://schemas.microsoft.com/office/drawing/2014/main" id="{6614F1D4-A7A6-44FF-809C-CE064123768D}"/>
              </a:ext>
            </a:extLst>
          </p:cNvPr>
          <p:cNvSpPr txBox="1"/>
          <p:nvPr/>
        </p:nvSpPr>
        <p:spPr>
          <a:xfrm>
            <a:off x="4010850" y="5231674"/>
            <a:ext cx="158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fejlesztés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TextBox 85">
            <a:extLst>
              <a:ext uri="{FF2B5EF4-FFF2-40B4-BE49-F238E27FC236}">
                <a16:creationId xmlns:a16="http://schemas.microsoft.com/office/drawing/2014/main" id="{A050197E-740B-4F83-80BE-3D064F30CB94}"/>
              </a:ext>
            </a:extLst>
          </p:cNvPr>
          <p:cNvSpPr txBox="1"/>
          <p:nvPr/>
        </p:nvSpPr>
        <p:spPr>
          <a:xfrm>
            <a:off x="6144605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felhasználhatóság</a:t>
            </a:r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85">
            <a:extLst>
              <a:ext uri="{FF2B5EF4-FFF2-40B4-BE49-F238E27FC236}">
                <a16:creationId xmlns:a16="http://schemas.microsoft.com/office/drawing/2014/main" id="{97FB23FC-F29B-4046-88F6-1C11FBDC9037}"/>
              </a:ext>
            </a:extLst>
          </p:cNvPr>
          <p:cNvSpPr txBox="1"/>
          <p:nvPr/>
        </p:nvSpPr>
        <p:spPr>
          <a:xfrm>
            <a:off x="8408468" y="5231674"/>
            <a:ext cx="191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tox, eco-tox</a:t>
            </a:r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B245F832-9B34-4FD6-87ED-665E3E02C75A}"/>
              </a:ext>
            </a:extLst>
          </p:cNvPr>
          <p:cNvGrpSpPr/>
          <p:nvPr/>
        </p:nvGrpSpPr>
        <p:grpSpPr>
          <a:xfrm>
            <a:off x="4470027" y="4392470"/>
            <a:ext cx="662056" cy="662056"/>
            <a:chOff x="4470027" y="4392470"/>
            <a:chExt cx="662056" cy="662056"/>
          </a:xfrm>
        </p:grpSpPr>
        <p:sp>
          <p:nvSpPr>
            <p:cNvPr id="11" name="Oval 113">
              <a:extLst>
                <a:ext uri="{FF2B5EF4-FFF2-40B4-BE49-F238E27FC236}">
                  <a16:creationId xmlns:a16="http://schemas.microsoft.com/office/drawing/2014/main" id="{90AF36F5-F717-4FBB-AA71-F47D57DD9488}"/>
                </a:ext>
              </a:extLst>
            </p:cNvPr>
            <p:cNvSpPr/>
            <p:nvPr/>
          </p:nvSpPr>
          <p:spPr>
            <a:xfrm>
              <a:off x="4470027" y="4392470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Ábra 17" descr="Mikroszkóp">
              <a:extLst>
                <a:ext uri="{FF2B5EF4-FFF2-40B4-BE49-F238E27FC236}">
                  <a16:creationId xmlns:a16="http://schemas.microsoft.com/office/drawing/2014/main" id="{B1571AE9-2CE3-458C-ACC3-710563F0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0435" y="4463004"/>
              <a:ext cx="509505" cy="509505"/>
            </a:xfrm>
            <a:prstGeom prst="rect">
              <a:avLst/>
            </a:prstGeom>
          </p:spPr>
        </p:pic>
      </p:grp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061F1A53-7241-4095-BC41-7A102C0DDAB9}"/>
              </a:ext>
            </a:extLst>
          </p:cNvPr>
          <p:cNvGrpSpPr/>
          <p:nvPr/>
        </p:nvGrpSpPr>
        <p:grpSpPr>
          <a:xfrm>
            <a:off x="6769875" y="4392470"/>
            <a:ext cx="662056" cy="662056"/>
            <a:chOff x="6769875" y="4392470"/>
            <a:chExt cx="662056" cy="662056"/>
          </a:xfrm>
        </p:grpSpPr>
        <p:sp>
          <p:nvSpPr>
            <p:cNvPr id="12" name="Oval 113">
              <a:extLst>
                <a:ext uri="{FF2B5EF4-FFF2-40B4-BE49-F238E27FC236}">
                  <a16:creationId xmlns:a16="http://schemas.microsoft.com/office/drawing/2014/main" id="{5F826562-1960-494E-88B3-020C7DE33636}"/>
                </a:ext>
              </a:extLst>
            </p:cNvPr>
            <p:cNvSpPr/>
            <p:nvPr/>
          </p:nvSpPr>
          <p:spPr>
            <a:xfrm>
              <a:off x="6769875" y="4392470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Ábra 21" descr="Kémcsövek">
              <a:extLst>
                <a:ext uri="{FF2B5EF4-FFF2-40B4-BE49-F238E27FC236}">
                  <a16:creationId xmlns:a16="http://schemas.microsoft.com/office/drawing/2014/main" id="{344F208A-E56B-4BB7-9CF2-EDF2867AE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72302" y="4489156"/>
              <a:ext cx="457200" cy="457200"/>
            </a:xfrm>
            <a:prstGeom prst="rect">
              <a:avLst/>
            </a:prstGeom>
          </p:spPr>
        </p:pic>
      </p:grp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102BD5EF-967B-4A25-BBAB-BEB0BD411772}"/>
              </a:ext>
            </a:extLst>
          </p:cNvPr>
          <p:cNvGrpSpPr/>
          <p:nvPr/>
        </p:nvGrpSpPr>
        <p:grpSpPr>
          <a:xfrm>
            <a:off x="9073052" y="4392470"/>
            <a:ext cx="662056" cy="662056"/>
            <a:chOff x="9073052" y="4392470"/>
            <a:chExt cx="662056" cy="662056"/>
          </a:xfrm>
        </p:grpSpPr>
        <p:sp>
          <p:nvSpPr>
            <p:cNvPr id="13" name="Oval 113">
              <a:extLst>
                <a:ext uri="{FF2B5EF4-FFF2-40B4-BE49-F238E27FC236}">
                  <a16:creationId xmlns:a16="http://schemas.microsoft.com/office/drawing/2014/main" id="{FE9C9F10-B023-419A-952C-01E876558276}"/>
                </a:ext>
              </a:extLst>
            </p:cNvPr>
            <p:cNvSpPr/>
            <p:nvPr/>
          </p:nvSpPr>
          <p:spPr>
            <a:xfrm>
              <a:off x="9073052" y="4392470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Ábra 23" descr="Radioaktív">
              <a:extLst>
                <a:ext uri="{FF2B5EF4-FFF2-40B4-BE49-F238E27FC236}">
                  <a16:creationId xmlns:a16="http://schemas.microsoft.com/office/drawing/2014/main" id="{63CB44D0-F187-45CD-B254-B8515517A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75480" y="4508815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92D050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112">
            <a:extLst>
              <a:ext uri="{FF2B5EF4-FFF2-40B4-BE49-F238E27FC236}">
                <a16:creationId xmlns:a16="http://schemas.microsoft.com/office/drawing/2014/main" id="{56698C26-C9F5-4F24-BED1-9A7AA6A66E77}"/>
              </a:ext>
            </a:extLst>
          </p:cNvPr>
          <p:cNvGrpSpPr/>
          <p:nvPr/>
        </p:nvGrpSpPr>
        <p:grpSpPr>
          <a:xfrm>
            <a:off x="5113043" y="981094"/>
            <a:ext cx="3197225" cy="805974"/>
            <a:chOff x="764723" y="2142394"/>
            <a:chExt cx="3197225" cy="805974"/>
          </a:xfrm>
        </p:grpSpPr>
        <p:sp>
          <p:nvSpPr>
            <p:cNvPr id="61" name="Oval 113">
              <a:extLst>
                <a:ext uri="{FF2B5EF4-FFF2-40B4-BE49-F238E27FC236}">
                  <a16:creationId xmlns:a16="http://schemas.microsoft.com/office/drawing/2014/main" id="{C9787D34-3364-47E2-859D-5D35A1D14E5B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114" descr="Serleg">
              <a:extLst>
                <a:ext uri="{FF2B5EF4-FFF2-40B4-BE49-F238E27FC236}">
                  <a16:creationId xmlns:a16="http://schemas.microsoft.com/office/drawing/2014/main" id="{64E7725F-B5E5-493B-9BB9-C27757B6B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3" name="TextBox 115">
              <a:extLst>
                <a:ext uri="{FF2B5EF4-FFF2-40B4-BE49-F238E27FC236}">
                  <a16:creationId xmlns:a16="http://schemas.microsoft.com/office/drawing/2014/main" id="{A3A3F87C-A4A7-4281-A3B4-9A4E4831DC3F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folytonos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fázis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szerint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4" name="TextBox 116">
              <a:extLst>
                <a:ext uri="{FF2B5EF4-FFF2-40B4-BE49-F238E27FC236}">
                  <a16:creationId xmlns:a16="http://schemas.microsoft.com/office/drawing/2014/main" id="{69CC5FFD-230D-475F-B2FB-6C0449AECE6E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olaj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-a-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vízben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(EW)</a:t>
              </a: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víz-az-olajban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(EO)</a:t>
              </a:r>
            </a:p>
          </p:txBody>
        </p:sp>
      </p:grpSp>
      <p:grpSp>
        <p:nvGrpSpPr>
          <p:cNvPr id="65" name="Group 112">
            <a:extLst>
              <a:ext uri="{FF2B5EF4-FFF2-40B4-BE49-F238E27FC236}">
                <a16:creationId xmlns:a16="http://schemas.microsoft.com/office/drawing/2014/main" id="{51D37F95-E95C-427F-A38E-6B8EEAD54F04}"/>
              </a:ext>
            </a:extLst>
          </p:cNvPr>
          <p:cNvGrpSpPr/>
          <p:nvPr/>
        </p:nvGrpSpPr>
        <p:grpSpPr>
          <a:xfrm>
            <a:off x="5109680" y="2251920"/>
            <a:ext cx="3360506" cy="805974"/>
            <a:chOff x="764723" y="2142394"/>
            <a:chExt cx="3360506" cy="805974"/>
          </a:xfrm>
        </p:grpSpPr>
        <p:sp>
          <p:nvSpPr>
            <p:cNvPr id="66" name="Oval 113">
              <a:extLst>
                <a:ext uri="{FF2B5EF4-FFF2-40B4-BE49-F238E27FC236}">
                  <a16:creationId xmlns:a16="http://schemas.microsoft.com/office/drawing/2014/main" id="{CEE18148-2E77-41E7-9085-948E86CC4BB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114" descr="Vonalzó">
              <a:extLst>
                <a:ext uri="{FF2B5EF4-FFF2-40B4-BE49-F238E27FC236}">
                  <a16:creationId xmlns:a16="http://schemas.microsoft.com/office/drawing/2014/main" id="{F7E47443-0FE0-473D-BEFC-AF7E6A0A2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8" name="TextBox 115">
              <a:extLst>
                <a:ext uri="{FF2B5EF4-FFF2-40B4-BE49-F238E27FC236}">
                  <a16:creationId xmlns:a16="http://schemas.microsoft.com/office/drawing/2014/main" id="{28EB5D39-7569-49B2-B8ED-A8336750D530}"/>
                </a:ext>
              </a:extLst>
            </p:cNvPr>
            <p:cNvSpPr txBox="1"/>
            <p:nvPr/>
          </p:nvSpPr>
          <p:spPr>
            <a:xfrm>
              <a:off x="1435198" y="2142394"/>
              <a:ext cx="2690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cseppecskék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mérete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szerint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9" name="TextBox 116">
              <a:extLst>
                <a:ext uri="{FF2B5EF4-FFF2-40B4-BE49-F238E27FC236}">
                  <a16:creationId xmlns:a16="http://schemas.microsoft.com/office/drawing/2014/main" id="{259E904F-29F1-4F1F-92D6-FC89F9785AFD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makro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-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és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mikroemulziók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70" name="Group 112">
            <a:extLst>
              <a:ext uri="{FF2B5EF4-FFF2-40B4-BE49-F238E27FC236}">
                <a16:creationId xmlns:a16="http://schemas.microsoft.com/office/drawing/2014/main" id="{ECC564DF-EDA0-42D3-85AE-20DC0873E495}"/>
              </a:ext>
            </a:extLst>
          </p:cNvPr>
          <p:cNvGrpSpPr/>
          <p:nvPr/>
        </p:nvGrpSpPr>
        <p:grpSpPr>
          <a:xfrm>
            <a:off x="5113043" y="3522748"/>
            <a:ext cx="3197225" cy="805974"/>
            <a:chOff x="764723" y="2142394"/>
            <a:chExt cx="3197225" cy="805974"/>
          </a:xfrm>
        </p:grpSpPr>
        <p:sp>
          <p:nvSpPr>
            <p:cNvPr id="71" name="Oval 113">
              <a:extLst>
                <a:ext uri="{FF2B5EF4-FFF2-40B4-BE49-F238E27FC236}">
                  <a16:creationId xmlns:a16="http://schemas.microsoft.com/office/drawing/2014/main" id="{2102B4C5-A590-46C3-9829-DDBEB5900538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2" name="Picture 114" descr="Strigula">
              <a:extLst>
                <a:ext uri="{FF2B5EF4-FFF2-40B4-BE49-F238E27FC236}">
                  <a16:creationId xmlns:a16="http://schemas.microsoft.com/office/drawing/2014/main" id="{0045671F-AFFC-40B7-BAA5-A0434E703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3" name="TextBox 115">
              <a:extLst>
                <a:ext uri="{FF2B5EF4-FFF2-40B4-BE49-F238E27FC236}">
                  <a16:creationId xmlns:a16="http://schemas.microsoft.com/office/drawing/2014/main" id="{463A8AC5-FD0C-4A18-A394-6FA565FF4B42}"/>
                </a:ext>
              </a:extLst>
            </p:cNvPr>
            <p:cNvSpPr txBox="1"/>
            <p:nvPr/>
          </p:nvSpPr>
          <p:spPr>
            <a:xfrm>
              <a:off x="1435198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multiple emulsions</a:t>
              </a:r>
            </a:p>
          </p:txBody>
        </p:sp>
        <p:sp>
          <p:nvSpPr>
            <p:cNvPr id="74" name="TextBox 116">
              <a:extLst>
                <a:ext uri="{FF2B5EF4-FFF2-40B4-BE49-F238E27FC236}">
                  <a16:creationId xmlns:a16="http://schemas.microsoft.com/office/drawing/2014/main" id="{3784040D-5E13-49C7-8946-24B94C2F4460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w/o/w</a:t>
              </a: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o/w/o</a:t>
              </a:r>
            </a:p>
          </p:txBody>
        </p:sp>
      </p:grpSp>
      <p:grpSp>
        <p:nvGrpSpPr>
          <p:cNvPr id="75" name="Group 112">
            <a:extLst>
              <a:ext uri="{FF2B5EF4-FFF2-40B4-BE49-F238E27FC236}">
                <a16:creationId xmlns:a16="http://schemas.microsoft.com/office/drawing/2014/main" id="{3E80131C-593A-41AD-B0FF-5F20E841B750}"/>
              </a:ext>
            </a:extLst>
          </p:cNvPr>
          <p:cNvGrpSpPr/>
          <p:nvPr/>
        </p:nvGrpSpPr>
        <p:grpSpPr>
          <a:xfrm>
            <a:off x="5113043" y="4793574"/>
            <a:ext cx="3197225" cy="805974"/>
            <a:chOff x="764723" y="2142394"/>
            <a:chExt cx="3197225" cy="805974"/>
          </a:xfrm>
        </p:grpSpPr>
        <p:sp>
          <p:nvSpPr>
            <p:cNvPr id="76" name="Oval 113">
              <a:extLst>
                <a:ext uri="{FF2B5EF4-FFF2-40B4-BE49-F238E27FC236}">
                  <a16:creationId xmlns:a16="http://schemas.microsoft.com/office/drawing/2014/main" id="{A27AE2EB-E647-4526-8826-F392256DC9D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114" descr="Csobbanás">
              <a:extLst>
                <a:ext uri="{FF2B5EF4-FFF2-40B4-BE49-F238E27FC236}">
                  <a16:creationId xmlns:a16="http://schemas.microsoft.com/office/drawing/2014/main" id="{D8E45E0D-1B99-4060-A9FB-E5CACC30A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8" name="TextBox 115">
              <a:extLst>
                <a:ext uri="{FF2B5EF4-FFF2-40B4-BE49-F238E27FC236}">
                  <a16:creationId xmlns:a16="http://schemas.microsoft.com/office/drawing/2014/main" id="{AE931E2C-5D80-42FB-A41F-97F8005DAD40}"/>
                </a:ext>
              </a:extLst>
            </p:cNvPr>
            <p:cNvSpPr txBox="1"/>
            <p:nvPr/>
          </p:nvSpPr>
          <p:spPr>
            <a:xfrm>
              <a:off x="1435198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vízmentes</a:t>
              </a:r>
              <a:r>
                <a:rPr lang="en-US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emulziók</a:t>
              </a:r>
              <a:endParaRPr lang="en-US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79" name="TextBox 116">
              <a:extLst>
                <a:ext uri="{FF2B5EF4-FFF2-40B4-BE49-F238E27FC236}">
                  <a16:creationId xmlns:a16="http://schemas.microsoft.com/office/drawing/2014/main" id="{E3E4ABE7-4155-4F21-A486-26FEB6913421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olaj1</a:t>
              </a: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olaj2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112">
            <a:extLst>
              <a:ext uri="{FF2B5EF4-FFF2-40B4-BE49-F238E27FC236}">
                <a16:creationId xmlns:a16="http://schemas.microsoft.com/office/drawing/2014/main" id="{A8664DD3-F47B-4F2D-8475-F69D83FCAB6B}"/>
              </a:ext>
            </a:extLst>
          </p:cNvPr>
          <p:cNvGrpSpPr/>
          <p:nvPr/>
        </p:nvGrpSpPr>
        <p:grpSpPr>
          <a:xfrm>
            <a:off x="4055905" y="482879"/>
            <a:ext cx="5772001" cy="1236861"/>
            <a:chOff x="764723" y="2142394"/>
            <a:chExt cx="5772001" cy="1236861"/>
          </a:xfrm>
        </p:grpSpPr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C5692757-CCCF-404D-A1B7-B279DEAB951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114" descr="Kémcsövek">
              <a:extLst>
                <a:ext uri="{FF2B5EF4-FFF2-40B4-BE49-F238E27FC236}">
                  <a16:creationId xmlns:a16="http://schemas.microsoft.com/office/drawing/2014/main" id="{FFC69A14-8AE6-4712-9EA9-C0FA1B3BE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3" name="TextBox 115">
              <a:extLst>
                <a:ext uri="{FF2B5EF4-FFF2-40B4-BE49-F238E27FC236}">
                  <a16:creationId xmlns:a16="http://schemas.microsoft.com/office/drawing/2014/main" id="{CF8CC2AC-C3AE-4E77-AA63-ABCD262D5F61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hatóanyag</a:t>
              </a:r>
              <a:endParaRPr lang="en-US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4" name="TextBox 116">
              <a:extLst>
                <a:ext uri="{FF2B5EF4-FFF2-40B4-BE49-F238E27FC236}">
                  <a16:creationId xmlns:a16="http://schemas.microsoft.com/office/drawing/2014/main" id="{7E05EF8D-BC39-4F0A-AFA0-65F1A079A0BC}"/>
                </a:ext>
              </a:extLst>
            </p:cNvPr>
            <p:cNvSpPr txBox="1"/>
            <p:nvPr/>
          </p:nvSpPr>
          <p:spPr>
            <a:xfrm>
              <a:off x="1435199" y="2425148"/>
              <a:ext cx="51015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vízoldhatatlan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folyékony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vagy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b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</a:b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szilárd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szerves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oldószerrel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készült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oldata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, </a:t>
              </a:r>
              <a:b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</a:b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esetenként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oldószer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folyékony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hatóanyag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esetében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is</a:t>
              </a:r>
            </a:p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5" name="Group 112">
            <a:extLst>
              <a:ext uri="{FF2B5EF4-FFF2-40B4-BE49-F238E27FC236}">
                <a16:creationId xmlns:a16="http://schemas.microsoft.com/office/drawing/2014/main" id="{1FBBC51F-96A5-4CE9-A412-ED0390B39D85}"/>
              </a:ext>
            </a:extLst>
          </p:cNvPr>
          <p:cNvGrpSpPr/>
          <p:nvPr/>
        </p:nvGrpSpPr>
        <p:grpSpPr>
          <a:xfrm>
            <a:off x="4097068" y="1911129"/>
            <a:ext cx="3197225" cy="1452305"/>
            <a:chOff x="764723" y="2142394"/>
            <a:chExt cx="3197225" cy="1452305"/>
          </a:xfrm>
        </p:grpSpPr>
        <p:sp>
          <p:nvSpPr>
            <p:cNvPr id="119" name="Oval 113">
              <a:extLst>
                <a:ext uri="{FF2B5EF4-FFF2-40B4-BE49-F238E27FC236}">
                  <a16:creationId xmlns:a16="http://schemas.microsoft.com/office/drawing/2014/main" id="{6AAE91F5-65B7-442C-BBAF-5D04BB5B1882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D7373"/>
                </a:solidFill>
              </a:endParaRPr>
            </a:p>
          </p:txBody>
        </p:sp>
        <p:pic>
          <p:nvPicPr>
            <p:cNvPr id="122" name="Picture 114" descr="Hálózatdiagram">
              <a:extLst>
                <a:ext uri="{FF2B5EF4-FFF2-40B4-BE49-F238E27FC236}">
                  <a16:creationId xmlns:a16="http://schemas.microsoft.com/office/drawing/2014/main" id="{1BE31493-AAA0-486F-8351-40D1DBB40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23" name="TextBox 115">
              <a:extLst>
                <a:ext uri="{FF2B5EF4-FFF2-40B4-BE49-F238E27FC236}">
                  <a16:creationId xmlns:a16="http://schemas.microsoft.com/office/drawing/2014/main" id="{1E302D91-0AB0-45D9-933D-C29236A3F098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emulgeátor</a:t>
              </a:r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rendszer</a:t>
              </a:r>
              <a:endParaRPr lang="en-US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6" name="TextBox 116">
              <a:extLst>
                <a:ext uri="{FF2B5EF4-FFF2-40B4-BE49-F238E27FC236}">
                  <a16:creationId xmlns:a16="http://schemas.microsoft.com/office/drawing/2014/main" id="{533D771D-A69B-42FA-A48E-28191791A34E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Bancroft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szabály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HLB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rendszer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HLD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koncepció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Emulgeátor</a:t>
              </a:r>
              <a:r>
                <a:rPr lang="en-US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keverékek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7" name="Group 112">
            <a:extLst>
              <a:ext uri="{FF2B5EF4-FFF2-40B4-BE49-F238E27FC236}">
                <a16:creationId xmlns:a16="http://schemas.microsoft.com/office/drawing/2014/main" id="{CE87C76A-9C40-4D46-95EC-211F2C4BF5E2}"/>
              </a:ext>
            </a:extLst>
          </p:cNvPr>
          <p:cNvGrpSpPr/>
          <p:nvPr/>
        </p:nvGrpSpPr>
        <p:grpSpPr>
          <a:xfrm>
            <a:off x="4079918" y="3442933"/>
            <a:ext cx="3197225" cy="662056"/>
            <a:chOff x="764723" y="2277144"/>
            <a:chExt cx="3197225" cy="662056"/>
          </a:xfrm>
        </p:grpSpPr>
        <p:sp>
          <p:nvSpPr>
            <p:cNvPr id="130" name="Oval 113">
              <a:extLst>
                <a:ext uri="{FF2B5EF4-FFF2-40B4-BE49-F238E27FC236}">
                  <a16:creationId xmlns:a16="http://schemas.microsoft.com/office/drawing/2014/main" id="{1F205DFB-2BFF-4F1C-A0D8-CA2E1975B455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pic>
          <p:nvPicPr>
            <p:cNvPr id="134" name="Picture 114" descr="Víz">
              <a:extLst>
                <a:ext uri="{FF2B5EF4-FFF2-40B4-BE49-F238E27FC236}">
                  <a16:creationId xmlns:a16="http://schemas.microsoft.com/office/drawing/2014/main" id="{5260D3D5-F327-442F-983B-ADC11B85D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35" name="TextBox 115">
              <a:extLst>
                <a:ext uri="{FF2B5EF4-FFF2-40B4-BE49-F238E27FC236}">
                  <a16:creationId xmlns:a16="http://schemas.microsoft.com/office/drawing/2014/main" id="{3D6B044A-ACA1-4905-9DC4-241D478E1337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A0A8"/>
                  </a:solidFill>
                  <a:latin typeface="Tw Cen MT" panose="020B0602020104020603" pitchFamily="34" charset="0"/>
                </a:rPr>
                <a:t>víz</a:t>
              </a:r>
              <a:endParaRPr lang="en-US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36" name="TextBox 116">
              <a:extLst>
                <a:ext uri="{FF2B5EF4-FFF2-40B4-BE49-F238E27FC236}">
                  <a16:creationId xmlns:a16="http://schemas.microsoft.com/office/drawing/2014/main" id="{50B1EB17-2A69-4DAA-85B4-57027C8D5385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7" name="Group 112">
            <a:extLst>
              <a:ext uri="{FF2B5EF4-FFF2-40B4-BE49-F238E27FC236}">
                <a16:creationId xmlns:a16="http://schemas.microsoft.com/office/drawing/2014/main" id="{8820D15D-8F99-4416-A31C-9893D44AC295}"/>
              </a:ext>
            </a:extLst>
          </p:cNvPr>
          <p:cNvGrpSpPr/>
          <p:nvPr/>
        </p:nvGrpSpPr>
        <p:grpSpPr>
          <a:xfrm>
            <a:off x="4074367" y="4492088"/>
            <a:ext cx="5821489" cy="1883192"/>
            <a:chOff x="764723" y="2142394"/>
            <a:chExt cx="5821489" cy="1883192"/>
          </a:xfrm>
        </p:grpSpPr>
        <p:sp>
          <p:nvSpPr>
            <p:cNvPr id="138" name="Oval 113">
              <a:extLst>
                <a:ext uri="{FF2B5EF4-FFF2-40B4-BE49-F238E27FC236}">
                  <a16:creationId xmlns:a16="http://schemas.microsoft.com/office/drawing/2014/main" id="{5FA1DB0C-F919-4C3F-A464-CFF78E7F6E2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9" name="Picture 114" descr="Serleg">
              <a:extLst>
                <a:ext uri="{FF2B5EF4-FFF2-40B4-BE49-F238E27FC236}">
                  <a16:creationId xmlns:a16="http://schemas.microsoft.com/office/drawing/2014/main" id="{7EA0A72F-CF6A-4D0F-B7EF-AEF164D5C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40" name="TextBox 115">
              <a:extLst>
                <a:ext uri="{FF2B5EF4-FFF2-40B4-BE49-F238E27FC236}">
                  <a16:creationId xmlns:a16="http://schemas.microsoft.com/office/drawing/2014/main" id="{63F316C3-08B0-4F75-B883-EE0A5FFA4F39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egyéb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komponensek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16">
              <a:extLst>
                <a:ext uri="{FF2B5EF4-FFF2-40B4-BE49-F238E27FC236}">
                  <a16:creationId xmlns:a16="http://schemas.microsoft.com/office/drawing/2014/main" id="{A39C2053-3DAD-40E2-B5C9-BF03F7821DF0}"/>
                </a:ext>
              </a:extLst>
            </p:cNvPr>
            <p:cNvSpPr txBox="1"/>
            <p:nvPr/>
          </p:nvSpPr>
          <p:spPr>
            <a:xfrm>
              <a:off x="1435200" y="2425148"/>
              <a:ext cx="51510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habzásgátló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puffer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sűrítő-anyag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stabilizáló (kémiai bomlás fékezésére) 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hatásfokozó </a:t>
              </a:r>
              <a:r>
                <a:rPr lang="hu-HU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adjuváns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fagyásgátló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hu-HU" sz="1400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biocid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6" name="Group 112">
            <a:extLst>
              <a:ext uri="{FF2B5EF4-FFF2-40B4-BE49-F238E27FC236}">
                <a16:creationId xmlns:a16="http://schemas.microsoft.com/office/drawing/2014/main" id="{1D894E81-F6F5-4F3B-AFA9-9CB582E921E1}"/>
              </a:ext>
            </a:extLst>
          </p:cNvPr>
          <p:cNvGrpSpPr/>
          <p:nvPr/>
        </p:nvGrpSpPr>
        <p:grpSpPr>
          <a:xfrm>
            <a:off x="3807343" y="705428"/>
            <a:ext cx="5067917" cy="805974"/>
            <a:chOff x="764723" y="2142394"/>
            <a:chExt cx="5067917" cy="805974"/>
          </a:xfrm>
        </p:grpSpPr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40B27A33-E010-4961-8608-4D63E077FDF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114" descr="Habverő">
              <a:extLst>
                <a:ext uri="{FF2B5EF4-FFF2-40B4-BE49-F238E27FC236}">
                  <a16:creationId xmlns:a16="http://schemas.microsoft.com/office/drawing/2014/main" id="{9065728D-6556-40C9-BAEE-798D5754A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69" name="TextBox 115">
              <a:extLst>
                <a:ext uri="{FF2B5EF4-FFF2-40B4-BE49-F238E27FC236}">
                  <a16:creationId xmlns:a16="http://schemas.microsoft.com/office/drawing/2014/main" id="{18F67BE5-F80E-4194-B9FE-8BC416A9B6FB}"/>
                </a:ext>
              </a:extLst>
            </p:cNvPr>
            <p:cNvSpPr txBox="1"/>
            <p:nvPr/>
          </p:nvSpPr>
          <p:spPr>
            <a:xfrm>
              <a:off x="1435199" y="2142394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intenzív</a:t>
              </a:r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F5969"/>
                  </a:solidFill>
                  <a:latin typeface="Tw Cen MT" panose="020B0602020104020603" pitchFamily="34" charset="0"/>
                </a:rPr>
                <a:t>keverés</a:t>
              </a:r>
              <a:endParaRPr lang="en-US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1" name="TextBox 116">
              <a:extLst>
                <a:ext uri="{FF2B5EF4-FFF2-40B4-BE49-F238E27FC236}">
                  <a16:creationId xmlns:a16="http://schemas.microsoft.com/office/drawing/2014/main" id="{AF61B2AA-73EF-4396-9791-7FE7E5CC666A}"/>
                </a:ext>
              </a:extLst>
            </p:cNvPr>
            <p:cNvSpPr txBox="1"/>
            <p:nvPr/>
          </p:nvSpPr>
          <p:spPr>
            <a:xfrm>
              <a:off x="1435199" y="2425148"/>
              <a:ext cx="4397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mechanikai energiával 1-2 mikron cseppátmérőjű csepphalmaz kialakítása</a:t>
              </a:r>
            </a:p>
          </p:txBody>
        </p:sp>
      </p:grpSp>
      <p:grpSp>
        <p:nvGrpSpPr>
          <p:cNvPr id="82" name="Group 112">
            <a:extLst>
              <a:ext uri="{FF2B5EF4-FFF2-40B4-BE49-F238E27FC236}">
                <a16:creationId xmlns:a16="http://schemas.microsoft.com/office/drawing/2014/main" id="{46D56F9B-38E1-40EE-B188-DE02C86BB14F}"/>
              </a:ext>
            </a:extLst>
          </p:cNvPr>
          <p:cNvGrpSpPr/>
          <p:nvPr/>
        </p:nvGrpSpPr>
        <p:grpSpPr>
          <a:xfrm>
            <a:off x="3837334" y="4157323"/>
            <a:ext cx="2946729" cy="662056"/>
            <a:chOff x="764723" y="2277144"/>
            <a:chExt cx="2946729" cy="662056"/>
          </a:xfrm>
        </p:grpSpPr>
        <p:sp>
          <p:nvSpPr>
            <p:cNvPr id="83" name="Oval 113">
              <a:extLst>
                <a:ext uri="{FF2B5EF4-FFF2-40B4-BE49-F238E27FC236}">
                  <a16:creationId xmlns:a16="http://schemas.microsoft.com/office/drawing/2014/main" id="{1916F7ED-FD11-4B61-B068-A24D0EF16A8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4" name="Picture 114" descr="Szélmalom">
              <a:extLst>
                <a:ext uri="{FF2B5EF4-FFF2-40B4-BE49-F238E27FC236}">
                  <a16:creationId xmlns:a16="http://schemas.microsoft.com/office/drawing/2014/main" id="{C68E7B76-8448-4725-98D8-E300CBC83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5" name="TextBox 115">
              <a:extLst>
                <a:ext uri="{FF2B5EF4-FFF2-40B4-BE49-F238E27FC236}">
                  <a16:creationId xmlns:a16="http://schemas.microsoft.com/office/drawing/2014/main" id="{4E9D3BF4-5677-4B8D-AA94-F5F7AB72A1FD}"/>
                </a:ext>
              </a:extLst>
            </p:cNvPr>
            <p:cNvSpPr txBox="1"/>
            <p:nvPr/>
          </p:nvSpPr>
          <p:spPr>
            <a:xfrm>
              <a:off x="1534249" y="2403537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kolloid</a:t>
              </a:r>
              <a:r>
                <a:rPr lang="en-US" dirty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D7373"/>
                  </a:solidFill>
                  <a:latin typeface="Tw Cen MT" panose="020B0602020104020603" pitchFamily="34" charset="0"/>
                </a:rPr>
                <a:t>malom</a:t>
              </a:r>
              <a:endParaRPr lang="en-US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7" name="Group 112">
            <a:extLst>
              <a:ext uri="{FF2B5EF4-FFF2-40B4-BE49-F238E27FC236}">
                <a16:creationId xmlns:a16="http://schemas.microsoft.com/office/drawing/2014/main" id="{F53493FA-5B18-4752-A129-48036479E4E8}"/>
              </a:ext>
            </a:extLst>
          </p:cNvPr>
          <p:cNvGrpSpPr/>
          <p:nvPr/>
        </p:nvGrpSpPr>
        <p:grpSpPr>
          <a:xfrm>
            <a:off x="3813510" y="3054664"/>
            <a:ext cx="2916738" cy="662056"/>
            <a:chOff x="764723" y="2277144"/>
            <a:chExt cx="2916738" cy="662056"/>
          </a:xfrm>
        </p:grpSpPr>
        <p:sp>
          <p:nvSpPr>
            <p:cNvPr id="88" name="Oval 113">
              <a:extLst>
                <a:ext uri="{FF2B5EF4-FFF2-40B4-BE49-F238E27FC236}">
                  <a16:creationId xmlns:a16="http://schemas.microsoft.com/office/drawing/2014/main" id="{DC266EB8-BBF9-441D-905A-74711B2BECAF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89" name="Picture 114" descr="Vonalas nyíl: forgatás balra">
              <a:extLst>
                <a:ext uri="{FF2B5EF4-FFF2-40B4-BE49-F238E27FC236}">
                  <a16:creationId xmlns:a16="http://schemas.microsoft.com/office/drawing/2014/main" id="{26341B8C-4900-4190-A2CC-3D88CF99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0" name="TextBox 115">
              <a:extLst>
                <a:ext uri="{FF2B5EF4-FFF2-40B4-BE49-F238E27FC236}">
                  <a16:creationId xmlns:a16="http://schemas.microsoft.com/office/drawing/2014/main" id="{72E66C49-D8D1-4576-9052-67F4880411FD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emulzió</a:t>
              </a:r>
              <a:r>
                <a:rPr lang="en-US" dirty="0">
                  <a:solidFill>
                    <a:srgbClr val="FEC63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invertálás</a:t>
              </a:r>
              <a:endParaRPr lang="en-US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1" name="Group 112">
            <a:extLst>
              <a:ext uri="{FF2B5EF4-FFF2-40B4-BE49-F238E27FC236}">
                <a16:creationId xmlns:a16="http://schemas.microsoft.com/office/drawing/2014/main" id="{D61B1BE3-BACC-4D08-B31D-6726F580B7F0}"/>
              </a:ext>
            </a:extLst>
          </p:cNvPr>
          <p:cNvGrpSpPr/>
          <p:nvPr/>
        </p:nvGrpSpPr>
        <p:grpSpPr>
          <a:xfrm>
            <a:off x="3837334" y="5259980"/>
            <a:ext cx="2916738" cy="662056"/>
            <a:chOff x="764723" y="2277144"/>
            <a:chExt cx="2916738" cy="662056"/>
          </a:xfrm>
        </p:grpSpPr>
        <p:sp>
          <p:nvSpPr>
            <p:cNvPr id="92" name="Oval 113">
              <a:extLst>
                <a:ext uri="{FF2B5EF4-FFF2-40B4-BE49-F238E27FC236}">
                  <a16:creationId xmlns:a16="http://schemas.microsoft.com/office/drawing/2014/main" id="{B262E7E0-1186-4E9F-B964-665C36BFB2BC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93" name="Picture 114" descr="Buborékok">
              <a:extLst>
                <a:ext uri="{FF2B5EF4-FFF2-40B4-BE49-F238E27FC236}">
                  <a16:creationId xmlns:a16="http://schemas.microsoft.com/office/drawing/2014/main" id="{BE364DE3-1040-47CF-BD48-40BD04AC7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4" name="TextBox 115">
              <a:extLst>
                <a:ext uri="{FF2B5EF4-FFF2-40B4-BE49-F238E27FC236}">
                  <a16:creationId xmlns:a16="http://schemas.microsoft.com/office/drawing/2014/main" id="{2C6DCC5D-BBEE-4234-8942-C0EDC09747E1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habtalanítás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30" name="Group 112">
            <a:extLst>
              <a:ext uri="{FF2B5EF4-FFF2-40B4-BE49-F238E27FC236}">
                <a16:creationId xmlns:a16="http://schemas.microsoft.com/office/drawing/2014/main" id="{5C85E232-9101-47BF-9008-95DF757C9233}"/>
              </a:ext>
            </a:extLst>
          </p:cNvPr>
          <p:cNvGrpSpPr/>
          <p:nvPr/>
        </p:nvGrpSpPr>
        <p:grpSpPr>
          <a:xfrm>
            <a:off x="3837334" y="1952005"/>
            <a:ext cx="3335838" cy="662056"/>
            <a:chOff x="764723" y="2277144"/>
            <a:chExt cx="3335838" cy="662056"/>
          </a:xfrm>
        </p:grpSpPr>
        <p:sp>
          <p:nvSpPr>
            <p:cNvPr id="131" name="Oval 113">
              <a:extLst>
                <a:ext uri="{FF2B5EF4-FFF2-40B4-BE49-F238E27FC236}">
                  <a16:creationId xmlns:a16="http://schemas.microsoft.com/office/drawing/2014/main" id="{D3C3057C-E1B9-40DE-B8F9-4AB7E3F8A055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132" name="Picture 114" descr="Keverés">
              <a:extLst>
                <a:ext uri="{FF2B5EF4-FFF2-40B4-BE49-F238E27FC236}">
                  <a16:creationId xmlns:a16="http://schemas.microsoft.com/office/drawing/2014/main" id="{F3C28FDE-CFA0-42FA-8601-DC7FE8B2A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33" name="TextBox 115">
              <a:extLst>
                <a:ext uri="{FF2B5EF4-FFF2-40B4-BE49-F238E27FC236}">
                  <a16:creationId xmlns:a16="http://schemas.microsoft.com/office/drawing/2014/main" id="{F95F20A7-FAD8-45C1-AEA9-5DDFE5BCEF87}"/>
                </a:ext>
              </a:extLst>
            </p:cNvPr>
            <p:cNvSpPr txBox="1"/>
            <p:nvPr/>
          </p:nvSpPr>
          <p:spPr>
            <a:xfrm>
              <a:off x="1504258" y="2394370"/>
              <a:ext cx="259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Tw Cen MT" panose="020B0602020104020603" pitchFamily="34" charset="0"/>
                </a:rPr>
                <a:t>ultra-</a:t>
              </a:r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turrax</a:t>
              </a:r>
              <a:r>
                <a:rPr lang="en-US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és</a:t>
              </a:r>
              <a:r>
                <a:rPr lang="en-US" dirty="0">
                  <a:solidFill>
                    <a:srgbClr val="92D050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92D050"/>
                  </a:solidFill>
                  <a:latin typeface="Tw Cen MT" panose="020B0602020104020603" pitchFamily="34" charset="0"/>
                </a:rPr>
                <a:t>silverson</a:t>
              </a:r>
              <a:endParaRPr lang="en-US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82">
            <a:extLst>
              <a:ext uri="{FF2B5EF4-FFF2-40B4-BE49-F238E27FC236}">
                <a16:creationId xmlns:a16="http://schemas.microsoft.com/office/drawing/2014/main" id="{35F3F0E2-402B-4571-AFD0-89C1902087B7}"/>
              </a:ext>
            </a:extLst>
          </p:cNvPr>
          <p:cNvSpPr txBox="1"/>
          <p:nvPr/>
        </p:nvSpPr>
        <p:spPr>
          <a:xfrm>
            <a:off x="3106358" y="529476"/>
            <a:ext cx="4045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03A1A4"/>
                </a:solidFill>
                <a:latin typeface="Tw Cen MT" panose="020B0602020104020603" pitchFamily="34" charset="0"/>
              </a:rPr>
              <a:t>tulajdonságok</a:t>
            </a:r>
            <a:b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</a:br>
            <a:r>
              <a:rPr lang="en-US" sz="2400" dirty="0">
                <a:solidFill>
                  <a:srgbClr val="03A1A4"/>
                </a:solidFill>
                <a:latin typeface="Tw Cen MT" panose="020B0602020104020603" pitchFamily="34" charset="0"/>
              </a:rPr>
              <a:t>CIPAC </a:t>
            </a:r>
            <a:r>
              <a:rPr lang="en-US" sz="2400" dirty="0" err="1">
                <a:solidFill>
                  <a:srgbClr val="03A1A4"/>
                </a:solidFill>
                <a:latin typeface="Tw Cen MT" panose="020B0602020104020603" pitchFamily="34" charset="0"/>
              </a:rPr>
              <a:t>módszerekkel</a:t>
            </a:r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Box 85">
            <a:extLst>
              <a:ext uri="{FF2B5EF4-FFF2-40B4-BE49-F238E27FC236}">
                <a16:creationId xmlns:a16="http://schemas.microsoft.com/office/drawing/2014/main" id="{2316B933-ECA1-438C-8300-7DFB05391E7D}"/>
              </a:ext>
            </a:extLst>
          </p:cNvPr>
          <p:cNvSpPr txBox="1"/>
          <p:nvPr/>
        </p:nvSpPr>
        <p:spPr>
          <a:xfrm>
            <a:off x="1733276" y="1691107"/>
            <a:ext cx="6791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hatóanyag tartalom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sűrűség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rgbClr val="5D7373"/>
                </a:solidFill>
                <a:latin typeface="Tw Cen MT" panose="020B0602020104020603" pitchFamily="34" charset="0"/>
              </a:rPr>
              <a:t>higíthatóság</a:t>
            </a: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  (spontaneitás, </a:t>
            </a:r>
            <a:r>
              <a:rPr lang="hu-HU" dirty="0" err="1">
                <a:solidFill>
                  <a:srgbClr val="5D7373"/>
                </a:solidFill>
                <a:latin typeface="Tw Cen MT" panose="020B0602020104020603" pitchFamily="34" charset="0"/>
              </a:rPr>
              <a:t>blooming</a:t>
            </a: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permetlé emulzió stabilitása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habképzés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tárolhatóság, tárolási teszt: emelt és alacsony hőmérsékleten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viszkozitás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p</a:t>
            </a:r>
            <a:r>
              <a:rPr lang="en-US" dirty="0">
                <a:solidFill>
                  <a:srgbClr val="5D7373"/>
                </a:solidFill>
                <a:latin typeface="Tw Cen MT" panose="020B0602020104020603" pitchFamily="34" charset="0"/>
              </a:rPr>
              <a:t>H</a:t>
            </a: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 önmagában és </a:t>
            </a:r>
            <a:r>
              <a:rPr lang="hu-HU" dirty="0" err="1">
                <a:solidFill>
                  <a:srgbClr val="5D7373"/>
                </a:solidFill>
                <a:latin typeface="Tw Cen MT" panose="020B0602020104020603" pitchFamily="34" charset="0"/>
              </a:rPr>
              <a:t>higítva</a:t>
            </a:r>
            <a:endParaRPr lang="hu-HU" dirty="0">
              <a:solidFill>
                <a:srgbClr val="5D7373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önthetőség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5D7373"/>
                </a:solidFill>
                <a:latin typeface="Tw Cen MT" panose="020B0602020104020603" pitchFamily="34" charset="0"/>
              </a:rPr>
              <a:t>megjelenés, szín, szag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870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definíció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98166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osztályozás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81943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összetétel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előállítás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1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tulajdonságok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281940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limitek</a:t>
              </a:r>
              <a:endParaRPr lang="en-US" sz="24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7" name="Group 112">
            <a:extLst>
              <a:ext uri="{FF2B5EF4-FFF2-40B4-BE49-F238E27FC236}">
                <a16:creationId xmlns:a16="http://schemas.microsoft.com/office/drawing/2014/main" id="{775719EB-E1F2-4C05-B725-4D5326F9974F}"/>
              </a:ext>
            </a:extLst>
          </p:cNvPr>
          <p:cNvGrpSpPr/>
          <p:nvPr/>
        </p:nvGrpSpPr>
        <p:grpSpPr>
          <a:xfrm>
            <a:off x="2273757" y="2006411"/>
            <a:ext cx="2916738" cy="662056"/>
            <a:chOff x="764723" y="2277144"/>
            <a:chExt cx="2916738" cy="662056"/>
          </a:xfrm>
        </p:grpSpPr>
        <p:sp>
          <p:nvSpPr>
            <p:cNvPr id="68" name="Oval 113">
              <a:extLst>
                <a:ext uri="{FF2B5EF4-FFF2-40B4-BE49-F238E27FC236}">
                  <a16:creationId xmlns:a16="http://schemas.microsoft.com/office/drawing/2014/main" id="{88A7D1EF-9728-471D-AE67-83AF70AFE234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A0A8"/>
                </a:solidFill>
              </a:endParaRPr>
            </a:p>
          </p:txBody>
        </p:sp>
        <p:pic>
          <p:nvPicPr>
            <p:cNvPr id="69" name="Picture 114" descr="Newton bölcsője">
              <a:extLst>
                <a:ext uri="{FF2B5EF4-FFF2-40B4-BE49-F238E27FC236}">
                  <a16:creationId xmlns:a16="http://schemas.microsoft.com/office/drawing/2014/main" id="{FF207748-D73C-4058-B52F-AF16BCFA6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70" name="TextBox 115">
              <a:extLst>
                <a:ext uri="{FF2B5EF4-FFF2-40B4-BE49-F238E27FC236}">
                  <a16:creationId xmlns:a16="http://schemas.microsoft.com/office/drawing/2014/main" id="{FED0A2F4-906A-48C2-904A-D858BE7B0EDA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kinetikai</a:t>
              </a:r>
              <a:r>
                <a:rPr lang="en-US" dirty="0">
                  <a:solidFill>
                    <a:srgbClr val="52CBBE"/>
                  </a:solidFill>
                  <a:latin typeface="Tw Cen MT" panose="020B0602020104020603" pitchFamily="34" charset="0"/>
                </a:rPr>
                <a:t> </a:t>
              </a:r>
              <a:r>
                <a:rPr lang="en-US" dirty="0" err="1">
                  <a:solidFill>
                    <a:srgbClr val="52CBBE"/>
                  </a:solidFill>
                  <a:latin typeface="Tw Cen MT" panose="020B0602020104020603" pitchFamily="34" charset="0"/>
                </a:rPr>
                <a:t>állandóság</a:t>
              </a:r>
              <a:endParaRPr lang="en-US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2" name="Group 112">
            <a:extLst>
              <a:ext uri="{FF2B5EF4-FFF2-40B4-BE49-F238E27FC236}">
                <a16:creationId xmlns:a16="http://schemas.microsoft.com/office/drawing/2014/main" id="{3128CB29-D7D9-4FAE-9DA2-61F38C192BE5}"/>
              </a:ext>
            </a:extLst>
          </p:cNvPr>
          <p:cNvGrpSpPr/>
          <p:nvPr/>
        </p:nvGrpSpPr>
        <p:grpSpPr>
          <a:xfrm>
            <a:off x="2273757" y="3184166"/>
            <a:ext cx="4113252" cy="662056"/>
            <a:chOff x="764723" y="2277144"/>
            <a:chExt cx="4113252" cy="662056"/>
          </a:xfrm>
        </p:grpSpPr>
        <p:sp>
          <p:nvSpPr>
            <p:cNvPr id="83" name="Oval 113">
              <a:extLst>
                <a:ext uri="{FF2B5EF4-FFF2-40B4-BE49-F238E27FC236}">
                  <a16:creationId xmlns:a16="http://schemas.microsoft.com/office/drawing/2014/main" id="{D6D96992-D72C-41B3-BAAA-BE72AC224839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pic>
          <p:nvPicPr>
            <p:cNvPr id="84" name="Picture 114" descr="Víz">
              <a:extLst>
                <a:ext uri="{FF2B5EF4-FFF2-40B4-BE49-F238E27FC236}">
                  <a16:creationId xmlns:a16="http://schemas.microsoft.com/office/drawing/2014/main" id="{74BAFC80-76BB-4887-B8C9-CE6A1AC1F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5" name="TextBox 115">
              <a:extLst>
                <a:ext uri="{FF2B5EF4-FFF2-40B4-BE49-F238E27FC236}">
                  <a16:creationId xmlns:a16="http://schemas.microsoft.com/office/drawing/2014/main" id="{6032CF97-4A25-4336-9DAD-320D61506E0F}"/>
                </a:ext>
              </a:extLst>
            </p:cNvPr>
            <p:cNvSpPr txBox="1"/>
            <p:nvPr/>
          </p:nvSpPr>
          <p:spPr>
            <a:xfrm>
              <a:off x="1504258" y="2394370"/>
              <a:ext cx="3373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krémesedés</a:t>
              </a:r>
              <a:r>
                <a:rPr lang="en-US" dirty="0">
                  <a:solidFill>
                    <a:srgbClr val="FEC630"/>
                  </a:solidFill>
                  <a:latin typeface="Tw Cen MT" panose="020B0602020104020603" pitchFamily="34" charset="0"/>
                </a:rPr>
                <a:t>, </a:t>
              </a:r>
              <a:r>
                <a:rPr lang="en-US" dirty="0" err="1">
                  <a:solidFill>
                    <a:srgbClr val="FEC630"/>
                  </a:solidFill>
                  <a:latin typeface="Tw Cen MT" panose="020B0602020104020603" pitchFamily="34" charset="0"/>
                </a:rPr>
                <a:t>csepp-összefolyás</a:t>
              </a:r>
              <a:endParaRPr lang="en-US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6" name="Group 112">
            <a:extLst>
              <a:ext uri="{FF2B5EF4-FFF2-40B4-BE49-F238E27FC236}">
                <a16:creationId xmlns:a16="http://schemas.microsoft.com/office/drawing/2014/main" id="{5A00C34E-42B2-43C9-87D2-5D8D9B7FA5BF}"/>
              </a:ext>
            </a:extLst>
          </p:cNvPr>
          <p:cNvGrpSpPr/>
          <p:nvPr/>
        </p:nvGrpSpPr>
        <p:grpSpPr>
          <a:xfrm>
            <a:off x="2298696" y="4350026"/>
            <a:ext cx="2916738" cy="662056"/>
            <a:chOff x="764723" y="2277144"/>
            <a:chExt cx="2916738" cy="662056"/>
          </a:xfrm>
        </p:grpSpPr>
        <p:sp>
          <p:nvSpPr>
            <p:cNvPr id="87" name="Oval 113">
              <a:extLst>
                <a:ext uri="{FF2B5EF4-FFF2-40B4-BE49-F238E27FC236}">
                  <a16:creationId xmlns:a16="http://schemas.microsoft.com/office/drawing/2014/main" id="{E44B99EE-0286-4FDA-BACC-96AA9CC5D280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A0A8"/>
                </a:solidFill>
              </a:endParaRPr>
            </a:p>
          </p:txBody>
        </p:sp>
        <p:pic>
          <p:nvPicPr>
            <p:cNvPr id="88" name="Picture 114" descr="Pontdiagram">
              <a:extLst>
                <a:ext uri="{FF2B5EF4-FFF2-40B4-BE49-F238E27FC236}">
                  <a16:creationId xmlns:a16="http://schemas.microsoft.com/office/drawing/2014/main" id="{9EDD32DD-EEA7-466B-ACFA-6F81C1A9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89" name="TextBox 115">
              <a:extLst>
                <a:ext uri="{FF2B5EF4-FFF2-40B4-BE49-F238E27FC236}">
                  <a16:creationId xmlns:a16="http://schemas.microsoft.com/office/drawing/2014/main" id="{3CBF6503-1C87-496B-8B0D-FB7B05975927}"/>
                </a:ext>
              </a:extLst>
            </p:cNvPr>
            <p:cNvSpPr txBox="1"/>
            <p:nvPr/>
          </p:nvSpPr>
          <p:spPr>
            <a:xfrm>
              <a:off x="1504258" y="2394370"/>
              <a:ext cx="2177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Ostwald Ripening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210</Words>
  <Application>Microsoft Office PowerPoint</Application>
  <PresentationFormat>Szélesvásznú</PresentationFormat>
  <Paragraphs>99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Liliána Bohus</cp:lastModifiedBy>
  <cp:revision>113</cp:revision>
  <dcterms:created xsi:type="dcterms:W3CDTF">2017-01-05T13:17:27Z</dcterms:created>
  <dcterms:modified xsi:type="dcterms:W3CDTF">2020-09-16T18:13:10Z</dcterms:modified>
</cp:coreProperties>
</file>