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sldIdLst>
    <p:sldId id="256" r:id="rId3"/>
    <p:sldId id="274" r:id="rId4"/>
    <p:sldId id="269" r:id="rId5"/>
    <p:sldId id="271" r:id="rId6"/>
    <p:sldId id="276" r:id="rId7"/>
    <p:sldId id="273" r:id="rId8"/>
    <p:sldId id="266" r:id="rId9"/>
    <p:sldId id="272" r:id="rId10"/>
    <p:sldId id="275" r:id="rId11"/>
    <p:sldId id="286" r:id="rId12"/>
    <p:sldId id="277" r:id="rId13"/>
    <p:sldId id="258" r:id="rId14"/>
    <p:sldId id="259" r:id="rId15"/>
    <p:sldId id="260" r:id="rId16"/>
    <p:sldId id="261" r:id="rId17"/>
    <p:sldId id="278" r:id="rId18"/>
    <p:sldId id="283" r:id="rId19"/>
    <p:sldId id="280" r:id="rId20"/>
    <p:sldId id="279" r:id="rId21"/>
    <p:sldId id="257" r:id="rId22"/>
    <p:sldId id="264" r:id="rId23"/>
    <p:sldId id="349" r:id="rId24"/>
    <p:sldId id="281" r:id="rId25"/>
    <p:sldId id="282" r:id="rId26"/>
    <p:sldId id="284" r:id="rId27"/>
    <p:sldId id="285" r:id="rId28"/>
    <p:sldId id="313" r:id="rId29"/>
    <p:sldId id="314" r:id="rId30"/>
    <p:sldId id="315" r:id="rId31"/>
    <p:sldId id="316" r:id="rId32"/>
    <p:sldId id="317" r:id="rId33"/>
    <p:sldId id="318" r:id="rId34"/>
    <p:sldId id="265" r:id="rId35"/>
    <p:sldId id="268" r:id="rId36"/>
    <p:sldId id="267" r:id="rId37"/>
    <p:sldId id="287" r:id="rId38"/>
    <p:sldId id="288" r:id="rId39"/>
    <p:sldId id="289" r:id="rId40"/>
    <p:sldId id="290" r:id="rId41"/>
    <p:sldId id="291" r:id="rId42"/>
    <p:sldId id="292" r:id="rId43"/>
    <p:sldId id="293"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270" r:id="rId63"/>
    <p:sldId id="319" r:id="rId64"/>
    <p:sldId id="320" r:id="rId65"/>
    <p:sldId id="336" r:id="rId66"/>
    <p:sldId id="337" r:id="rId67"/>
    <p:sldId id="348" r:id="rId6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custT="1"/>
      <dgm:spPr/>
      <dgm:t>
        <a:bodyPr/>
        <a:lstStyle/>
        <a:p>
          <a:r>
            <a:rPr lang="hu-HU" sz="2800" dirty="0"/>
            <a:t>Folyékony </a:t>
          </a:r>
          <a:r>
            <a:rPr lang="hu-HU" sz="2800" dirty="0" err="1"/>
            <a:t>készitmlnyek</a:t>
          </a:r>
          <a:endParaRPr lang="hu-HU" sz="2800" dirty="0"/>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custT="1"/>
      <dgm:spPr/>
      <dgm:t>
        <a:bodyPr/>
        <a:lstStyle/>
        <a:p>
          <a:r>
            <a:rPr lang="hu-HU" sz="2400" dirty="0"/>
            <a:t>két </a:t>
          </a:r>
          <a:r>
            <a:rPr lang="hu-HU" sz="2400" dirty="0" err="1"/>
            <a:t>diszpergált</a:t>
          </a:r>
          <a:r>
            <a:rPr lang="hu-HU" sz="2400"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custT="1"/>
      <dgm:spPr/>
      <dgm:t>
        <a:bodyPr/>
        <a:lstStyle/>
        <a:p>
          <a:r>
            <a:rPr lang="hu-HU" sz="2400" dirty="0"/>
            <a:t>Egy </a:t>
          </a:r>
          <a:r>
            <a:rPr lang="hu-HU" sz="2400" dirty="0" err="1"/>
            <a:t>diszpergált</a:t>
          </a:r>
          <a:r>
            <a:rPr lang="hu-HU" sz="2400"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custT="1"/>
      <dgm:spPr/>
      <dgm:t>
        <a:bodyPr/>
        <a:lstStyle/>
        <a:p>
          <a:r>
            <a:rPr lang="hu-HU" sz="2800" dirty="0"/>
            <a:t>Oldatok és </a:t>
          </a:r>
          <a:r>
            <a:rPr lang="hu-HU" sz="2800" dirty="0" err="1">
              <a:solidFill>
                <a:srgbClr val="FFFF00"/>
              </a:solidFill>
            </a:rPr>
            <a:t>nano</a:t>
          </a:r>
          <a:r>
            <a:rPr lang="hu-HU" sz="2800"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custLinFactNeighborX="-1259">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custT="1"/>
      <dgm:spPr/>
      <dgm:t>
        <a:bodyPr/>
        <a:lstStyle/>
        <a:p>
          <a:r>
            <a:rPr lang="hu-HU" sz="1600" dirty="0"/>
            <a:t>Permetlé </a:t>
          </a:r>
          <a:r>
            <a:rPr lang="hu-HU" sz="1600" dirty="0" err="1"/>
            <a:t>készitéséhez</a:t>
          </a:r>
          <a:r>
            <a:rPr lang="hu-HU" sz="1600" dirty="0"/>
            <a:t> 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custT="1"/>
      <dgm:spPr/>
      <dgm:t>
        <a:bodyPr/>
        <a:lstStyle/>
        <a:p>
          <a:r>
            <a:rPr lang="hu-HU" sz="1800" dirty="0"/>
            <a:t>Szilárd </a:t>
          </a:r>
          <a:r>
            <a:rPr lang="hu-HU" sz="1800" dirty="0" err="1"/>
            <a:t>készitmények</a:t>
          </a:r>
          <a:endParaRPr lang="hu-HU" sz="1800"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custT="1"/>
      <dgm:spPr/>
      <dgm:t>
        <a:bodyPr/>
        <a:lstStyle/>
        <a:p>
          <a:r>
            <a:rPr lang="hu-HU" sz="2000" dirty="0"/>
            <a:t>SG,WG (WDG,DF)</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custT="1"/>
      <dgm:spPr/>
      <dgm:t>
        <a:bodyPr/>
        <a:lstStyle/>
        <a:p>
          <a:r>
            <a:rPr lang="hu-HU" sz="2000"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custT="1"/>
      <dgm:spPr/>
      <dgm:t>
        <a:bodyPr/>
        <a:lstStyle/>
        <a:p>
          <a:r>
            <a:rPr lang="hu-HU" sz="2000" dirty="0"/>
            <a:t>Folyékony </a:t>
          </a:r>
          <a:r>
            <a:rPr lang="hu-HU" sz="2000" dirty="0" err="1"/>
            <a:t>készitmények</a:t>
          </a:r>
          <a:endParaRPr lang="hu-HU" sz="2000"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custT="1"/>
      <dgm:spPr/>
      <dgm:t>
        <a:bodyPr/>
        <a:lstStyle/>
        <a:p>
          <a:r>
            <a:rPr lang="hu-HU" sz="2000"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custScaleX="101659" custLinFactNeighborX="-8280" custLinFactNeighborY="-15880">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custLinFactNeighborX="438">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32867" cy="1286933"/>
        </a:xfrm>
        <a:custGeom>
          <a:avLst/>
          <a:gdLst/>
          <a:ahLst/>
          <a:cxnLst/>
          <a:rect l="0" t="0" r="0" b="0"/>
          <a:pathLst>
            <a:path>
              <a:moveTo>
                <a:pt x="0" y="1286933"/>
              </a:moveTo>
              <a:lnTo>
                <a:pt x="316433" y="1286933"/>
              </a:lnTo>
              <a:lnTo>
                <a:pt x="316433" y="0"/>
              </a:lnTo>
              <a:lnTo>
                <a:pt x="63286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33010" y="2030013"/>
        <a:ext cx="71706" cy="71706"/>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Folyékony </a:t>
          </a:r>
          <a:r>
            <a:rPr lang="hu-HU" sz="2800" kern="1200" dirty="0" err="1"/>
            <a:t>készitmlnyek</a:t>
          </a:r>
          <a:endParaRPr lang="hu-HU" sz="2800" kern="1200" dirty="0"/>
        </a:p>
      </dsp:txBody>
      <dsp:txXfrm>
        <a:off x="128323" y="2194560"/>
        <a:ext cx="5418667" cy="1029546"/>
      </dsp:txXfrm>
    </dsp:sp>
    <dsp:sp modelId="{7933F3C6-9659-4B63-916C-0027A7367D2F}">
      <dsp:nvSpPr>
        <dsp:cNvPr id="0" name=""/>
        <dsp:cNvSpPr/>
      </dsp:nvSpPr>
      <dsp:spPr>
        <a:xfrm>
          <a:off x="3985297"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Oldatok és </a:t>
          </a:r>
          <a:r>
            <a:rPr lang="hu-HU" sz="2800" kern="1200" dirty="0" err="1">
              <a:solidFill>
                <a:srgbClr val="FFFF00"/>
              </a:solidFill>
            </a:rPr>
            <a:t>nano</a:t>
          </a:r>
          <a:r>
            <a:rPr lang="hu-HU" sz="2800" kern="1200" dirty="0"/>
            <a:t>-rendszerek</a:t>
          </a:r>
        </a:p>
      </dsp:txBody>
      <dsp:txXfrm>
        <a:off x="3985297"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Egy </a:t>
          </a:r>
          <a:r>
            <a:rPr lang="hu-HU" sz="2400" kern="1200" dirty="0" err="1"/>
            <a:t>diszpergált</a:t>
          </a:r>
          <a:r>
            <a:rPr lang="hu-HU" sz="24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két </a:t>
          </a:r>
          <a:r>
            <a:rPr lang="hu-HU" sz="2400" kern="1200" dirty="0" err="1"/>
            <a:t>diszpergált</a:t>
          </a:r>
          <a:r>
            <a:rPr lang="hu-HU" sz="2400" kern="1200" dirty="0"/>
            <a:t> fázist tartalmazók</a:t>
          </a:r>
        </a:p>
      </dsp:txBody>
      <dsp:txXfrm>
        <a:off x="4027812" y="3481493"/>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8110593" y="3789241"/>
          <a:ext cx="91440" cy="705329"/>
        </a:xfrm>
        <a:custGeom>
          <a:avLst/>
          <a:gdLst/>
          <a:ahLst/>
          <a:cxnLst/>
          <a:rect l="0" t="0" r="0" b="0"/>
          <a:pathLst>
            <a:path>
              <a:moveTo>
                <a:pt x="56342" y="0"/>
              </a:moveTo>
              <a:lnTo>
                <a:pt x="56342" y="480661"/>
              </a:lnTo>
              <a:lnTo>
                <a:pt x="45720" y="480661"/>
              </a:lnTo>
              <a:lnTo>
                <a:pt x="45720" y="705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5923153" y="1543908"/>
          <a:ext cx="2243782" cy="705329"/>
        </a:xfrm>
        <a:custGeom>
          <a:avLst/>
          <a:gdLst/>
          <a:ahLst/>
          <a:cxnLst/>
          <a:rect l="0" t="0" r="0" b="0"/>
          <a:pathLst>
            <a:path>
              <a:moveTo>
                <a:pt x="0" y="0"/>
              </a:moveTo>
              <a:lnTo>
                <a:pt x="0" y="480661"/>
              </a:lnTo>
              <a:lnTo>
                <a:pt x="2243782" y="480661"/>
              </a:lnTo>
              <a:lnTo>
                <a:pt x="2243782" y="7053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3509303" y="3544688"/>
          <a:ext cx="1682874" cy="949881"/>
        </a:xfrm>
        <a:custGeom>
          <a:avLst/>
          <a:gdLst/>
          <a:ahLst/>
          <a:cxnLst/>
          <a:rect l="0" t="0" r="0" b="0"/>
          <a:pathLst>
            <a:path>
              <a:moveTo>
                <a:pt x="0" y="0"/>
              </a:moveTo>
              <a:lnTo>
                <a:pt x="0" y="725213"/>
              </a:lnTo>
              <a:lnTo>
                <a:pt x="1682874" y="725213"/>
              </a:lnTo>
              <a:lnTo>
                <a:pt x="1682874"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2228043" y="3544688"/>
          <a:ext cx="1281260" cy="949881"/>
        </a:xfrm>
        <a:custGeom>
          <a:avLst/>
          <a:gdLst/>
          <a:ahLst/>
          <a:cxnLst/>
          <a:rect l="0" t="0" r="0" b="0"/>
          <a:pathLst>
            <a:path>
              <a:moveTo>
                <a:pt x="1281260" y="0"/>
              </a:moveTo>
              <a:lnTo>
                <a:pt x="1281260" y="725213"/>
              </a:lnTo>
              <a:lnTo>
                <a:pt x="0" y="725213"/>
              </a:lnTo>
              <a:lnTo>
                <a:pt x="0"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3509303" y="1543908"/>
          <a:ext cx="2413849" cy="460776"/>
        </a:xfrm>
        <a:custGeom>
          <a:avLst/>
          <a:gdLst/>
          <a:ahLst/>
          <a:cxnLst/>
          <a:rect l="0" t="0" r="0" b="0"/>
          <a:pathLst>
            <a:path>
              <a:moveTo>
                <a:pt x="2413849" y="0"/>
              </a:moveTo>
              <a:lnTo>
                <a:pt x="2413849" y="236108"/>
              </a:lnTo>
              <a:lnTo>
                <a:pt x="0" y="236108"/>
              </a:lnTo>
              <a:lnTo>
                <a:pt x="0" y="460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4710552" y="3906"/>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4980019" y="259899"/>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Permetlé </a:t>
          </a:r>
          <a:r>
            <a:rPr lang="hu-HU" sz="1600" kern="1200" dirty="0" err="1"/>
            <a:t>készitéséhez</a:t>
          </a:r>
          <a:r>
            <a:rPr lang="hu-HU" sz="1600" kern="1200" dirty="0"/>
            <a:t> alkalmas szerformák</a:t>
          </a:r>
        </a:p>
      </dsp:txBody>
      <dsp:txXfrm>
        <a:off x="5025124" y="305004"/>
        <a:ext cx="2334991" cy="1449792"/>
      </dsp:txXfrm>
    </dsp:sp>
    <dsp:sp modelId="{67FC88B7-FF7F-4A3A-9568-FAEC56B679D4}">
      <dsp:nvSpPr>
        <dsp:cNvPr id="0" name=""/>
        <dsp:cNvSpPr/>
      </dsp:nvSpPr>
      <dsp:spPr>
        <a:xfrm>
          <a:off x="2276586" y="2004685"/>
          <a:ext cx="2465435"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546053" y="2260679"/>
          <a:ext cx="2465435"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hu-HU" sz="1800" kern="1200" dirty="0"/>
            <a:t>Szilárd </a:t>
          </a:r>
          <a:r>
            <a:rPr lang="hu-HU" sz="1800" kern="1200" dirty="0" err="1"/>
            <a:t>készitmények</a:t>
          </a:r>
          <a:endParaRPr lang="hu-HU" sz="1800" kern="1200" dirty="0"/>
        </a:p>
      </dsp:txBody>
      <dsp:txXfrm>
        <a:off x="2591158" y="2305784"/>
        <a:ext cx="2375225" cy="1449792"/>
      </dsp:txXfrm>
    </dsp:sp>
    <dsp:sp modelId="{3ADBAC4F-7F1A-4DF0-BE71-826372B83AA3}">
      <dsp:nvSpPr>
        <dsp:cNvPr id="0" name=""/>
        <dsp:cNvSpPr/>
      </dsp:nvSpPr>
      <dsp:spPr>
        <a:xfrm>
          <a:off x="101544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28490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SG,WG (WDG,DF)</a:t>
          </a:r>
        </a:p>
      </dsp:txBody>
      <dsp:txXfrm>
        <a:off x="1330014" y="4795669"/>
        <a:ext cx="2334991" cy="1449792"/>
      </dsp:txXfrm>
    </dsp:sp>
    <dsp:sp modelId="{B274A7D8-8866-4B8B-9BF4-84DB91513E63}">
      <dsp:nvSpPr>
        <dsp:cNvPr id="0" name=""/>
        <dsp:cNvSpPr/>
      </dsp:nvSpPr>
      <dsp:spPr>
        <a:xfrm>
          <a:off x="3979577"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4249044"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WP</a:t>
          </a:r>
        </a:p>
      </dsp:txBody>
      <dsp:txXfrm>
        <a:off x="4294149" y="4795669"/>
        <a:ext cx="2334991" cy="1449792"/>
      </dsp:txXfrm>
    </dsp:sp>
    <dsp:sp modelId="{D61813B8-AB9A-4FC2-9A99-587FB16A89BE}">
      <dsp:nvSpPr>
        <dsp:cNvPr id="0" name=""/>
        <dsp:cNvSpPr/>
      </dsp:nvSpPr>
      <dsp:spPr>
        <a:xfrm>
          <a:off x="6954334" y="2249238"/>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7223801" y="2505231"/>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Folyékony </a:t>
          </a:r>
          <a:r>
            <a:rPr lang="hu-HU" sz="2000" kern="1200" dirty="0" err="1"/>
            <a:t>készitmények</a:t>
          </a:r>
          <a:endParaRPr lang="hu-HU" sz="2000" kern="1200" dirty="0"/>
        </a:p>
      </dsp:txBody>
      <dsp:txXfrm>
        <a:off x="7268906" y="2550336"/>
        <a:ext cx="2334991" cy="1449792"/>
      </dsp:txXfrm>
    </dsp:sp>
    <dsp:sp modelId="{C85BEA2B-963C-4EDE-BE76-1637337B42BD}">
      <dsp:nvSpPr>
        <dsp:cNvPr id="0" name=""/>
        <dsp:cNvSpPr/>
      </dsp:nvSpPr>
      <dsp:spPr>
        <a:xfrm>
          <a:off x="694371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721317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Oldatok, diszperziók</a:t>
          </a:r>
        </a:p>
      </dsp:txBody>
      <dsp:txXfrm>
        <a:off x="7258284" y="4795669"/>
        <a:ext cx="2334991" cy="14497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B3925050-0527-4214-B367-6DE1DDF12159}" type="slidenum">
              <a:rPr lang="it-IT" altLang="hu-HU" smtClean="0"/>
              <a:pPr/>
              <a:t>22</a:t>
            </a:fld>
            <a:endParaRPr lang="it-IT" altLang="hu-HU"/>
          </a:p>
        </p:txBody>
      </p:sp>
    </p:spTree>
    <p:extLst>
      <p:ext uri="{BB962C8B-B14F-4D97-AF65-F5344CB8AC3E}">
        <p14:creationId xmlns:p14="http://schemas.microsoft.com/office/powerpoint/2010/main" val="4022494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49</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50</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51</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54</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55</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56</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57</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925050-0527-4214-B367-6DE1DDF12159}" type="slidenum">
              <a:rPr kumimoji="0" lang="it-IT" altLang="hu-H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it-IT" altLang="hu-H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249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36</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37</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38</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39</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40</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41</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D8B37DF-1DC0-4717-B23F-13F3C72D8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0D33EE-7ED1-485C-B95A-4CA5351A6C3E}" type="slidenum">
              <a:rPr lang="hu-HU" altLang="hu-HU" sz="1200"/>
              <a:pPr/>
              <a:t>47</a:t>
            </a:fld>
            <a:endParaRPr lang="hu-HU" altLang="hu-HU" sz="1200"/>
          </a:p>
        </p:txBody>
      </p:sp>
      <p:sp>
        <p:nvSpPr>
          <p:cNvPr id="19459" name="Rectangle 2">
            <a:extLst>
              <a:ext uri="{FF2B5EF4-FFF2-40B4-BE49-F238E27FC236}">
                <a16:creationId xmlns:a16="http://schemas.microsoft.com/office/drawing/2014/main" id="{E48F80C2-E577-4B76-BF9A-C5D9E5A83F2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8453274-18F4-4B6D-B048-3177F426C5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48</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2020. 05. 11.</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2020. 05. 11.</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2020. 05. 11.</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olo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it-IT"/>
              <a:t>Fare clic per modificare lo stile del titolo</a:t>
            </a:r>
            <a:endParaRPr lang="en-US"/>
          </a:p>
        </p:txBody>
      </p:sp>
      <p:sp>
        <p:nvSpPr>
          <p:cNvPr id="17" name="Sottotitolo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a:t>Fare clic per modificare lo stile del sottotitolo dello schema</a:t>
            </a:r>
            <a:endParaRPr lang="en-US"/>
          </a:p>
        </p:txBody>
      </p:sp>
      <p:sp>
        <p:nvSpPr>
          <p:cNvPr id="4" name="Segnaposto data 29">
            <a:extLst>
              <a:ext uri="{FF2B5EF4-FFF2-40B4-BE49-F238E27FC236}">
                <a16:creationId xmlns:a16="http://schemas.microsoft.com/office/drawing/2014/main" id="{C272B25A-D049-49DD-B64E-1228B4C2D019}"/>
              </a:ext>
            </a:extLst>
          </p:cNvPr>
          <p:cNvSpPr>
            <a:spLocks noGrp="1"/>
          </p:cNvSpPr>
          <p:nvPr>
            <p:ph type="dt" sz="half" idx="10"/>
          </p:nvPr>
        </p:nvSpPr>
        <p:spPr/>
        <p:txBody>
          <a:bodyPr/>
          <a:lstStyle>
            <a:lvl1pPr>
              <a:defRPr/>
            </a:lvl1pPr>
          </a:lstStyle>
          <a:p>
            <a:pPr>
              <a:defRPr/>
            </a:pPr>
            <a:fld id="{7B5608BD-5C51-40C3-BC4C-DCE3B9703D37}" type="datetimeFigureOut">
              <a:rPr lang="it-IT"/>
              <a:pPr>
                <a:defRPr/>
              </a:pPr>
              <a:t>11/05/2020</a:t>
            </a:fld>
            <a:endParaRPr lang="it-IT"/>
          </a:p>
        </p:txBody>
      </p:sp>
      <p:sp>
        <p:nvSpPr>
          <p:cNvPr id="5" name="Segnaposto piè di pagina 18">
            <a:extLst>
              <a:ext uri="{FF2B5EF4-FFF2-40B4-BE49-F238E27FC236}">
                <a16:creationId xmlns:a16="http://schemas.microsoft.com/office/drawing/2014/main" id="{BF22EAD6-178E-4D66-8012-93072D37CEB7}"/>
              </a:ext>
            </a:extLst>
          </p:cNvPr>
          <p:cNvSpPr>
            <a:spLocks noGrp="1"/>
          </p:cNvSpPr>
          <p:nvPr>
            <p:ph type="ftr" sz="quarter" idx="11"/>
          </p:nvPr>
        </p:nvSpPr>
        <p:spPr/>
        <p:txBody>
          <a:bodyPr/>
          <a:lstStyle>
            <a:lvl1pPr>
              <a:defRPr/>
            </a:lvl1pPr>
          </a:lstStyle>
          <a:p>
            <a:pPr>
              <a:defRPr/>
            </a:pPr>
            <a:endParaRPr lang="hu-HU"/>
          </a:p>
        </p:txBody>
      </p:sp>
      <p:sp>
        <p:nvSpPr>
          <p:cNvPr id="6" name="Segnaposto numero diapositiva 26">
            <a:extLst>
              <a:ext uri="{FF2B5EF4-FFF2-40B4-BE49-F238E27FC236}">
                <a16:creationId xmlns:a16="http://schemas.microsoft.com/office/drawing/2014/main" id="{B2BFAFAE-2CC8-4086-B45A-C4B16D0F36FE}"/>
              </a:ext>
            </a:extLst>
          </p:cNvPr>
          <p:cNvSpPr>
            <a:spLocks noGrp="1"/>
          </p:cNvSpPr>
          <p:nvPr>
            <p:ph type="sldNum" sz="quarter" idx="12"/>
          </p:nvPr>
        </p:nvSpPr>
        <p:spPr/>
        <p:txBody>
          <a:bodyPr/>
          <a:lstStyle>
            <a:lvl1pPr>
              <a:defRPr>
                <a:solidFill>
                  <a:srgbClr val="D1EAEE"/>
                </a:solidFill>
              </a:defRPr>
            </a:lvl1pPr>
          </a:lstStyle>
          <a:p>
            <a:fld id="{946B78A9-C5FD-4E96-9E8C-9F50C49A6A57}" type="slidenum">
              <a:rPr lang="it-IT" altLang="hu-HU"/>
              <a:pPr/>
              <a:t>‹#›</a:t>
            </a:fld>
            <a:endParaRPr lang="it-IT" altLang="hu-HU"/>
          </a:p>
        </p:txBody>
      </p:sp>
    </p:spTree>
    <p:extLst>
      <p:ext uri="{BB962C8B-B14F-4D97-AF65-F5344CB8AC3E}">
        <p14:creationId xmlns:p14="http://schemas.microsoft.com/office/powerpoint/2010/main" val="30272176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9">
            <a:extLst>
              <a:ext uri="{FF2B5EF4-FFF2-40B4-BE49-F238E27FC236}">
                <a16:creationId xmlns:a16="http://schemas.microsoft.com/office/drawing/2014/main" id="{C9E1098A-5871-4409-B6DE-FC894ACA1ADA}"/>
              </a:ext>
            </a:extLst>
          </p:cNvPr>
          <p:cNvSpPr>
            <a:spLocks noGrp="1"/>
          </p:cNvSpPr>
          <p:nvPr>
            <p:ph type="dt" sz="half" idx="10"/>
          </p:nvPr>
        </p:nvSpPr>
        <p:spPr/>
        <p:txBody>
          <a:bodyPr/>
          <a:lstStyle>
            <a:lvl1pPr>
              <a:defRPr/>
            </a:lvl1pPr>
          </a:lstStyle>
          <a:p>
            <a:pPr>
              <a:defRPr/>
            </a:pPr>
            <a:fld id="{EFDF8778-35D3-4D9D-9766-DD7C171A1D59}" type="datetimeFigureOut">
              <a:rPr lang="it-IT"/>
              <a:pPr>
                <a:defRPr/>
              </a:pPr>
              <a:t>11/05/2020</a:t>
            </a:fld>
            <a:endParaRPr lang="it-IT"/>
          </a:p>
        </p:txBody>
      </p:sp>
      <p:sp>
        <p:nvSpPr>
          <p:cNvPr id="5" name="Segnaposto piè di pagina 21">
            <a:extLst>
              <a:ext uri="{FF2B5EF4-FFF2-40B4-BE49-F238E27FC236}">
                <a16:creationId xmlns:a16="http://schemas.microsoft.com/office/drawing/2014/main" id="{8163DB44-BA4C-4087-8A88-C4808FA06580}"/>
              </a:ext>
            </a:extLst>
          </p:cNvPr>
          <p:cNvSpPr>
            <a:spLocks noGrp="1"/>
          </p:cNvSpPr>
          <p:nvPr>
            <p:ph type="ftr" sz="quarter" idx="11"/>
          </p:nvPr>
        </p:nvSpPr>
        <p:spPr/>
        <p:txBody>
          <a:bodyPr/>
          <a:lstStyle>
            <a:lvl1pPr>
              <a:defRPr/>
            </a:lvl1pPr>
          </a:lstStyle>
          <a:p>
            <a:pPr>
              <a:defRPr/>
            </a:pPr>
            <a:endParaRPr lang="hu-HU"/>
          </a:p>
        </p:txBody>
      </p:sp>
      <p:sp>
        <p:nvSpPr>
          <p:cNvPr id="6" name="Segnaposto numero diapositiva 17">
            <a:extLst>
              <a:ext uri="{FF2B5EF4-FFF2-40B4-BE49-F238E27FC236}">
                <a16:creationId xmlns:a16="http://schemas.microsoft.com/office/drawing/2014/main" id="{A327B25B-1AEA-46C0-A32B-69A69C9C2AB5}"/>
              </a:ext>
            </a:extLst>
          </p:cNvPr>
          <p:cNvSpPr>
            <a:spLocks noGrp="1"/>
          </p:cNvSpPr>
          <p:nvPr>
            <p:ph type="sldNum" sz="quarter" idx="12"/>
          </p:nvPr>
        </p:nvSpPr>
        <p:spPr/>
        <p:txBody>
          <a:bodyPr/>
          <a:lstStyle>
            <a:lvl1pPr>
              <a:defRPr/>
            </a:lvl1pPr>
          </a:lstStyle>
          <a:p>
            <a:fld id="{7FBEA122-FB99-40FE-BEED-1CB0D74A35B8}" type="slidenum">
              <a:rPr lang="it-IT" altLang="hu-HU"/>
              <a:pPr/>
              <a:t>‹#›</a:t>
            </a:fld>
            <a:endParaRPr lang="it-IT" altLang="hu-HU"/>
          </a:p>
        </p:txBody>
      </p:sp>
    </p:spTree>
    <p:extLst>
      <p:ext uri="{BB962C8B-B14F-4D97-AF65-F5344CB8AC3E}">
        <p14:creationId xmlns:p14="http://schemas.microsoft.com/office/powerpoint/2010/main" val="153296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it-IT"/>
              <a:t>Fare clic per modificare lo stile del titolo</a:t>
            </a:r>
            <a:endParaRPr lang="en-US"/>
          </a:p>
        </p:txBody>
      </p:sp>
      <p:sp>
        <p:nvSpPr>
          <p:cNvPr id="3" name="Segnaposto testo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477073DC-5F35-4C6E-B2DB-BF8E47112765}"/>
              </a:ext>
            </a:extLst>
          </p:cNvPr>
          <p:cNvSpPr>
            <a:spLocks noGrp="1"/>
          </p:cNvSpPr>
          <p:nvPr>
            <p:ph type="dt" sz="half" idx="10"/>
          </p:nvPr>
        </p:nvSpPr>
        <p:spPr/>
        <p:txBody>
          <a:bodyPr/>
          <a:lstStyle>
            <a:lvl1pPr>
              <a:defRPr/>
            </a:lvl1pPr>
          </a:lstStyle>
          <a:p>
            <a:pPr>
              <a:defRPr/>
            </a:pPr>
            <a:fld id="{00E87308-EDDF-4E16-83A9-954E68D4B6EF}" type="datetimeFigureOut">
              <a:rPr lang="it-IT"/>
              <a:pPr>
                <a:defRPr/>
              </a:pPr>
              <a:t>11/05/2020</a:t>
            </a:fld>
            <a:endParaRPr lang="it-IT"/>
          </a:p>
        </p:txBody>
      </p:sp>
      <p:sp>
        <p:nvSpPr>
          <p:cNvPr id="5" name="Segnaposto piè di pagina 4">
            <a:extLst>
              <a:ext uri="{FF2B5EF4-FFF2-40B4-BE49-F238E27FC236}">
                <a16:creationId xmlns:a16="http://schemas.microsoft.com/office/drawing/2014/main" id="{29E9EAC3-9958-4549-AD7B-C051034041A9}"/>
              </a:ext>
            </a:extLst>
          </p:cNvPr>
          <p:cNvSpPr>
            <a:spLocks noGrp="1"/>
          </p:cNvSpPr>
          <p:nvPr>
            <p:ph type="ftr" sz="quarter" idx="11"/>
          </p:nvPr>
        </p:nvSpPr>
        <p:spPr/>
        <p:txBody>
          <a:bodyPr/>
          <a:lstStyle>
            <a:lvl1pPr>
              <a:defRPr/>
            </a:lvl1pPr>
          </a:lstStyle>
          <a:p>
            <a:pPr>
              <a:defRPr/>
            </a:pPr>
            <a:endParaRPr lang="hu-HU"/>
          </a:p>
        </p:txBody>
      </p:sp>
      <p:sp>
        <p:nvSpPr>
          <p:cNvPr id="6" name="Segnaposto numero diapositiva 5">
            <a:extLst>
              <a:ext uri="{FF2B5EF4-FFF2-40B4-BE49-F238E27FC236}">
                <a16:creationId xmlns:a16="http://schemas.microsoft.com/office/drawing/2014/main" id="{201C1D81-527D-4ED7-89BF-FAA93BBA2920}"/>
              </a:ext>
            </a:extLst>
          </p:cNvPr>
          <p:cNvSpPr>
            <a:spLocks noGrp="1"/>
          </p:cNvSpPr>
          <p:nvPr>
            <p:ph type="sldNum" sz="quarter" idx="12"/>
          </p:nvPr>
        </p:nvSpPr>
        <p:spPr/>
        <p:txBody>
          <a:bodyPr/>
          <a:lstStyle>
            <a:lvl1pPr>
              <a:defRPr>
                <a:solidFill>
                  <a:srgbClr val="D1EAEE"/>
                </a:solidFill>
              </a:defRPr>
            </a:lvl1pPr>
          </a:lstStyle>
          <a:p>
            <a:fld id="{CA447590-86AE-47B7-84C7-032EFABD8057}" type="slidenum">
              <a:rPr lang="it-IT" altLang="hu-HU"/>
              <a:pPr/>
              <a:t>‹#›</a:t>
            </a:fld>
            <a:endParaRPr lang="it-IT" altLang="hu-HU"/>
          </a:p>
        </p:txBody>
      </p:sp>
    </p:spTree>
    <p:extLst>
      <p:ext uri="{BB962C8B-B14F-4D97-AF65-F5344CB8AC3E}">
        <p14:creationId xmlns:p14="http://schemas.microsoft.com/office/powerpoint/2010/main" val="39264098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09600" y="704088"/>
            <a:ext cx="10972800" cy="1143000"/>
          </a:xfr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9">
            <a:extLst>
              <a:ext uri="{FF2B5EF4-FFF2-40B4-BE49-F238E27FC236}">
                <a16:creationId xmlns:a16="http://schemas.microsoft.com/office/drawing/2014/main" id="{BF281159-6497-4780-8CB2-03414AC85EED}"/>
              </a:ext>
            </a:extLst>
          </p:cNvPr>
          <p:cNvSpPr>
            <a:spLocks noGrp="1"/>
          </p:cNvSpPr>
          <p:nvPr>
            <p:ph type="dt" sz="half" idx="10"/>
          </p:nvPr>
        </p:nvSpPr>
        <p:spPr/>
        <p:txBody>
          <a:bodyPr/>
          <a:lstStyle>
            <a:lvl1pPr>
              <a:defRPr/>
            </a:lvl1pPr>
          </a:lstStyle>
          <a:p>
            <a:pPr>
              <a:defRPr/>
            </a:pPr>
            <a:fld id="{E99450C6-796D-47A8-9BF2-F8E3C3908873}" type="datetimeFigureOut">
              <a:rPr lang="it-IT"/>
              <a:pPr>
                <a:defRPr/>
              </a:pPr>
              <a:t>11/05/2020</a:t>
            </a:fld>
            <a:endParaRPr lang="it-IT"/>
          </a:p>
        </p:txBody>
      </p:sp>
      <p:sp>
        <p:nvSpPr>
          <p:cNvPr id="6" name="Segnaposto piè di pagina 21">
            <a:extLst>
              <a:ext uri="{FF2B5EF4-FFF2-40B4-BE49-F238E27FC236}">
                <a16:creationId xmlns:a16="http://schemas.microsoft.com/office/drawing/2014/main" id="{B212A89F-FF7B-4990-A396-2A9F4C2B6336}"/>
              </a:ext>
            </a:extLst>
          </p:cNvPr>
          <p:cNvSpPr>
            <a:spLocks noGrp="1"/>
          </p:cNvSpPr>
          <p:nvPr>
            <p:ph type="ftr" sz="quarter" idx="11"/>
          </p:nvPr>
        </p:nvSpPr>
        <p:spPr/>
        <p:txBody>
          <a:bodyPr/>
          <a:lstStyle>
            <a:lvl1pPr>
              <a:defRPr/>
            </a:lvl1pPr>
          </a:lstStyle>
          <a:p>
            <a:pPr>
              <a:defRPr/>
            </a:pPr>
            <a:endParaRPr lang="hu-HU"/>
          </a:p>
        </p:txBody>
      </p:sp>
      <p:sp>
        <p:nvSpPr>
          <p:cNvPr id="7" name="Segnaposto numero diapositiva 17">
            <a:extLst>
              <a:ext uri="{FF2B5EF4-FFF2-40B4-BE49-F238E27FC236}">
                <a16:creationId xmlns:a16="http://schemas.microsoft.com/office/drawing/2014/main" id="{B2EA7AA5-8C1D-4942-8FCE-C2E1FD72C364}"/>
              </a:ext>
            </a:extLst>
          </p:cNvPr>
          <p:cNvSpPr>
            <a:spLocks noGrp="1"/>
          </p:cNvSpPr>
          <p:nvPr>
            <p:ph type="sldNum" sz="quarter" idx="12"/>
          </p:nvPr>
        </p:nvSpPr>
        <p:spPr/>
        <p:txBody>
          <a:bodyPr/>
          <a:lstStyle>
            <a:lvl1pPr>
              <a:defRPr/>
            </a:lvl1pPr>
          </a:lstStyle>
          <a:p>
            <a:fld id="{16E285AA-9165-42DF-9098-FAB36C06BC21}" type="slidenum">
              <a:rPr lang="it-IT" altLang="hu-HU"/>
              <a:pPr/>
              <a:t>‹#›</a:t>
            </a:fld>
            <a:endParaRPr lang="it-IT" altLang="hu-HU"/>
          </a:p>
        </p:txBody>
      </p:sp>
    </p:spTree>
    <p:extLst>
      <p:ext uri="{BB962C8B-B14F-4D97-AF65-F5344CB8AC3E}">
        <p14:creationId xmlns:p14="http://schemas.microsoft.com/office/powerpoint/2010/main" val="423837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09600" y="704088"/>
            <a:ext cx="10972800" cy="1143000"/>
          </a:xfrm>
        </p:spPr>
        <p:txBody>
          <a:bodyPr/>
          <a:lstStyle>
            <a:lvl1pPr>
              <a:defRPr/>
            </a:lvl1pPr>
          </a:lstStyle>
          <a:p>
            <a:r>
              <a:rPr lang="it-IT"/>
              <a:t>Fare clic per modificare lo stile del titolo</a:t>
            </a:r>
            <a:endParaRPr lang="en-US"/>
          </a:p>
        </p:txBody>
      </p:sp>
      <p:sp>
        <p:nvSpPr>
          <p:cNvPr id="3" name="Segnaposto testo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testo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5" name="Segnaposto contenuto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contenuto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9">
            <a:extLst>
              <a:ext uri="{FF2B5EF4-FFF2-40B4-BE49-F238E27FC236}">
                <a16:creationId xmlns:a16="http://schemas.microsoft.com/office/drawing/2014/main" id="{3751592F-FBCC-4D97-B9C0-5FF06C5787D7}"/>
              </a:ext>
            </a:extLst>
          </p:cNvPr>
          <p:cNvSpPr>
            <a:spLocks noGrp="1"/>
          </p:cNvSpPr>
          <p:nvPr>
            <p:ph type="dt" sz="half" idx="10"/>
          </p:nvPr>
        </p:nvSpPr>
        <p:spPr/>
        <p:txBody>
          <a:bodyPr/>
          <a:lstStyle>
            <a:lvl1pPr>
              <a:defRPr/>
            </a:lvl1pPr>
          </a:lstStyle>
          <a:p>
            <a:pPr>
              <a:defRPr/>
            </a:pPr>
            <a:fld id="{FF402489-1401-4F41-8980-CF4F6DDE5B21}" type="datetimeFigureOut">
              <a:rPr lang="it-IT"/>
              <a:pPr>
                <a:defRPr/>
              </a:pPr>
              <a:t>11/05/2020</a:t>
            </a:fld>
            <a:endParaRPr lang="it-IT"/>
          </a:p>
        </p:txBody>
      </p:sp>
      <p:sp>
        <p:nvSpPr>
          <p:cNvPr id="8" name="Segnaposto piè di pagina 21">
            <a:extLst>
              <a:ext uri="{FF2B5EF4-FFF2-40B4-BE49-F238E27FC236}">
                <a16:creationId xmlns:a16="http://schemas.microsoft.com/office/drawing/2014/main" id="{D5625666-B487-4D47-B624-E61E4EB98A89}"/>
              </a:ext>
            </a:extLst>
          </p:cNvPr>
          <p:cNvSpPr>
            <a:spLocks noGrp="1"/>
          </p:cNvSpPr>
          <p:nvPr>
            <p:ph type="ftr" sz="quarter" idx="11"/>
          </p:nvPr>
        </p:nvSpPr>
        <p:spPr/>
        <p:txBody>
          <a:bodyPr/>
          <a:lstStyle>
            <a:lvl1pPr>
              <a:defRPr/>
            </a:lvl1pPr>
          </a:lstStyle>
          <a:p>
            <a:pPr>
              <a:defRPr/>
            </a:pPr>
            <a:endParaRPr lang="hu-HU"/>
          </a:p>
        </p:txBody>
      </p:sp>
      <p:sp>
        <p:nvSpPr>
          <p:cNvPr id="9" name="Segnaposto numero diapositiva 17">
            <a:extLst>
              <a:ext uri="{FF2B5EF4-FFF2-40B4-BE49-F238E27FC236}">
                <a16:creationId xmlns:a16="http://schemas.microsoft.com/office/drawing/2014/main" id="{682583B0-924F-4D19-9FB3-669AF11F8A46}"/>
              </a:ext>
            </a:extLst>
          </p:cNvPr>
          <p:cNvSpPr>
            <a:spLocks noGrp="1"/>
          </p:cNvSpPr>
          <p:nvPr>
            <p:ph type="sldNum" sz="quarter" idx="12"/>
          </p:nvPr>
        </p:nvSpPr>
        <p:spPr/>
        <p:txBody>
          <a:bodyPr/>
          <a:lstStyle>
            <a:lvl1pPr>
              <a:defRPr/>
            </a:lvl1pPr>
          </a:lstStyle>
          <a:p>
            <a:fld id="{CD96F4E1-0FEE-44D0-AE15-9941267A0EF6}" type="slidenum">
              <a:rPr lang="it-IT" altLang="hu-HU"/>
              <a:pPr/>
              <a:t>‹#›</a:t>
            </a:fld>
            <a:endParaRPr lang="it-IT" altLang="hu-HU"/>
          </a:p>
        </p:txBody>
      </p:sp>
    </p:spTree>
    <p:extLst>
      <p:ext uri="{BB962C8B-B14F-4D97-AF65-F5344CB8AC3E}">
        <p14:creationId xmlns:p14="http://schemas.microsoft.com/office/powerpoint/2010/main" val="416080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it-IT"/>
              <a:t>Fare clic per modificare lo stile del titolo</a:t>
            </a:r>
            <a:endParaRPr lang="en-US"/>
          </a:p>
        </p:txBody>
      </p:sp>
      <p:sp>
        <p:nvSpPr>
          <p:cNvPr id="3" name="Segnaposto data 9">
            <a:extLst>
              <a:ext uri="{FF2B5EF4-FFF2-40B4-BE49-F238E27FC236}">
                <a16:creationId xmlns:a16="http://schemas.microsoft.com/office/drawing/2014/main" id="{5046698F-DD99-4BE6-83E4-159A0C157E49}"/>
              </a:ext>
            </a:extLst>
          </p:cNvPr>
          <p:cNvSpPr>
            <a:spLocks noGrp="1"/>
          </p:cNvSpPr>
          <p:nvPr>
            <p:ph type="dt" sz="half" idx="10"/>
          </p:nvPr>
        </p:nvSpPr>
        <p:spPr/>
        <p:txBody>
          <a:bodyPr/>
          <a:lstStyle>
            <a:lvl1pPr>
              <a:defRPr/>
            </a:lvl1pPr>
          </a:lstStyle>
          <a:p>
            <a:pPr>
              <a:defRPr/>
            </a:pPr>
            <a:fld id="{EAF67B78-D113-48CF-A322-B29CF1264EA4}" type="datetimeFigureOut">
              <a:rPr lang="it-IT"/>
              <a:pPr>
                <a:defRPr/>
              </a:pPr>
              <a:t>11/05/2020</a:t>
            </a:fld>
            <a:endParaRPr lang="it-IT"/>
          </a:p>
        </p:txBody>
      </p:sp>
      <p:sp>
        <p:nvSpPr>
          <p:cNvPr id="4" name="Segnaposto piè di pagina 21">
            <a:extLst>
              <a:ext uri="{FF2B5EF4-FFF2-40B4-BE49-F238E27FC236}">
                <a16:creationId xmlns:a16="http://schemas.microsoft.com/office/drawing/2014/main" id="{39B72165-DB6D-4E4B-AAF7-4D47656F19C6}"/>
              </a:ext>
            </a:extLst>
          </p:cNvPr>
          <p:cNvSpPr>
            <a:spLocks noGrp="1"/>
          </p:cNvSpPr>
          <p:nvPr>
            <p:ph type="ftr" sz="quarter" idx="11"/>
          </p:nvPr>
        </p:nvSpPr>
        <p:spPr/>
        <p:txBody>
          <a:bodyPr/>
          <a:lstStyle>
            <a:lvl1pPr>
              <a:defRPr/>
            </a:lvl1pPr>
          </a:lstStyle>
          <a:p>
            <a:pPr>
              <a:defRPr/>
            </a:pPr>
            <a:endParaRPr lang="hu-HU"/>
          </a:p>
        </p:txBody>
      </p:sp>
      <p:sp>
        <p:nvSpPr>
          <p:cNvPr id="5" name="Segnaposto numero diapositiva 17">
            <a:extLst>
              <a:ext uri="{FF2B5EF4-FFF2-40B4-BE49-F238E27FC236}">
                <a16:creationId xmlns:a16="http://schemas.microsoft.com/office/drawing/2014/main" id="{125259F0-3E22-482C-A4CA-514FE37803F8}"/>
              </a:ext>
            </a:extLst>
          </p:cNvPr>
          <p:cNvSpPr>
            <a:spLocks noGrp="1"/>
          </p:cNvSpPr>
          <p:nvPr>
            <p:ph type="sldNum" sz="quarter" idx="12"/>
          </p:nvPr>
        </p:nvSpPr>
        <p:spPr/>
        <p:txBody>
          <a:bodyPr/>
          <a:lstStyle>
            <a:lvl1pPr>
              <a:defRPr/>
            </a:lvl1pPr>
          </a:lstStyle>
          <a:p>
            <a:fld id="{9B75439B-A8BC-4FE9-9D3F-8A6CF52F2563}" type="slidenum">
              <a:rPr lang="it-IT" altLang="hu-HU"/>
              <a:pPr/>
              <a:t>‹#›</a:t>
            </a:fld>
            <a:endParaRPr lang="it-IT" altLang="hu-HU"/>
          </a:p>
        </p:txBody>
      </p:sp>
    </p:spTree>
    <p:extLst>
      <p:ext uri="{BB962C8B-B14F-4D97-AF65-F5344CB8AC3E}">
        <p14:creationId xmlns:p14="http://schemas.microsoft.com/office/powerpoint/2010/main" val="641184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9">
            <a:extLst>
              <a:ext uri="{FF2B5EF4-FFF2-40B4-BE49-F238E27FC236}">
                <a16:creationId xmlns:a16="http://schemas.microsoft.com/office/drawing/2014/main" id="{053FAC08-D652-4CDB-B56A-53359B1801CA}"/>
              </a:ext>
            </a:extLst>
          </p:cNvPr>
          <p:cNvSpPr>
            <a:spLocks noGrp="1"/>
          </p:cNvSpPr>
          <p:nvPr>
            <p:ph type="dt" sz="half" idx="10"/>
          </p:nvPr>
        </p:nvSpPr>
        <p:spPr/>
        <p:txBody>
          <a:bodyPr/>
          <a:lstStyle>
            <a:lvl1pPr>
              <a:defRPr/>
            </a:lvl1pPr>
          </a:lstStyle>
          <a:p>
            <a:pPr>
              <a:defRPr/>
            </a:pPr>
            <a:fld id="{E5BAB8D4-4242-406E-848B-472A77325BFF}" type="datetimeFigureOut">
              <a:rPr lang="it-IT"/>
              <a:pPr>
                <a:defRPr/>
              </a:pPr>
              <a:t>11/05/2020</a:t>
            </a:fld>
            <a:endParaRPr lang="it-IT"/>
          </a:p>
        </p:txBody>
      </p:sp>
      <p:sp>
        <p:nvSpPr>
          <p:cNvPr id="3" name="Segnaposto piè di pagina 21">
            <a:extLst>
              <a:ext uri="{FF2B5EF4-FFF2-40B4-BE49-F238E27FC236}">
                <a16:creationId xmlns:a16="http://schemas.microsoft.com/office/drawing/2014/main" id="{C5CB945F-E9B0-4DB8-BC48-FE579273E2F2}"/>
              </a:ext>
            </a:extLst>
          </p:cNvPr>
          <p:cNvSpPr>
            <a:spLocks noGrp="1"/>
          </p:cNvSpPr>
          <p:nvPr>
            <p:ph type="ftr" sz="quarter" idx="11"/>
          </p:nvPr>
        </p:nvSpPr>
        <p:spPr/>
        <p:txBody>
          <a:bodyPr/>
          <a:lstStyle>
            <a:lvl1pPr>
              <a:defRPr/>
            </a:lvl1pPr>
          </a:lstStyle>
          <a:p>
            <a:pPr>
              <a:defRPr/>
            </a:pPr>
            <a:endParaRPr lang="hu-HU"/>
          </a:p>
        </p:txBody>
      </p:sp>
      <p:sp>
        <p:nvSpPr>
          <p:cNvPr id="4" name="Segnaposto numero diapositiva 17">
            <a:extLst>
              <a:ext uri="{FF2B5EF4-FFF2-40B4-BE49-F238E27FC236}">
                <a16:creationId xmlns:a16="http://schemas.microsoft.com/office/drawing/2014/main" id="{A3D8C111-CFD9-4292-9061-312F50E3F9D9}"/>
              </a:ext>
            </a:extLst>
          </p:cNvPr>
          <p:cNvSpPr>
            <a:spLocks noGrp="1"/>
          </p:cNvSpPr>
          <p:nvPr>
            <p:ph type="sldNum" sz="quarter" idx="12"/>
          </p:nvPr>
        </p:nvSpPr>
        <p:spPr/>
        <p:txBody>
          <a:bodyPr/>
          <a:lstStyle>
            <a:lvl1pPr>
              <a:defRPr/>
            </a:lvl1pPr>
          </a:lstStyle>
          <a:p>
            <a:fld id="{E57FA6FF-00A2-4D1C-8E11-C62312838A18}" type="slidenum">
              <a:rPr lang="it-IT" altLang="hu-HU"/>
              <a:pPr/>
              <a:t>‹#›</a:t>
            </a:fld>
            <a:endParaRPr lang="it-IT" altLang="hu-HU"/>
          </a:p>
        </p:txBody>
      </p:sp>
    </p:spTree>
    <p:extLst>
      <p:ext uri="{BB962C8B-B14F-4D97-AF65-F5344CB8AC3E}">
        <p14:creationId xmlns:p14="http://schemas.microsoft.com/office/powerpoint/2010/main" val="3276436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it-IT"/>
              <a:t>Fare clic per modificare lo stile del titolo</a:t>
            </a:r>
            <a:endParaRPr lang="en-US"/>
          </a:p>
        </p:txBody>
      </p:sp>
      <p:sp>
        <p:nvSpPr>
          <p:cNvPr id="3" name="Segnaposto testo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it-IT"/>
              <a:t>Fare clic per modificare stili del testo dello schema</a:t>
            </a:r>
          </a:p>
        </p:txBody>
      </p:sp>
      <p:sp>
        <p:nvSpPr>
          <p:cNvPr id="4" name="Segnaposto contenuto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9">
            <a:extLst>
              <a:ext uri="{FF2B5EF4-FFF2-40B4-BE49-F238E27FC236}">
                <a16:creationId xmlns:a16="http://schemas.microsoft.com/office/drawing/2014/main" id="{332059AB-E389-462E-B500-167E3D419809}"/>
              </a:ext>
            </a:extLst>
          </p:cNvPr>
          <p:cNvSpPr>
            <a:spLocks noGrp="1"/>
          </p:cNvSpPr>
          <p:nvPr>
            <p:ph type="dt" sz="half" idx="10"/>
          </p:nvPr>
        </p:nvSpPr>
        <p:spPr/>
        <p:txBody>
          <a:bodyPr/>
          <a:lstStyle>
            <a:lvl1pPr>
              <a:defRPr/>
            </a:lvl1pPr>
          </a:lstStyle>
          <a:p>
            <a:pPr>
              <a:defRPr/>
            </a:pPr>
            <a:fld id="{9AD50915-1CB0-4723-9121-73A572F35DC9}" type="datetimeFigureOut">
              <a:rPr lang="it-IT"/>
              <a:pPr>
                <a:defRPr/>
              </a:pPr>
              <a:t>11/05/2020</a:t>
            </a:fld>
            <a:endParaRPr lang="it-IT"/>
          </a:p>
        </p:txBody>
      </p:sp>
      <p:sp>
        <p:nvSpPr>
          <p:cNvPr id="6" name="Segnaposto piè di pagina 21">
            <a:extLst>
              <a:ext uri="{FF2B5EF4-FFF2-40B4-BE49-F238E27FC236}">
                <a16:creationId xmlns:a16="http://schemas.microsoft.com/office/drawing/2014/main" id="{1A915407-549B-4CFF-8752-52FBFC933674}"/>
              </a:ext>
            </a:extLst>
          </p:cNvPr>
          <p:cNvSpPr>
            <a:spLocks noGrp="1"/>
          </p:cNvSpPr>
          <p:nvPr>
            <p:ph type="ftr" sz="quarter" idx="11"/>
          </p:nvPr>
        </p:nvSpPr>
        <p:spPr/>
        <p:txBody>
          <a:bodyPr/>
          <a:lstStyle>
            <a:lvl1pPr>
              <a:defRPr/>
            </a:lvl1pPr>
          </a:lstStyle>
          <a:p>
            <a:pPr>
              <a:defRPr/>
            </a:pPr>
            <a:endParaRPr lang="hu-HU"/>
          </a:p>
        </p:txBody>
      </p:sp>
      <p:sp>
        <p:nvSpPr>
          <p:cNvPr id="7" name="Segnaposto numero diapositiva 17">
            <a:extLst>
              <a:ext uri="{FF2B5EF4-FFF2-40B4-BE49-F238E27FC236}">
                <a16:creationId xmlns:a16="http://schemas.microsoft.com/office/drawing/2014/main" id="{BECCDD8C-57FD-4FE5-9C73-A6DAF96CC888}"/>
              </a:ext>
            </a:extLst>
          </p:cNvPr>
          <p:cNvSpPr>
            <a:spLocks noGrp="1"/>
          </p:cNvSpPr>
          <p:nvPr>
            <p:ph type="sldNum" sz="quarter" idx="12"/>
          </p:nvPr>
        </p:nvSpPr>
        <p:spPr/>
        <p:txBody>
          <a:bodyPr/>
          <a:lstStyle>
            <a:lvl1pPr>
              <a:defRPr/>
            </a:lvl1pPr>
          </a:lstStyle>
          <a:p>
            <a:fld id="{8E286536-BAB0-441D-9454-3B7A35FDD0BC}" type="slidenum">
              <a:rPr lang="it-IT" altLang="hu-HU"/>
              <a:pPr/>
              <a:t>‹#›</a:t>
            </a:fld>
            <a:endParaRPr lang="it-IT" altLang="hu-HU"/>
          </a:p>
        </p:txBody>
      </p:sp>
    </p:spTree>
    <p:extLst>
      <p:ext uri="{BB962C8B-B14F-4D97-AF65-F5344CB8AC3E}">
        <p14:creationId xmlns:p14="http://schemas.microsoft.com/office/powerpoint/2010/main" val="240291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2020. 05. 11.</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itaglia e arrotonda singolo angolo rettangolo 13">
            <a:extLst>
              <a:ext uri="{FF2B5EF4-FFF2-40B4-BE49-F238E27FC236}">
                <a16:creationId xmlns:a16="http://schemas.microsoft.com/office/drawing/2014/main" id="{320E49EF-0CE4-49FF-9E4A-D0E435C6F224}"/>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Triangolo rettangolo 14">
            <a:extLst>
              <a:ext uri="{FF2B5EF4-FFF2-40B4-BE49-F238E27FC236}">
                <a16:creationId xmlns:a16="http://schemas.microsoft.com/office/drawing/2014/main" id="{25CB094D-6615-4F3D-BC7A-DC6875253E6A}"/>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 name="Figura a mano libera 15">
            <a:extLst>
              <a:ext uri="{FF2B5EF4-FFF2-40B4-BE49-F238E27FC236}">
                <a16:creationId xmlns:a16="http://schemas.microsoft.com/office/drawing/2014/main" id="{0DE0710D-139C-4B76-A345-A22E97A99365}"/>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sz="1800">
              <a:latin typeface="+mn-lt"/>
            </a:endParaRPr>
          </a:p>
        </p:txBody>
      </p:sp>
      <p:sp>
        <p:nvSpPr>
          <p:cNvPr id="8" name="Figura a mano libera 16">
            <a:extLst>
              <a:ext uri="{FF2B5EF4-FFF2-40B4-BE49-F238E27FC236}">
                <a16:creationId xmlns:a16="http://schemas.microsoft.com/office/drawing/2014/main" id="{B9D900A1-9D3C-45E5-A3C7-4A2C9E6BFB74}"/>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sz="1800">
              <a:latin typeface="+mn-lt"/>
            </a:endParaRPr>
          </a:p>
        </p:txBody>
      </p:sp>
      <p:sp>
        <p:nvSpPr>
          <p:cNvPr id="2" name="Titolo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it-IT"/>
              <a:t>Fare clic per modificare lo stile del titolo</a:t>
            </a:r>
            <a:endParaRPr lang="en-US"/>
          </a:p>
        </p:txBody>
      </p:sp>
      <p:sp>
        <p:nvSpPr>
          <p:cNvPr id="4" name="Segnaposto testo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it-IT"/>
              <a:t>Fare clic per modificare stili del testo dello schema</a:t>
            </a:r>
          </a:p>
        </p:txBody>
      </p:sp>
      <p:sp>
        <p:nvSpPr>
          <p:cNvPr id="3" name="Segnaposto immagine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9" name="Segnaposto data 4">
            <a:extLst>
              <a:ext uri="{FF2B5EF4-FFF2-40B4-BE49-F238E27FC236}">
                <a16:creationId xmlns:a16="http://schemas.microsoft.com/office/drawing/2014/main" id="{0CFC5478-EA50-4AB3-BCA4-D9923D44B844}"/>
              </a:ext>
            </a:extLst>
          </p:cNvPr>
          <p:cNvSpPr>
            <a:spLocks noGrp="1"/>
          </p:cNvSpPr>
          <p:nvPr>
            <p:ph type="dt" sz="half" idx="10"/>
          </p:nvPr>
        </p:nvSpPr>
        <p:spPr/>
        <p:txBody>
          <a:bodyPr/>
          <a:lstStyle>
            <a:lvl1pPr>
              <a:defRPr/>
            </a:lvl1pPr>
          </a:lstStyle>
          <a:p>
            <a:pPr>
              <a:defRPr/>
            </a:pPr>
            <a:fld id="{B49478DE-68CF-4C9D-A375-41D80CABE4B9}" type="datetimeFigureOut">
              <a:rPr lang="it-IT"/>
              <a:pPr>
                <a:defRPr/>
              </a:pPr>
              <a:t>11/05/2020</a:t>
            </a:fld>
            <a:endParaRPr lang="it-IT"/>
          </a:p>
        </p:txBody>
      </p:sp>
      <p:sp>
        <p:nvSpPr>
          <p:cNvPr id="10" name="Segnaposto piè di pagina 5">
            <a:extLst>
              <a:ext uri="{FF2B5EF4-FFF2-40B4-BE49-F238E27FC236}">
                <a16:creationId xmlns:a16="http://schemas.microsoft.com/office/drawing/2014/main" id="{1C4511F0-216B-4C4E-9613-1772478710C1}"/>
              </a:ext>
            </a:extLst>
          </p:cNvPr>
          <p:cNvSpPr>
            <a:spLocks noGrp="1"/>
          </p:cNvSpPr>
          <p:nvPr>
            <p:ph type="ftr" sz="quarter" idx="11"/>
          </p:nvPr>
        </p:nvSpPr>
        <p:spPr/>
        <p:txBody>
          <a:bodyPr/>
          <a:lstStyle>
            <a:lvl1pPr>
              <a:defRPr/>
            </a:lvl1pPr>
          </a:lstStyle>
          <a:p>
            <a:pPr>
              <a:defRPr/>
            </a:pPr>
            <a:endParaRPr lang="hu-HU"/>
          </a:p>
        </p:txBody>
      </p:sp>
      <p:sp>
        <p:nvSpPr>
          <p:cNvPr id="11" name="Segnaposto numero diapositiva 6">
            <a:extLst>
              <a:ext uri="{FF2B5EF4-FFF2-40B4-BE49-F238E27FC236}">
                <a16:creationId xmlns:a16="http://schemas.microsoft.com/office/drawing/2014/main" id="{434FA807-48FD-46C3-A896-3BE88088DFC6}"/>
              </a:ext>
            </a:extLst>
          </p:cNvPr>
          <p:cNvSpPr>
            <a:spLocks noGrp="1"/>
          </p:cNvSpPr>
          <p:nvPr>
            <p:ph type="sldNum" sz="quarter" idx="12"/>
          </p:nvPr>
        </p:nvSpPr>
        <p:spPr>
          <a:xfrm>
            <a:off x="10769600" y="6356351"/>
            <a:ext cx="812800" cy="365125"/>
          </a:xfrm>
        </p:spPr>
        <p:txBody>
          <a:bodyPr/>
          <a:lstStyle>
            <a:lvl1pPr>
              <a:defRPr/>
            </a:lvl1pPr>
          </a:lstStyle>
          <a:p>
            <a:fld id="{9536BDFF-E3C8-477D-AA4E-430B732A810D}" type="slidenum">
              <a:rPr lang="it-IT" altLang="hu-HU"/>
              <a:pPr/>
              <a:t>‹#›</a:t>
            </a:fld>
            <a:endParaRPr lang="it-IT" altLang="hu-HU"/>
          </a:p>
        </p:txBody>
      </p:sp>
    </p:spTree>
    <p:extLst>
      <p:ext uri="{BB962C8B-B14F-4D97-AF65-F5344CB8AC3E}">
        <p14:creationId xmlns:p14="http://schemas.microsoft.com/office/powerpoint/2010/main" val="4013275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9">
            <a:extLst>
              <a:ext uri="{FF2B5EF4-FFF2-40B4-BE49-F238E27FC236}">
                <a16:creationId xmlns:a16="http://schemas.microsoft.com/office/drawing/2014/main" id="{153ED9D9-3D06-4864-AB13-2998C901A00C}"/>
              </a:ext>
            </a:extLst>
          </p:cNvPr>
          <p:cNvSpPr>
            <a:spLocks noGrp="1"/>
          </p:cNvSpPr>
          <p:nvPr>
            <p:ph type="dt" sz="half" idx="10"/>
          </p:nvPr>
        </p:nvSpPr>
        <p:spPr/>
        <p:txBody>
          <a:bodyPr/>
          <a:lstStyle>
            <a:lvl1pPr>
              <a:defRPr/>
            </a:lvl1pPr>
          </a:lstStyle>
          <a:p>
            <a:pPr>
              <a:defRPr/>
            </a:pPr>
            <a:fld id="{B952B613-02D4-403C-8C8C-6B0826F3D9EF}" type="datetimeFigureOut">
              <a:rPr lang="it-IT"/>
              <a:pPr>
                <a:defRPr/>
              </a:pPr>
              <a:t>11/05/2020</a:t>
            </a:fld>
            <a:endParaRPr lang="it-IT"/>
          </a:p>
        </p:txBody>
      </p:sp>
      <p:sp>
        <p:nvSpPr>
          <p:cNvPr id="5" name="Segnaposto piè di pagina 21">
            <a:extLst>
              <a:ext uri="{FF2B5EF4-FFF2-40B4-BE49-F238E27FC236}">
                <a16:creationId xmlns:a16="http://schemas.microsoft.com/office/drawing/2014/main" id="{25495C8B-30BC-4177-92DE-63F07FBE7FB5}"/>
              </a:ext>
            </a:extLst>
          </p:cNvPr>
          <p:cNvSpPr>
            <a:spLocks noGrp="1"/>
          </p:cNvSpPr>
          <p:nvPr>
            <p:ph type="ftr" sz="quarter" idx="11"/>
          </p:nvPr>
        </p:nvSpPr>
        <p:spPr/>
        <p:txBody>
          <a:bodyPr/>
          <a:lstStyle>
            <a:lvl1pPr>
              <a:defRPr/>
            </a:lvl1pPr>
          </a:lstStyle>
          <a:p>
            <a:pPr>
              <a:defRPr/>
            </a:pPr>
            <a:endParaRPr lang="hu-HU"/>
          </a:p>
        </p:txBody>
      </p:sp>
      <p:sp>
        <p:nvSpPr>
          <p:cNvPr id="6" name="Segnaposto numero diapositiva 17">
            <a:extLst>
              <a:ext uri="{FF2B5EF4-FFF2-40B4-BE49-F238E27FC236}">
                <a16:creationId xmlns:a16="http://schemas.microsoft.com/office/drawing/2014/main" id="{9B8D183A-4491-4807-98C8-AA4735236534}"/>
              </a:ext>
            </a:extLst>
          </p:cNvPr>
          <p:cNvSpPr>
            <a:spLocks noGrp="1"/>
          </p:cNvSpPr>
          <p:nvPr>
            <p:ph type="sldNum" sz="quarter" idx="12"/>
          </p:nvPr>
        </p:nvSpPr>
        <p:spPr/>
        <p:txBody>
          <a:bodyPr/>
          <a:lstStyle>
            <a:lvl1pPr>
              <a:defRPr/>
            </a:lvl1pPr>
          </a:lstStyle>
          <a:p>
            <a:fld id="{18DB5643-1507-43DF-8467-E0D950F097A2}" type="slidenum">
              <a:rPr lang="it-IT" altLang="hu-HU"/>
              <a:pPr/>
              <a:t>‹#›</a:t>
            </a:fld>
            <a:endParaRPr lang="it-IT" altLang="hu-HU"/>
          </a:p>
        </p:txBody>
      </p:sp>
    </p:spTree>
    <p:extLst>
      <p:ext uri="{BB962C8B-B14F-4D97-AF65-F5344CB8AC3E}">
        <p14:creationId xmlns:p14="http://schemas.microsoft.com/office/powerpoint/2010/main" val="3801831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914402"/>
            <a:ext cx="2743200" cy="5211763"/>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09600" y="914402"/>
            <a:ext cx="8026400" cy="521176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9">
            <a:extLst>
              <a:ext uri="{FF2B5EF4-FFF2-40B4-BE49-F238E27FC236}">
                <a16:creationId xmlns:a16="http://schemas.microsoft.com/office/drawing/2014/main" id="{FB5992E3-B272-41F0-A0DF-190F1002B821}"/>
              </a:ext>
            </a:extLst>
          </p:cNvPr>
          <p:cNvSpPr>
            <a:spLocks noGrp="1"/>
          </p:cNvSpPr>
          <p:nvPr>
            <p:ph type="dt" sz="half" idx="10"/>
          </p:nvPr>
        </p:nvSpPr>
        <p:spPr/>
        <p:txBody>
          <a:bodyPr/>
          <a:lstStyle>
            <a:lvl1pPr>
              <a:defRPr/>
            </a:lvl1pPr>
          </a:lstStyle>
          <a:p>
            <a:pPr>
              <a:defRPr/>
            </a:pPr>
            <a:fld id="{6C2750DD-2134-4265-B0BB-B2CFACC1135A}" type="datetimeFigureOut">
              <a:rPr lang="it-IT"/>
              <a:pPr>
                <a:defRPr/>
              </a:pPr>
              <a:t>11/05/2020</a:t>
            </a:fld>
            <a:endParaRPr lang="it-IT"/>
          </a:p>
        </p:txBody>
      </p:sp>
      <p:sp>
        <p:nvSpPr>
          <p:cNvPr id="5" name="Segnaposto piè di pagina 21">
            <a:extLst>
              <a:ext uri="{FF2B5EF4-FFF2-40B4-BE49-F238E27FC236}">
                <a16:creationId xmlns:a16="http://schemas.microsoft.com/office/drawing/2014/main" id="{E4ADCC98-B4CB-4544-A7DC-961E23DD2771}"/>
              </a:ext>
            </a:extLst>
          </p:cNvPr>
          <p:cNvSpPr>
            <a:spLocks noGrp="1"/>
          </p:cNvSpPr>
          <p:nvPr>
            <p:ph type="ftr" sz="quarter" idx="11"/>
          </p:nvPr>
        </p:nvSpPr>
        <p:spPr/>
        <p:txBody>
          <a:bodyPr/>
          <a:lstStyle>
            <a:lvl1pPr>
              <a:defRPr/>
            </a:lvl1pPr>
          </a:lstStyle>
          <a:p>
            <a:pPr>
              <a:defRPr/>
            </a:pPr>
            <a:endParaRPr lang="hu-HU"/>
          </a:p>
        </p:txBody>
      </p:sp>
      <p:sp>
        <p:nvSpPr>
          <p:cNvPr id="6" name="Segnaposto numero diapositiva 17">
            <a:extLst>
              <a:ext uri="{FF2B5EF4-FFF2-40B4-BE49-F238E27FC236}">
                <a16:creationId xmlns:a16="http://schemas.microsoft.com/office/drawing/2014/main" id="{F7D45614-6330-4C08-AB87-F42F42F70321}"/>
              </a:ext>
            </a:extLst>
          </p:cNvPr>
          <p:cNvSpPr>
            <a:spLocks noGrp="1"/>
          </p:cNvSpPr>
          <p:nvPr>
            <p:ph type="sldNum" sz="quarter" idx="12"/>
          </p:nvPr>
        </p:nvSpPr>
        <p:spPr/>
        <p:txBody>
          <a:bodyPr/>
          <a:lstStyle>
            <a:lvl1pPr>
              <a:defRPr/>
            </a:lvl1pPr>
          </a:lstStyle>
          <a:p>
            <a:fld id="{85CAFDC5-95CA-43B6-A8AA-5A82E15A7E81}" type="slidenum">
              <a:rPr lang="it-IT" altLang="hu-HU"/>
              <a:pPr/>
              <a:t>‹#›</a:t>
            </a:fld>
            <a:endParaRPr lang="it-IT" altLang="hu-HU"/>
          </a:p>
        </p:txBody>
      </p:sp>
    </p:spTree>
    <p:extLst>
      <p:ext uri="{BB962C8B-B14F-4D97-AF65-F5344CB8AC3E}">
        <p14:creationId xmlns:p14="http://schemas.microsoft.com/office/powerpoint/2010/main" val="210553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2020. 05. 11.</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2020. 05. 11.</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2020. 05. 11.</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2020. 05. 11.</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2020. 05. 11.</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2020. 05. 11.</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2020. 05. 11.</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2020. 05. 11.</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igura a mano libera 6">
            <a:extLst>
              <a:ext uri="{FF2B5EF4-FFF2-40B4-BE49-F238E27FC236}">
                <a16:creationId xmlns:a16="http://schemas.microsoft.com/office/drawing/2014/main" id="{C691838F-95E4-4275-AEF8-7849B5E3A0AE}"/>
              </a:ext>
            </a:extLst>
          </p:cNvPr>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sz="1800">
              <a:latin typeface="+mn-lt"/>
            </a:endParaRPr>
          </a:p>
        </p:txBody>
      </p:sp>
      <p:sp>
        <p:nvSpPr>
          <p:cNvPr id="8" name="Figura a mano libera 7">
            <a:extLst>
              <a:ext uri="{FF2B5EF4-FFF2-40B4-BE49-F238E27FC236}">
                <a16:creationId xmlns:a16="http://schemas.microsoft.com/office/drawing/2014/main" id="{7B1FBAD9-8A3E-4054-877F-0DB8FEFF26AC}"/>
              </a:ext>
            </a:extLst>
          </p:cNvPr>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sz="1800">
              <a:latin typeface="+mn-lt"/>
            </a:endParaRPr>
          </a:p>
        </p:txBody>
      </p:sp>
      <p:sp>
        <p:nvSpPr>
          <p:cNvPr id="2052" name="Segnaposto titolo 8">
            <a:extLst>
              <a:ext uri="{FF2B5EF4-FFF2-40B4-BE49-F238E27FC236}">
                <a16:creationId xmlns:a16="http://schemas.microsoft.com/office/drawing/2014/main" id="{C698599D-E363-45F3-8CFC-09D1F3756FF5}"/>
              </a:ext>
            </a:extLst>
          </p:cNvPr>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it-IT" altLang="hu-HU"/>
              <a:t>Fare clic per modificare lo stile del titolo</a:t>
            </a:r>
            <a:endParaRPr lang="en-US" altLang="hu-HU"/>
          </a:p>
        </p:txBody>
      </p:sp>
      <p:sp>
        <p:nvSpPr>
          <p:cNvPr id="2053" name="Segnaposto testo 29">
            <a:extLst>
              <a:ext uri="{FF2B5EF4-FFF2-40B4-BE49-F238E27FC236}">
                <a16:creationId xmlns:a16="http://schemas.microsoft.com/office/drawing/2014/main" id="{E119CF19-2479-4F27-AAF2-48872877E72F}"/>
              </a:ext>
            </a:extLst>
          </p:cNvPr>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hu-HU"/>
              <a:t>Fare clic per modificare stili del testo dello schema</a:t>
            </a:r>
          </a:p>
          <a:p>
            <a:pPr lvl="1"/>
            <a:r>
              <a:rPr lang="it-IT" altLang="hu-HU"/>
              <a:t>Secondo livello</a:t>
            </a:r>
          </a:p>
          <a:p>
            <a:pPr lvl="2"/>
            <a:r>
              <a:rPr lang="it-IT" altLang="hu-HU"/>
              <a:t>Terzo livello</a:t>
            </a:r>
          </a:p>
          <a:p>
            <a:pPr lvl="3"/>
            <a:r>
              <a:rPr lang="it-IT" altLang="hu-HU"/>
              <a:t>Quarto livello</a:t>
            </a:r>
          </a:p>
          <a:p>
            <a:pPr lvl="4"/>
            <a:r>
              <a:rPr lang="it-IT" altLang="hu-HU"/>
              <a:t>Quinto livello</a:t>
            </a:r>
            <a:endParaRPr lang="en-US" altLang="hu-HU"/>
          </a:p>
        </p:txBody>
      </p:sp>
      <p:sp>
        <p:nvSpPr>
          <p:cNvPr id="10" name="Segnaposto data 9">
            <a:extLst>
              <a:ext uri="{FF2B5EF4-FFF2-40B4-BE49-F238E27FC236}">
                <a16:creationId xmlns:a16="http://schemas.microsoft.com/office/drawing/2014/main" id="{8E6105E3-CF08-4647-8F7D-9DECBAE37120}"/>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CA1C23AB-2730-4956-9561-233E7647C38A}" type="datetimeFigureOut">
              <a:rPr lang="it-IT"/>
              <a:pPr>
                <a:defRPr/>
              </a:pPr>
              <a:t>11/05/2020</a:t>
            </a:fld>
            <a:endParaRPr lang="it-IT"/>
          </a:p>
        </p:txBody>
      </p:sp>
      <p:sp>
        <p:nvSpPr>
          <p:cNvPr id="22" name="Segnaposto piè di pagina 21">
            <a:extLst>
              <a:ext uri="{FF2B5EF4-FFF2-40B4-BE49-F238E27FC236}">
                <a16:creationId xmlns:a16="http://schemas.microsoft.com/office/drawing/2014/main" id="{04D3C0A6-AE62-4CA4-801A-D20B89F42DA5}"/>
              </a:ext>
            </a:extLst>
          </p:cNvPr>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hu-HU"/>
          </a:p>
        </p:txBody>
      </p:sp>
      <p:sp>
        <p:nvSpPr>
          <p:cNvPr id="18" name="Segnaposto numero diapositiva 17">
            <a:extLst>
              <a:ext uri="{FF2B5EF4-FFF2-40B4-BE49-F238E27FC236}">
                <a16:creationId xmlns:a16="http://schemas.microsoft.com/office/drawing/2014/main" id="{D7430F96-16D4-4DF5-9E53-8B047588EB20}"/>
              </a:ext>
            </a:extLst>
          </p:cNvPr>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571E7744-95D6-45B3-97FB-F204142CED1D}" type="slidenum">
              <a:rPr lang="it-IT" altLang="hu-HU"/>
              <a:pPr/>
              <a:t>‹#›</a:t>
            </a:fld>
            <a:endParaRPr lang="it-IT" altLang="hu-HU"/>
          </a:p>
        </p:txBody>
      </p:sp>
      <p:grpSp>
        <p:nvGrpSpPr>
          <p:cNvPr id="2057" name="Gruppo 1">
            <a:extLst>
              <a:ext uri="{FF2B5EF4-FFF2-40B4-BE49-F238E27FC236}">
                <a16:creationId xmlns:a16="http://schemas.microsoft.com/office/drawing/2014/main" id="{26E5F9C1-777D-455E-AF96-F944C3CAC896}"/>
              </a:ext>
            </a:extLst>
          </p:cNvPr>
          <p:cNvGrpSpPr>
            <a:grpSpLocks/>
          </p:cNvGrpSpPr>
          <p:nvPr/>
        </p:nvGrpSpPr>
        <p:grpSpPr bwMode="auto">
          <a:xfrm>
            <a:off x="-25399" y="203200"/>
            <a:ext cx="12240684" cy="647700"/>
            <a:chOff x="-19045" y="216550"/>
            <a:chExt cx="9180548" cy="649224"/>
          </a:xfrm>
        </p:grpSpPr>
        <p:sp>
          <p:nvSpPr>
            <p:cNvPr id="12" name="Figura a mano libera 11">
              <a:extLst>
                <a:ext uri="{FF2B5EF4-FFF2-40B4-BE49-F238E27FC236}">
                  <a16:creationId xmlns:a16="http://schemas.microsoft.com/office/drawing/2014/main" id="{C57E6A7F-1C2A-4152-9F99-C6ED46FA814F}"/>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sz="1800"/>
            </a:p>
          </p:txBody>
        </p:sp>
        <p:sp>
          <p:nvSpPr>
            <p:cNvPr id="13" name="Figura a mano libera 12">
              <a:extLst>
                <a:ext uri="{FF2B5EF4-FFF2-40B4-BE49-F238E27FC236}">
                  <a16:creationId xmlns:a16="http://schemas.microsoft.com/office/drawing/2014/main" id="{338FDEFD-D3DA-4E0A-8042-417E517D35DB}"/>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sz="1800"/>
            </a:p>
          </p:txBody>
        </p:sp>
      </p:grpSp>
    </p:spTree>
    <p:extLst>
      <p:ext uri="{BB962C8B-B14F-4D97-AF65-F5344CB8AC3E}">
        <p14:creationId xmlns:p14="http://schemas.microsoft.com/office/powerpoint/2010/main" val="3945124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anose="020F0502020204030204" pitchFamily="34" charset="0"/>
        </a:defRPr>
      </a:lvl2pPr>
      <a:lvl3pPr algn="l" rtl="0" fontAlgn="base">
        <a:spcBef>
          <a:spcPct val="0"/>
        </a:spcBef>
        <a:spcAft>
          <a:spcPct val="0"/>
        </a:spcAft>
        <a:defRPr sz="5000">
          <a:solidFill>
            <a:schemeClr val="tx2"/>
          </a:solidFill>
          <a:latin typeface="Calibri" panose="020F0502020204030204" pitchFamily="34" charset="0"/>
        </a:defRPr>
      </a:lvl3pPr>
      <a:lvl4pPr algn="l" rtl="0" fontAlgn="base">
        <a:spcBef>
          <a:spcPct val="0"/>
        </a:spcBef>
        <a:spcAft>
          <a:spcPct val="0"/>
        </a:spcAft>
        <a:defRPr sz="5000">
          <a:solidFill>
            <a:schemeClr val="tx2"/>
          </a:solidFill>
          <a:latin typeface="Calibri" panose="020F0502020204030204" pitchFamily="34" charset="0"/>
        </a:defRPr>
      </a:lvl4pPr>
      <a:lvl5pPr algn="l" rtl="0" fontAlgn="base">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Formulációk</a:t>
            </a:r>
            <a:r>
              <a:rPr lang="hu-HU" dirty="0"/>
              <a:t> és </a:t>
            </a:r>
            <a:r>
              <a:rPr lang="hu-HU" dirty="0" err="1"/>
              <a:t>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DA32BBF2-12C5-4843-9576-B9B378207FD2}"/>
              </a:ext>
            </a:extLst>
          </p:cNvPr>
          <p:cNvSpPr/>
          <p:nvPr/>
        </p:nvSpPr>
        <p:spPr>
          <a:xfrm>
            <a:off x="2361537" y="2011680"/>
            <a:ext cx="7855889" cy="2369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Legfontosabb „inert „ komponens: SURFACTANT</a:t>
            </a:r>
          </a:p>
        </p:txBody>
      </p:sp>
    </p:spTree>
    <p:extLst>
      <p:ext uri="{BB962C8B-B14F-4D97-AF65-F5344CB8AC3E}">
        <p14:creationId xmlns:p14="http://schemas.microsoft.com/office/powerpoint/2010/main" val="179683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dirty="0" err="1"/>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dirty="0"/>
              <a:t>Surface </a:t>
            </a:r>
            <a:r>
              <a:rPr lang="hu-HU" dirty="0" err="1"/>
              <a:t>active</a:t>
            </a:r>
            <a:r>
              <a:rPr lang="hu-HU" dirty="0"/>
              <a:t> </a:t>
            </a:r>
            <a:r>
              <a:rPr lang="hu-HU" dirty="0" err="1"/>
              <a:t>agent</a:t>
            </a:r>
            <a:r>
              <a:rPr lang="hu-HU" dirty="0"/>
              <a:t>  (</a:t>
            </a:r>
            <a:r>
              <a:rPr lang="hu-HU" dirty="0" err="1"/>
              <a:t>tenzid</a:t>
            </a:r>
            <a:r>
              <a:rPr lang="hu-HU" dirty="0"/>
              <a:t>): </a:t>
            </a:r>
            <a:r>
              <a:rPr lang="hu-HU" dirty="0" err="1"/>
              <a:t>adszorbeálódik</a:t>
            </a:r>
            <a:r>
              <a:rPr lang="hu-HU" dirty="0"/>
              <a:t> határfelületen </a:t>
            </a:r>
          </a:p>
          <a:p>
            <a:r>
              <a:rPr lang="hu-HU" dirty="0"/>
              <a:t>Micellákat (</a:t>
            </a:r>
            <a:r>
              <a:rPr lang="hu-HU" dirty="0" err="1"/>
              <a:t>asszociátikumokat</a:t>
            </a:r>
            <a:r>
              <a:rPr lang="hu-HU" dirty="0"/>
              <a:t>)képez</a:t>
            </a:r>
          </a:p>
          <a:p>
            <a:r>
              <a:rPr lang="hu-HU" dirty="0" err="1"/>
              <a:t>Amfifil</a:t>
            </a:r>
            <a:r>
              <a:rPr lang="hu-HU" dirty="0"/>
              <a:t> szerkezete van: hidrofil és hidrofób szegmensre osztható fel a molekulák </a:t>
            </a:r>
          </a:p>
        </p:txBody>
      </p:sp>
    </p:spTree>
    <p:extLst>
      <p:ext uri="{BB962C8B-B14F-4D97-AF65-F5344CB8AC3E}">
        <p14:creationId xmlns:p14="http://schemas.microsoft.com/office/powerpoint/2010/main" val="243573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18B751B-F140-46FF-8FAD-0B35559953F8}"/>
              </a:ext>
            </a:extLst>
          </p:cNvPr>
          <p:cNvPicPr>
            <a:picLocks noChangeAspect="1"/>
          </p:cNvPicPr>
          <p:nvPr/>
        </p:nvPicPr>
        <p:blipFill>
          <a:blip r:embed="rId2"/>
          <a:stretch>
            <a:fillRect/>
          </a:stretch>
        </p:blipFill>
        <p:spPr>
          <a:xfrm>
            <a:off x="3128962" y="2376487"/>
            <a:ext cx="5934075" cy="2105025"/>
          </a:xfrm>
          <a:prstGeom prst="rect">
            <a:avLst/>
          </a:prstGeom>
        </p:spPr>
      </p:pic>
    </p:spTree>
    <p:extLst>
      <p:ext uri="{BB962C8B-B14F-4D97-AF65-F5344CB8AC3E}">
        <p14:creationId xmlns:p14="http://schemas.microsoft.com/office/powerpoint/2010/main" val="282260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81F2CE9-BC03-4163-B384-09C22F2F6EB9}"/>
              </a:ext>
            </a:extLst>
          </p:cNvPr>
          <p:cNvPicPr>
            <a:picLocks noChangeAspect="1"/>
          </p:cNvPicPr>
          <p:nvPr/>
        </p:nvPicPr>
        <p:blipFill>
          <a:blip r:embed="rId2"/>
          <a:stretch>
            <a:fillRect/>
          </a:stretch>
        </p:blipFill>
        <p:spPr>
          <a:xfrm>
            <a:off x="3076575" y="2633662"/>
            <a:ext cx="6038850" cy="1590675"/>
          </a:xfrm>
          <a:prstGeom prst="rect">
            <a:avLst/>
          </a:prstGeom>
        </p:spPr>
      </p:pic>
    </p:spTree>
    <p:extLst>
      <p:ext uri="{BB962C8B-B14F-4D97-AF65-F5344CB8AC3E}">
        <p14:creationId xmlns:p14="http://schemas.microsoft.com/office/powerpoint/2010/main" val="378117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66DD855-19AA-4001-A72C-74A06CA8C649}"/>
              </a:ext>
            </a:extLst>
          </p:cNvPr>
          <p:cNvPicPr>
            <a:picLocks noChangeAspect="1"/>
          </p:cNvPicPr>
          <p:nvPr/>
        </p:nvPicPr>
        <p:blipFill>
          <a:blip r:embed="rId2"/>
          <a:stretch>
            <a:fillRect/>
          </a:stretch>
        </p:blipFill>
        <p:spPr>
          <a:xfrm>
            <a:off x="3124200" y="1747837"/>
            <a:ext cx="5943600" cy="3362325"/>
          </a:xfrm>
          <a:prstGeom prst="rect">
            <a:avLst/>
          </a:prstGeom>
        </p:spPr>
      </p:pic>
    </p:spTree>
    <p:extLst>
      <p:ext uri="{BB962C8B-B14F-4D97-AF65-F5344CB8AC3E}">
        <p14:creationId xmlns:p14="http://schemas.microsoft.com/office/powerpoint/2010/main" val="392782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3CF9DC2-28C3-4FED-B973-9A3C726A6820}"/>
              </a:ext>
            </a:extLst>
          </p:cNvPr>
          <p:cNvPicPr>
            <a:picLocks noChangeAspect="1"/>
          </p:cNvPicPr>
          <p:nvPr/>
        </p:nvPicPr>
        <p:blipFill>
          <a:blip r:embed="rId2"/>
          <a:stretch>
            <a:fillRect/>
          </a:stretch>
        </p:blipFill>
        <p:spPr>
          <a:xfrm>
            <a:off x="3143250" y="1814512"/>
            <a:ext cx="5905500" cy="3228975"/>
          </a:xfrm>
          <a:prstGeom prst="rect">
            <a:avLst/>
          </a:prstGeom>
        </p:spPr>
      </p:pic>
    </p:spTree>
    <p:extLst>
      <p:ext uri="{BB962C8B-B14F-4D97-AF65-F5344CB8AC3E}">
        <p14:creationId xmlns:p14="http://schemas.microsoft.com/office/powerpoint/2010/main" val="113623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lnSpcReduction="10000"/>
          </a:bodyPr>
          <a:lstStyle/>
          <a:p>
            <a:r>
              <a:rPr lang="hu-HU" dirty="0"/>
              <a:t>Természetben előforduló vagy szintetizált</a:t>
            </a:r>
          </a:p>
          <a:p>
            <a:r>
              <a:rPr lang="hu-HU" dirty="0"/>
              <a:t>Polimer (makromolekula)</a:t>
            </a:r>
            <a:r>
              <a:rPr lang="hu-HU" dirty="0" err="1"/>
              <a:t>felépitésű</a:t>
            </a:r>
            <a:r>
              <a:rPr lang="hu-HU" dirty="0"/>
              <a:t> vagy  nem (adszorpciós viselkedés)</a:t>
            </a:r>
          </a:p>
          <a:p>
            <a:r>
              <a:rPr lang="hu-HU" dirty="0"/>
              <a:t>Funkció szerint: </a:t>
            </a:r>
            <a:r>
              <a:rPr lang="hu-HU" dirty="0" err="1"/>
              <a:t>nedvesitőszer</a:t>
            </a:r>
            <a:r>
              <a:rPr lang="hu-HU" dirty="0"/>
              <a:t>, diszpergálószer, </a:t>
            </a:r>
            <a:r>
              <a:rPr lang="hu-HU" dirty="0" err="1"/>
              <a:t>emulgátor</a:t>
            </a:r>
            <a:r>
              <a:rPr lang="hu-HU" dirty="0"/>
              <a:t>, </a:t>
            </a:r>
            <a:r>
              <a:rPr lang="hu-HU" dirty="0" err="1"/>
              <a:t>szolubilizáló</a:t>
            </a:r>
            <a:endParaRPr lang="hu-HU" dirty="0"/>
          </a:p>
          <a:p>
            <a:r>
              <a:rPr lang="hu-HU" dirty="0"/>
              <a:t>Alkalmazási cél szerint: funkcionális hatás közvetlen </a:t>
            </a:r>
            <a:r>
              <a:rPr lang="hu-HU" dirty="0" err="1"/>
              <a:t>érvényesitése</a:t>
            </a:r>
            <a:r>
              <a:rPr lang="hu-HU" dirty="0"/>
              <a:t>  </a:t>
            </a:r>
            <a:r>
              <a:rPr lang="hu-HU" i="1" dirty="0"/>
              <a:t>és/vagy </a:t>
            </a:r>
            <a:r>
              <a:rPr lang="hu-HU" dirty="0"/>
              <a:t>hatásfokozás (a </a:t>
            </a:r>
            <a:r>
              <a:rPr lang="hu-HU" dirty="0" err="1"/>
              <a:t>biologiai</a:t>
            </a:r>
            <a:r>
              <a:rPr lang="hu-HU" dirty="0"/>
              <a:t> hatás </a:t>
            </a:r>
            <a:r>
              <a:rPr lang="hu-HU" dirty="0" err="1"/>
              <a:t>elősegitése</a:t>
            </a:r>
            <a:r>
              <a:rPr lang="hu-HU" dirty="0"/>
              <a:t>)</a:t>
            </a:r>
          </a:p>
          <a:p>
            <a:r>
              <a:rPr lang="hu-HU" dirty="0"/>
              <a:t>Hidrofób csoport vázában a szénatomon kívül milyen atomok szerepelnek</a:t>
            </a:r>
          </a:p>
          <a:p>
            <a:r>
              <a:rPr lang="hu-HU" dirty="0"/>
              <a:t>Hidrofil  </a:t>
            </a:r>
            <a:r>
              <a:rPr lang="hu-HU" dirty="0" err="1"/>
              <a:t>csoport,szegmens</a:t>
            </a:r>
            <a:r>
              <a:rPr lang="hu-HU" dirty="0"/>
              <a:t> mit csinál </a:t>
            </a:r>
            <a:r>
              <a:rPr lang="hu-HU" dirty="0" err="1"/>
              <a:t>vizben</a:t>
            </a:r>
            <a:r>
              <a:rPr lang="hu-HU" dirty="0"/>
              <a:t>: </a:t>
            </a:r>
            <a:r>
              <a:rPr lang="hu-HU" dirty="0" err="1"/>
              <a:t>disszociál</a:t>
            </a:r>
            <a:r>
              <a:rPr lang="hu-HU" dirty="0"/>
              <a:t>  vagy nem </a:t>
            </a:r>
            <a:r>
              <a:rPr lang="hu-HU" dirty="0" err="1"/>
              <a:t>disszociál</a:t>
            </a:r>
            <a:r>
              <a:rPr lang="hu-HU" dirty="0"/>
              <a:t> ionokra</a:t>
            </a:r>
          </a:p>
        </p:txBody>
      </p:sp>
    </p:spTree>
    <p:extLst>
      <p:ext uri="{BB962C8B-B14F-4D97-AF65-F5344CB8AC3E}">
        <p14:creationId xmlns:p14="http://schemas.microsoft.com/office/powerpoint/2010/main" val="214210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dirty="0"/>
              <a:t>Hidrofób csoport váza</a:t>
            </a:r>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dirty="0"/>
              <a:t>C,H 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dirty="0"/>
              <a:t>Hidrofil csoport </a:t>
            </a:r>
            <a:r>
              <a:rPr lang="hu-HU" dirty="0" err="1"/>
              <a:t>szolvatálódása</a:t>
            </a:r>
            <a:r>
              <a:rPr lang="hu-HU" dirty="0"/>
              <a:t> </a:t>
            </a:r>
            <a:r>
              <a:rPr lang="hu-HU" dirty="0" err="1"/>
              <a:t>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dirty="0"/>
              <a:t>1) </a:t>
            </a:r>
            <a:r>
              <a:rPr lang="hu-HU" sz="2800" dirty="0"/>
              <a:t>nem </a:t>
            </a:r>
            <a:r>
              <a:rPr lang="hu-HU" sz="2800" dirty="0" err="1"/>
              <a:t>disszociál</a:t>
            </a:r>
            <a:r>
              <a:rPr lang="hu-HU" sz="2800" dirty="0"/>
              <a:t>: </a:t>
            </a:r>
            <a:r>
              <a:rPr lang="hu-HU" sz="2800" b="1" dirty="0"/>
              <a:t>nem-ionos</a:t>
            </a:r>
            <a:r>
              <a:rPr lang="hu-HU" sz="2800" dirty="0"/>
              <a:t> (non-</a:t>
            </a:r>
            <a:r>
              <a:rPr lang="hu-HU" sz="2800" dirty="0" err="1"/>
              <a:t>ionic</a:t>
            </a:r>
            <a:r>
              <a:rPr lang="hu-HU" sz="2800" dirty="0"/>
              <a:t>)</a:t>
            </a:r>
          </a:p>
          <a:p>
            <a:pPr marL="457200" lvl="1" indent="0">
              <a:buNone/>
            </a:pPr>
            <a:endParaRPr lang="hu-HU" sz="2800" dirty="0"/>
          </a:p>
          <a:p>
            <a:pPr lvl="1"/>
            <a:r>
              <a:rPr lang="hu-HU" sz="2800" dirty="0"/>
              <a:t>2)</a:t>
            </a:r>
            <a:r>
              <a:rPr lang="hu-HU" sz="2800" dirty="0" err="1"/>
              <a:t>disszociál</a:t>
            </a:r>
            <a:r>
              <a:rPr lang="hu-HU" sz="2800" dirty="0"/>
              <a:t>: </a:t>
            </a:r>
            <a:r>
              <a:rPr lang="hu-HU" sz="2800" b="1" dirty="0"/>
              <a:t>ionos</a:t>
            </a:r>
            <a:r>
              <a:rPr lang="hu-HU" sz="2800" dirty="0"/>
              <a:t>:  disszociációt követően a hidrofób részhez </a:t>
            </a:r>
            <a:r>
              <a:rPr lang="hu-HU" sz="2800" dirty="0" err="1"/>
              <a:t>kapcsolodó</a:t>
            </a:r>
            <a:r>
              <a:rPr lang="hu-HU" sz="2800" dirty="0"/>
              <a:t>  hidrofil csoport </a:t>
            </a:r>
            <a:r>
              <a:rPr lang="hu-HU" sz="2800" dirty="0" err="1"/>
              <a:t>negativ</a:t>
            </a:r>
            <a:r>
              <a:rPr lang="hu-HU" sz="2800" dirty="0"/>
              <a:t> töltésű vagy </a:t>
            </a:r>
            <a:r>
              <a:rPr lang="hu-HU" sz="2800" dirty="0" err="1"/>
              <a:t>pozitiv</a:t>
            </a:r>
            <a:r>
              <a:rPr lang="hu-HU" sz="2800" dirty="0"/>
              <a:t> töltésű  vagy esetleg </a:t>
            </a:r>
            <a:r>
              <a:rPr lang="hu-HU" sz="2800" dirty="0" err="1"/>
              <a:t>negativ</a:t>
            </a:r>
            <a:r>
              <a:rPr lang="hu-HU" sz="2800" dirty="0"/>
              <a:t> és </a:t>
            </a:r>
            <a:r>
              <a:rPr lang="hu-HU" sz="2800" dirty="0" err="1"/>
              <a:t>pozitiv</a:t>
            </a:r>
            <a:r>
              <a:rPr lang="hu-HU" sz="2800" dirty="0"/>
              <a:t> részre </a:t>
            </a:r>
            <a:r>
              <a:rPr lang="hu-HU" sz="2800" dirty="0" err="1"/>
              <a:t>tagolodik</a:t>
            </a:r>
            <a:endParaRPr lang="hu-HU" sz="2800" dirty="0"/>
          </a:p>
          <a:p>
            <a:pPr lvl="1"/>
            <a:r>
              <a:rPr lang="hu-HU" sz="2800" dirty="0"/>
              <a:t>3) </a:t>
            </a:r>
            <a:r>
              <a:rPr lang="hu-HU" sz="2800" b="1" dirty="0" err="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dirty="0"/>
              <a:t>Ionos </a:t>
            </a:r>
            <a:r>
              <a:rPr lang="hu-HU" dirty="0" err="1"/>
              <a:t>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dirty="0" err="1"/>
              <a:t>Anionosak</a:t>
            </a:r>
            <a:r>
              <a:rPr lang="hu-HU" dirty="0"/>
              <a:t> (</a:t>
            </a:r>
            <a:r>
              <a:rPr lang="hu-HU" dirty="0" err="1"/>
              <a:t>anionic</a:t>
            </a:r>
            <a:r>
              <a:rPr lang="hu-HU" dirty="0"/>
              <a:t>)</a:t>
            </a:r>
          </a:p>
          <a:p>
            <a:endParaRPr lang="hu-HU" dirty="0"/>
          </a:p>
          <a:p>
            <a:r>
              <a:rPr lang="hu-HU" dirty="0" err="1"/>
              <a:t>Kationosak</a:t>
            </a:r>
            <a:r>
              <a:rPr lang="hu-HU" dirty="0"/>
              <a:t> (</a:t>
            </a:r>
            <a:r>
              <a:rPr lang="hu-HU" dirty="0" err="1"/>
              <a:t>cationic</a:t>
            </a:r>
            <a:r>
              <a:rPr lang="hu-HU" dirty="0"/>
              <a:t>)</a:t>
            </a:r>
          </a:p>
          <a:p>
            <a:endParaRPr lang="hu-HU" dirty="0"/>
          </a:p>
          <a:p>
            <a:r>
              <a:rPr lang="hu-HU" dirty="0" err="1"/>
              <a:t>Amfoter</a:t>
            </a:r>
            <a:r>
              <a:rPr lang="hu-HU" dirty="0"/>
              <a:t> (</a:t>
            </a:r>
            <a:r>
              <a:rPr lang="hu-HU" dirty="0" err="1"/>
              <a:t>amphoteric</a:t>
            </a:r>
            <a:r>
              <a:rPr lang="hu-HU" dirty="0"/>
              <a:t>, </a:t>
            </a:r>
            <a:r>
              <a:rPr lang="hu-HU" dirty="0" err="1"/>
              <a:t>zwitterionic</a:t>
            </a:r>
            <a:r>
              <a:rPr lang="hu-HU" dirty="0"/>
              <a:t>)</a:t>
            </a:r>
          </a:p>
        </p:txBody>
      </p:sp>
    </p:spTree>
    <p:extLst>
      <p:ext uri="{BB962C8B-B14F-4D97-AF65-F5344CB8AC3E}">
        <p14:creationId xmlns:p14="http://schemas.microsoft.com/office/powerpoint/2010/main" val="29861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5A18620D-3128-4089-8CF1-47A91E419571}"/>
              </a:ext>
            </a:extLst>
          </p:cNvPr>
          <p:cNvSpPr/>
          <p:nvPr/>
        </p:nvSpPr>
        <p:spPr>
          <a:xfrm>
            <a:off x="3371353" y="2496710"/>
            <a:ext cx="5621572" cy="2695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FORMÁLÁSI KÉMIA, FORMULÁCIÓK</a:t>
            </a:r>
          </a:p>
        </p:txBody>
      </p:sp>
    </p:spTree>
    <p:extLst>
      <p:ext uri="{BB962C8B-B14F-4D97-AF65-F5344CB8AC3E}">
        <p14:creationId xmlns:p14="http://schemas.microsoft.com/office/powerpoint/2010/main" val="1496788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81E4CFB-32F6-4EDB-98CE-C6746144C779}"/>
              </a:ext>
            </a:extLst>
          </p:cNvPr>
          <p:cNvSpPr>
            <a:spLocks noGrp="1"/>
          </p:cNvSpPr>
          <p:nvPr>
            <p:ph type="title"/>
          </p:nvPr>
        </p:nvSpPr>
        <p:spPr>
          <a:xfrm>
            <a:off x="2054352" y="214290"/>
            <a:ext cx="7772400" cy="1928826"/>
          </a:xfrm>
        </p:spPr>
        <p:txBody>
          <a:bodyPr>
            <a:normAutofit fontScale="90000"/>
          </a:bodyPr>
          <a:lstStyle/>
          <a:p>
            <a:pPr>
              <a:defRPr/>
            </a:pPr>
            <a:r>
              <a:rPr lang="it-IT" dirty="0"/>
              <a:t> </a:t>
            </a:r>
            <a:r>
              <a:rPr lang="it-IT" sz="4800" dirty="0">
                <a:solidFill>
                  <a:srgbClr val="FF0000"/>
                </a:solidFill>
                <a:latin typeface="Comic Sans MS" pitchFamily="66" charset="0"/>
              </a:rPr>
              <a:t>Systems containing “nanoparticles” NANOTECHNOLOGY</a:t>
            </a:r>
            <a:endParaRPr lang="it-IT" sz="4800" dirty="0"/>
          </a:p>
        </p:txBody>
      </p:sp>
      <p:sp>
        <p:nvSpPr>
          <p:cNvPr id="14339" name="Segnaposto testo 4">
            <a:extLst>
              <a:ext uri="{FF2B5EF4-FFF2-40B4-BE49-F238E27FC236}">
                <a16:creationId xmlns:a16="http://schemas.microsoft.com/office/drawing/2014/main" id="{9B55959F-37B8-4C43-B31A-DA2910164ADB}"/>
              </a:ext>
            </a:extLst>
          </p:cNvPr>
          <p:cNvSpPr>
            <a:spLocks noGrp="1"/>
          </p:cNvSpPr>
          <p:nvPr>
            <p:ph type="body" idx="1"/>
          </p:nvPr>
        </p:nvSpPr>
        <p:spPr>
          <a:xfrm>
            <a:off x="2054225" y="2143125"/>
            <a:ext cx="7772400" cy="4371975"/>
          </a:xfrm>
          <a:noFill/>
        </p:spPr>
        <p:txBody>
          <a:bodyPr>
            <a:noAutofit/>
          </a:bodyPr>
          <a:lstStyle/>
          <a:p>
            <a:pPr>
              <a:buClr>
                <a:schemeClr val="accent3"/>
              </a:buClr>
              <a:defRPr/>
            </a:pPr>
            <a:r>
              <a:rPr lang="it-IT" sz="2800" b="1" dirty="0"/>
              <a:t>Solubilised lipophilic active ingredient in aqueous phase</a:t>
            </a:r>
          </a:p>
          <a:p>
            <a:pPr>
              <a:buClr>
                <a:schemeClr val="accent3"/>
              </a:buClr>
              <a:defRPr/>
            </a:pPr>
            <a:r>
              <a:rPr lang="it-IT" sz="2800" b="1" dirty="0"/>
              <a:t>Microemulsions</a:t>
            </a:r>
          </a:p>
          <a:p>
            <a:pPr>
              <a:buClr>
                <a:schemeClr val="accent3"/>
              </a:buClr>
              <a:defRPr/>
            </a:pPr>
            <a:r>
              <a:rPr lang="it-IT" sz="2800" b="1" dirty="0"/>
              <a:t>Nanosuspensions (nucleation technology route)</a:t>
            </a:r>
          </a:p>
          <a:p>
            <a:pPr>
              <a:buClr>
                <a:schemeClr val="accent3"/>
              </a:buClr>
              <a:defRPr/>
            </a:pPr>
            <a:r>
              <a:rPr lang="it-IT" sz="2800" b="1" dirty="0"/>
              <a:t>Molecular capsulation (cyclodextrin as carrier)</a:t>
            </a:r>
          </a:p>
          <a:p>
            <a:pPr>
              <a:buClr>
                <a:schemeClr val="accent3"/>
              </a:buClr>
              <a:defRPr/>
            </a:pPr>
            <a:r>
              <a:rPr lang="it-IT" sz="2800" b="1" dirty="0"/>
              <a:t>Nanocapsulations (Liposomes)</a:t>
            </a:r>
          </a:p>
          <a:p>
            <a:pPr>
              <a:buClr>
                <a:schemeClr val="accent3"/>
              </a:buClr>
              <a:defRPr/>
            </a:pPr>
            <a:r>
              <a:rPr lang="hu-HU" sz="2800" b="1" dirty="0" err="1">
                <a:solidFill>
                  <a:srgbClr val="FF0000"/>
                </a:solidFill>
              </a:rPr>
              <a:t>Challenges</a:t>
            </a:r>
            <a:r>
              <a:rPr lang="hu-HU" sz="2800" b="1" dirty="0">
                <a:solidFill>
                  <a:srgbClr val="FF0000"/>
                </a:solidFill>
              </a:rPr>
              <a:t>:	  </a:t>
            </a:r>
            <a:r>
              <a:rPr lang="it-IT" sz="2800" b="1" dirty="0">
                <a:solidFill>
                  <a:srgbClr val="7030A0"/>
                </a:solidFill>
              </a:rPr>
              <a:t>Preparation and Stabilisation</a:t>
            </a:r>
          </a:p>
          <a:p>
            <a:pPr algn="ctr">
              <a:buClr>
                <a:schemeClr val="accent3"/>
              </a:buClr>
              <a:defRPr/>
            </a:pPr>
            <a:r>
              <a:rPr lang="hu-HU" sz="2800" b="1" dirty="0">
                <a:solidFill>
                  <a:srgbClr val="7030A0"/>
                </a:solidFill>
              </a:rPr>
              <a:t>		</a:t>
            </a:r>
            <a:r>
              <a:rPr lang="it-IT" sz="2800" b="1" dirty="0">
                <a:solidFill>
                  <a:srgbClr val="7030A0"/>
                </a:solidFill>
              </a:rPr>
              <a:t>Efficacy  and Phytotoxicity </a:t>
            </a:r>
            <a:r>
              <a:rPr lang="hu-HU" sz="2800" b="1" dirty="0">
                <a:solidFill>
                  <a:srgbClr val="7030A0"/>
                </a:solidFill>
              </a:rPr>
              <a:t>       		                                 </a:t>
            </a:r>
            <a:r>
              <a:rPr lang="it-IT" sz="2800" b="1" dirty="0">
                <a:solidFill>
                  <a:srgbClr val="7030A0"/>
                </a:solidFill>
              </a:rPr>
              <a:t>(adjuv</a:t>
            </a:r>
            <a:r>
              <a:rPr lang="hu-HU" sz="2800" b="1" dirty="0" err="1">
                <a:solidFill>
                  <a:srgbClr val="7030A0"/>
                </a:solidFill>
              </a:rPr>
              <a:t>ancy</a:t>
            </a:r>
            <a:r>
              <a:rPr lang="hu-HU" sz="2800" b="1" dirty="0">
                <a:solidFill>
                  <a:srgbClr val="7030A0"/>
                </a:solidFill>
              </a:rPr>
              <a:t> : </a:t>
            </a:r>
            <a:r>
              <a:rPr lang="it-IT" sz="2800" b="1" dirty="0">
                <a:solidFill>
                  <a:srgbClr val="7030A0"/>
                </a:solidFill>
              </a:rPr>
              <a:t>effect of nano-size)</a:t>
            </a:r>
          </a:p>
          <a:p>
            <a:pPr>
              <a:buClr>
                <a:schemeClr val="accent3"/>
              </a:buClr>
              <a:defRPr/>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dirty="0"/>
              <a:t>Anionos </a:t>
            </a:r>
            <a:r>
              <a:rPr lang="hu-HU" dirty="0" err="1"/>
              <a:t>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dirty="0" err="1"/>
              <a:t>Karboxilátok</a:t>
            </a:r>
            <a:r>
              <a:rPr lang="hu-HU" dirty="0"/>
              <a:t>, </a:t>
            </a:r>
            <a:r>
              <a:rPr lang="hu-HU" dirty="0" err="1"/>
              <a:t>sarcosinátok</a:t>
            </a:r>
            <a:r>
              <a:rPr lang="hu-HU" dirty="0"/>
              <a:t>  , </a:t>
            </a:r>
            <a:r>
              <a:rPr lang="hu-HU" dirty="0" err="1"/>
              <a:t>ethoxycarboxylates</a:t>
            </a:r>
            <a:r>
              <a:rPr lang="hu-HU" dirty="0"/>
              <a:t> </a:t>
            </a:r>
          </a:p>
          <a:p>
            <a:r>
              <a:rPr lang="hu-HU" dirty="0"/>
              <a:t>Szulfátok, </a:t>
            </a:r>
            <a:r>
              <a:rPr lang="hu-HU" dirty="0" err="1"/>
              <a:t>ethoxysulfates</a:t>
            </a:r>
            <a:endParaRPr lang="hu-HU" dirty="0"/>
          </a:p>
          <a:p>
            <a:r>
              <a:rPr lang="hu-HU" dirty="0" err="1"/>
              <a:t>Szulfonátok</a:t>
            </a:r>
            <a:endParaRPr lang="hu-HU" dirty="0"/>
          </a:p>
          <a:p>
            <a:r>
              <a:rPr lang="hu-HU" dirty="0"/>
              <a:t>Foszfátok, </a:t>
            </a:r>
            <a:r>
              <a:rPr lang="hu-HU" dirty="0" err="1"/>
              <a:t>ethoxyfosfates</a:t>
            </a:r>
            <a:endParaRPr lang="hu-HU" dirty="0"/>
          </a:p>
          <a:p>
            <a:r>
              <a:rPr lang="hu-HU" dirty="0" err="1"/>
              <a:t>Szulfoszuccinátok</a:t>
            </a:r>
            <a:endParaRPr lang="hu-HU" dirty="0"/>
          </a:p>
          <a:p>
            <a:r>
              <a:rPr lang="hu-HU" dirty="0" err="1"/>
              <a:t>Taurátok</a:t>
            </a:r>
            <a:endParaRPr lang="hu-HU" dirty="0"/>
          </a:p>
          <a:p>
            <a:r>
              <a:rPr lang="hu-HU" dirty="0" err="1"/>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dirty="0" err="1"/>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err="1"/>
              <a:t>zsirsavakból</a:t>
            </a:r>
            <a:r>
              <a:rPr lang="hu-HU" dirty="0"/>
              <a:t> </a:t>
            </a:r>
            <a:r>
              <a:rPr lang="hu-HU" dirty="0" err="1"/>
              <a:t>készitett</a:t>
            </a:r>
            <a:r>
              <a:rPr lang="hu-HU" dirty="0"/>
              <a:t> szappanok , az alkáli-sók jól oldódnak </a:t>
            </a:r>
            <a:r>
              <a:rPr lang="hu-HU" dirty="0" err="1"/>
              <a:t>vizben</a:t>
            </a:r>
            <a:endParaRPr lang="hu-HU" dirty="0"/>
          </a:p>
          <a:p>
            <a:r>
              <a:rPr lang="hu-HU" dirty="0"/>
              <a:t>A kalcium és magnézium sók rosszul oldódnak </a:t>
            </a:r>
            <a:r>
              <a:rPr lang="hu-HU" dirty="0" err="1"/>
              <a:t>vizben</a:t>
            </a:r>
            <a:r>
              <a:rPr lang="hu-HU" dirty="0"/>
              <a:t> (magas keménységű vizekben </a:t>
            </a:r>
            <a:r>
              <a:rPr lang="hu-HU" dirty="0" err="1"/>
              <a:t>kicsapodás</a:t>
            </a:r>
            <a:r>
              <a:rPr lang="hu-HU" dirty="0"/>
              <a:t> tapasztalható</a:t>
            </a:r>
          </a:p>
          <a:p>
            <a:r>
              <a:rPr lang="hu-HU" dirty="0"/>
              <a:t>Citromsavas  származékok </a:t>
            </a:r>
            <a:r>
              <a:rPr lang="hu-HU" dirty="0" err="1"/>
              <a:t>extended</a:t>
            </a:r>
            <a:r>
              <a:rPr lang="hu-HU" dirty="0"/>
              <a:t> </a:t>
            </a:r>
            <a:r>
              <a:rPr lang="hu-HU" dirty="0" err="1"/>
              <a:t>tipusként</a:t>
            </a:r>
            <a:r>
              <a:rPr lang="hu-HU" dirty="0"/>
              <a:t> alkalmazást nyernek (</a:t>
            </a:r>
            <a:r>
              <a:rPr lang="hu-HU" dirty="0" err="1"/>
              <a:t>nedvesitőszerek</a:t>
            </a:r>
            <a:r>
              <a:rPr lang="hu-HU" dirty="0"/>
              <a:t>)</a:t>
            </a:r>
          </a:p>
        </p:txBody>
      </p:sp>
    </p:spTree>
    <p:extLst>
      <p:ext uri="{BB962C8B-B14F-4D97-AF65-F5344CB8AC3E}">
        <p14:creationId xmlns:p14="http://schemas.microsoft.com/office/powerpoint/2010/main" val="3210949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dirty="0" err="1"/>
              <a:t>Sulfates</a:t>
            </a:r>
            <a:r>
              <a:rPr lang="hu-HU" dirty="0"/>
              <a:t>, </a:t>
            </a:r>
            <a:r>
              <a:rPr lang="hu-HU" dirty="0" err="1"/>
              <a:t>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err="1"/>
              <a:t>Laurylsulfate</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WP,WG, esetleg </a:t>
            </a:r>
            <a:r>
              <a:rPr lang="hu-HU" dirty="0" err="1"/>
              <a:t>SC,hátránya</a:t>
            </a:r>
            <a:r>
              <a:rPr lang="hu-HU" dirty="0"/>
              <a:t>: erősen habzik   </a:t>
            </a:r>
            <a:r>
              <a:rPr lang="hu-HU" dirty="0" err="1"/>
              <a:t>Emulson</a:t>
            </a:r>
            <a:r>
              <a:rPr lang="hu-HU" dirty="0"/>
              <a:t>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dirty="0" err="1"/>
              <a:t>extended</a:t>
            </a:r>
            <a:r>
              <a:rPr lang="hu-HU" dirty="0"/>
              <a:t>): </a:t>
            </a:r>
            <a:r>
              <a:rPr lang="hu-HU" dirty="0" err="1"/>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dirty="0" err="1"/>
              <a:t>wetting</a:t>
            </a:r>
            <a:r>
              <a:rPr lang="hu-HU" dirty="0"/>
              <a:t> </a:t>
            </a:r>
            <a:r>
              <a:rPr lang="hu-HU" dirty="0" err="1"/>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dirty="0"/>
              <a:t>Egyéb </a:t>
            </a:r>
            <a:r>
              <a:rPr lang="hu-HU" dirty="0" err="1"/>
              <a:t>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dirty="0"/>
              <a:t>Olefin-</a:t>
            </a:r>
            <a:r>
              <a:rPr lang="hu-HU" dirty="0" err="1"/>
              <a:t>sulfonates</a:t>
            </a:r>
            <a:r>
              <a:rPr lang="hu-HU" dirty="0"/>
              <a:t>:  </a:t>
            </a:r>
            <a:r>
              <a:rPr lang="hu-HU" dirty="0" err="1"/>
              <a:t>nedvesitőszerek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dirty="0"/>
              <a:t>Foszfátok (foszfátészterek)</a:t>
            </a:r>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dirty="0" err="1"/>
              <a:t>Extended</a:t>
            </a:r>
            <a:r>
              <a:rPr lang="hu-HU" dirty="0"/>
              <a:t> foszfátok</a:t>
            </a:r>
          </a:p>
          <a:p>
            <a:pPr lvl="1"/>
            <a:r>
              <a:rPr lang="hu-HU" dirty="0" err="1"/>
              <a:t>Nonilfenol</a:t>
            </a:r>
            <a:r>
              <a:rPr lang="hu-HU" dirty="0"/>
              <a:t> </a:t>
            </a:r>
            <a:r>
              <a:rPr lang="hu-HU" dirty="0" err="1"/>
              <a:t>etoxilátumból</a:t>
            </a:r>
            <a:r>
              <a:rPr lang="hu-HU" dirty="0"/>
              <a:t> készülő foszfátok</a:t>
            </a:r>
          </a:p>
          <a:p>
            <a:pPr lvl="1"/>
            <a:r>
              <a:rPr lang="hu-HU" dirty="0" err="1"/>
              <a:t>Tistirilfenol</a:t>
            </a:r>
            <a:r>
              <a:rPr lang="hu-HU" dirty="0"/>
              <a:t> </a:t>
            </a:r>
            <a:r>
              <a:rPr lang="hu-HU" dirty="0" err="1"/>
              <a:t>etoxilátumból</a:t>
            </a:r>
            <a:r>
              <a:rPr lang="hu-HU" dirty="0"/>
              <a:t> készülő foszfátok</a:t>
            </a:r>
          </a:p>
          <a:p>
            <a:pPr lvl="2"/>
            <a:r>
              <a:rPr lang="hu-HU" dirty="0" err="1"/>
              <a:t>Emulgátor</a:t>
            </a:r>
            <a:r>
              <a:rPr lang="hu-HU" dirty="0"/>
              <a:t>     </a:t>
            </a:r>
            <a:r>
              <a:rPr lang="hu-HU" dirty="0" err="1"/>
              <a:t>Emulson</a:t>
            </a:r>
            <a:r>
              <a:rPr lang="hu-HU" dirty="0"/>
              <a:t> AG/TRSA  (savforma)</a:t>
            </a:r>
          </a:p>
          <a:p>
            <a:pPr lvl="2"/>
            <a:r>
              <a:rPr lang="hu-HU" dirty="0"/>
              <a:t>Diszpergálószer  </a:t>
            </a:r>
            <a:r>
              <a:rPr lang="hu-HU" dirty="0" err="1"/>
              <a:t>Emulson</a:t>
            </a:r>
            <a:r>
              <a:rPr lang="hu-HU" dirty="0"/>
              <a:t> AG/TRST (TEA só), </a:t>
            </a:r>
            <a:r>
              <a:rPr lang="hu-HU" dirty="0" err="1"/>
              <a:t>Emulson</a:t>
            </a:r>
            <a:r>
              <a:rPr lang="hu-HU" dirty="0"/>
              <a:t> AG/TRSK (K só)</a:t>
            </a:r>
          </a:p>
          <a:p>
            <a:pPr lvl="1"/>
            <a:r>
              <a:rPr lang="hu-HU" dirty="0"/>
              <a:t>Alkohol </a:t>
            </a:r>
            <a:r>
              <a:rPr lang="hu-HU" dirty="0" err="1"/>
              <a:t>etoxilátumból</a:t>
            </a:r>
            <a:r>
              <a:rPr lang="hu-HU" dirty="0"/>
              <a:t> készülő foszfátok:</a:t>
            </a:r>
          </a:p>
          <a:p>
            <a:pPr lvl="2"/>
            <a:r>
              <a:rPr lang="hu-HU" dirty="0" err="1"/>
              <a:t>Emulgátorok</a:t>
            </a:r>
            <a:r>
              <a:rPr lang="hu-HU" dirty="0"/>
              <a:t>   </a:t>
            </a:r>
            <a:r>
              <a:rPr lang="hu-HU" dirty="0" err="1"/>
              <a:t>Rolfen</a:t>
            </a:r>
            <a:r>
              <a:rPr lang="hu-HU" dirty="0"/>
              <a:t> 12/13/300  (</a:t>
            </a:r>
            <a:r>
              <a:rPr lang="hu-HU" dirty="0" err="1"/>
              <a:t>emulgátor</a:t>
            </a:r>
            <a:r>
              <a:rPr lang="hu-HU" dirty="0"/>
              <a:t> ásványi olaj emulgálásához)</a:t>
            </a:r>
          </a:p>
          <a:p>
            <a:pPr lvl="2"/>
            <a:r>
              <a:rPr lang="hu-HU" dirty="0"/>
              <a:t>Kompatibilitás fokozók, diszpergálószerek</a:t>
            </a:r>
          </a:p>
          <a:p>
            <a:pPr marL="914400" lvl="2" indent="0">
              <a:buNone/>
            </a:pPr>
            <a:endParaRPr lang="hu-HU" dirty="0"/>
          </a:p>
        </p:txBody>
      </p:sp>
    </p:spTree>
    <p:extLst>
      <p:ext uri="{BB962C8B-B14F-4D97-AF65-F5344CB8AC3E}">
        <p14:creationId xmlns:p14="http://schemas.microsoft.com/office/powerpoint/2010/main" val="3070336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dirty="0"/>
              <a:t>Foszfátok kémiája</a:t>
            </a:r>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dirty="0"/>
              <a:t>Foszforsavval vagy </a:t>
            </a:r>
            <a:r>
              <a:rPr lang="hu-HU" dirty="0" err="1"/>
              <a:t>fosforpentoxiddal</a:t>
            </a:r>
            <a:r>
              <a:rPr lang="hu-HU" dirty="0"/>
              <a:t>  történő észterezés</a:t>
            </a:r>
          </a:p>
          <a:p>
            <a:r>
              <a:rPr lang="hu-HU" dirty="0"/>
              <a:t>A </a:t>
            </a:r>
            <a:r>
              <a:rPr lang="hu-HU" dirty="0" err="1"/>
              <a:t>foszfatáló</a:t>
            </a:r>
            <a:r>
              <a:rPr lang="hu-HU" dirty="0"/>
              <a:t> komponens mennyisége változtatásával  a </a:t>
            </a:r>
            <a:r>
              <a:rPr lang="hu-HU" dirty="0" err="1"/>
              <a:t>mono</a:t>
            </a:r>
            <a:r>
              <a:rPr lang="hu-HU" dirty="0"/>
              <a:t>-,di- és </a:t>
            </a:r>
            <a:r>
              <a:rPr lang="hu-HU" dirty="0" err="1"/>
              <a:t>trifoszfát</a:t>
            </a:r>
            <a:r>
              <a:rPr lang="hu-HU" dirty="0"/>
              <a:t> aránya változik a végtermékben</a:t>
            </a:r>
          </a:p>
          <a:p>
            <a:r>
              <a:rPr lang="hu-HU" dirty="0"/>
              <a:t>A </a:t>
            </a:r>
            <a:r>
              <a:rPr lang="hu-HU" dirty="0" err="1"/>
              <a:t>trifoszfát</a:t>
            </a:r>
            <a:r>
              <a:rPr lang="hu-HU" dirty="0"/>
              <a:t> nem-ionos </a:t>
            </a:r>
            <a:r>
              <a:rPr lang="hu-HU" dirty="0" err="1"/>
              <a:t>tenzid</a:t>
            </a:r>
            <a:r>
              <a:rPr lang="hu-HU" dirty="0"/>
              <a:t>, a </a:t>
            </a:r>
            <a:r>
              <a:rPr lang="hu-HU" dirty="0" err="1"/>
              <a:t>mono</a:t>
            </a:r>
            <a:r>
              <a:rPr lang="hu-HU" dirty="0"/>
              <a:t>- és di-foszfát anionos </a:t>
            </a:r>
            <a:r>
              <a:rPr lang="hu-HU" dirty="0" err="1"/>
              <a:t>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dirty="0"/>
              <a:t>Nem-ionos </a:t>
            </a:r>
            <a:r>
              <a:rPr lang="hu-HU" dirty="0" err="1"/>
              <a:t>felületaktivanyagok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dirty="0" err="1"/>
              <a:t>Alkoxy</a:t>
            </a:r>
            <a:r>
              <a:rPr lang="hu-HU" dirty="0"/>
              <a:t> csoportot nem tartalmazó észterek: cukormolekula észterkötésben</a:t>
            </a:r>
          </a:p>
          <a:p>
            <a:r>
              <a:rPr lang="hu-HU" dirty="0" err="1"/>
              <a:t>Alkyl</a:t>
            </a:r>
            <a:r>
              <a:rPr lang="hu-HU" dirty="0"/>
              <a:t> </a:t>
            </a:r>
            <a:r>
              <a:rPr lang="hu-HU" dirty="0" err="1"/>
              <a:t>polyglucosides</a:t>
            </a:r>
            <a:r>
              <a:rPr lang="hu-HU" dirty="0"/>
              <a:t> (APG) :glükóz származékok, éterkötésben a cukormolekula</a:t>
            </a:r>
          </a:p>
          <a:p>
            <a:r>
              <a:rPr lang="hu-HU" dirty="0" err="1"/>
              <a:t>Polyglycerol</a:t>
            </a:r>
            <a:r>
              <a:rPr lang="hu-HU" dirty="0"/>
              <a:t> termékek</a:t>
            </a:r>
          </a:p>
          <a:p>
            <a:r>
              <a:rPr lang="hu-HU" dirty="0" err="1"/>
              <a:t>Alkoxilátumok</a:t>
            </a:r>
            <a:r>
              <a:rPr lang="hu-HU" dirty="0"/>
              <a:t> (</a:t>
            </a:r>
            <a:r>
              <a:rPr lang="hu-HU" dirty="0" err="1"/>
              <a:t>etoxilátumok</a:t>
            </a:r>
            <a:r>
              <a:rPr lang="hu-HU" dirty="0"/>
              <a:t>, </a:t>
            </a:r>
            <a:r>
              <a:rPr lang="hu-HU" dirty="0" err="1"/>
              <a:t>propoxilátumok</a:t>
            </a:r>
            <a:r>
              <a:rPr lang="hu-HU" dirty="0"/>
              <a:t>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dirty="0"/>
              <a:t>Etilénoxid, </a:t>
            </a:r>
            <a:r>
              <a:rPr lang="hu-HU" dirty="0" err="1"/>
              <a:t>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dirty="0" err="1"/>
              <a:t>Etoxilálási</a:t>
            </a:r>
            <a:r>
              <a:rPr lang="hu-HU" dirty="0"/>
              <a:t> fok: átlagos </a:t>
            </a:r>
            <a:r>
              <a:rPr lang="hu-HU" dirty="0" err="1"/>
              <a:t>etoxilálás</a:t>
            </a:r>
            <a:r>
              <a:rPr lang="hu-HU" dirty="0"/>
              <a:t> mértéke, különböző nagyságú molekulák &gt;&gt; azonos CAS szám</a:t>
            </a:r>
          </a:p>
          <a:p>
            <a:r>
              <a:rPr lang="hu-HU" dirty="0"/>
              <a:t>Növekvő </a:t>
            </a:r>
            <a:r>
              <a:rPr lang="hu-HU" dirty="0" err="1"/>
              <a:t>etoxilálási</a:t>
            </a:r>
            <a:r>
              <a:rPr lang="hu-HU" dirty="0"/>
              <a:t> fok  &gt;növekszik a </a:t>
            </a:r>
            <a:r>
              <a:rPr lang="hu-HU" dirty="0" err="1"/>
              <a:t>vizoldhatóság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dirty="0"/>
              <a:t>Propilénoxid, </a:t>
            </a:r>
            <a:r>
              <a:rPr lang="hu-HU" dirty="0" err="1"/>
              <a:t>oxirán</a:t>
            </a:r>
            <a:r>
              <a:rPr lang="hu-HU" dirty="0"/>
              <a:t>-metil</a:t>
            </a:r>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lstStyle/>
          <a:p>
            <a:r>
              <a:rPr lang="hu-HU" dirty="0"/>
              <a:t>Hidrofóbitást növeli</a:t>
            </a:r>
          </a:p>
          <a:p>
            <a:r>
              <a:rPr lang="hu-HU" dirty="0"/>
              <a:t>EO/PO kondenzátumok:</a:t>
            </a:r>
          </a:p>
          <a:p>
            <a:pPr marL="0" indent="0">
              <a:buNone/>
            </a:pPr>
            <a:r>
              <a:rPr lang="hu-HU" dirty="0"/>
              <a:t>	</a:t>
            </a:r>
            <a:r>
              <a:rPr lang="hu-HU" dirty="0" err="1"/>
              <a:t>block</a:t>
            </a:r>
            <a:r>
              <a:rPr lang="hu-HU" dirty="0"/>
              <a:t>-polimerek</a:t>
            </a:r>
          </a:p>
          <a:p>
            <a:pPr marL="0" indent="0">
              <a:buNone/>
            </a:pPr>
            <a:r>
              <a:rPr lang="hu-HU" dirty="0"/>
              <a:t>	</a:t>
            </a:r>
            <a:r>
              <a:rPr lang="hu-HU" dirty="0" err="1"/>
              <a:t>poloxamerek</a:t>
            </a:r>
            <a:endParaRPr lang="hu-HU" dirty="0"/>
          </a:p>
          <a:p>
            <a:pPr marL="0" indent="0">
              <a:buNone/>
            </a:pPr>
            <a:r>
              <a:rPr lang="hu-HU" dirty="0"/>
              <a:t>            random polimerek  (micellaképződés „fékezett”)</a:t>
            </a:r>
          </a:p>
          <a:p>
            <a:pPr marL="0" indent="0">
              <a:buNone/>
            </a:pPr>
            <a:endParaRPr lang="hu-HU" dirty="0"/>
          </a:p>
          <a:p>
            <a:pPr marL="0" indent="0">
              <a:buNone/>
            </a:pPr>
            <a:r>
              <a:rPr lang="hu-HU" dirty="0"/>
              <a:t>EO/PO kondenzátumok:  </a:t>
            </a:r>
            <a:r>
              <a:rPr lang="hu-HU" dirty="0" err="1"/>
              <a:t>Emulson</a:t>
            </a:r>
            <a:r>
              <a:rPr lang="hu-HU" dirty="0"/>
              <a:t> AG/104, </a:t>
            </a:r>
            <a:r>
              <a:rPr lang="hu-HU" dirty="0" err="1"/>
              <a:t>Emulson</a:t>
            </a:r>
            <a:r>
              <a:rPr lang="hu-HU" dirty="0"/>
              <a:t> AG/105, </a:t>
            </a:r>
            <a:r>
              <a:rPr lang="hu-HU" dirty="0" err="1"/>
              <a:t>Chimipal</a:t>
            </a:r>
            <a:r>
              <a:rPr lang="hu-HU" dirty="0"/>
              <a:t> PE 403, </a:t>
            </a:r>
            <a:r>
              <a:rPr lang="hu-HU" dirty="0" err="1"/>
              <a:t>Emulson</a:t>
            </a:r>
            <a:r>
              <a:rPr lang="hu-HU" dirty="0"/>
              <a:t> AG/TRS204, </a:t>
            </a:r>
            <a:r>
              <a:rPr lang="hu-HU" dirty="0" err="1"/>
              <a:t>Emulson</a:t>
            </a:r>
            <a:r>
              <a:rPr lang="hu-HU" dirty="0"/>
              <a:t> AG/TRS204N</a:t>
            </a:r>
          </a:p>
        </p:txBody>
      </p:sp>
    </p:spTree>
    <p:extLst>
      <p:ext uri="{BB962C8B-B14F-4D97-AF65-F5344CB8AC3E}">
        <p14:creationId xmlns:p14="http://schemas.microsoft.com/office/powerpoint/2010/main" val="89673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626781"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467833"/>
            <a:ext cx="4206949" cy="1775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Porlasztás 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Tree>
    <p:extLst>
      <p:ext uri="{BB962C8B-B14F-4D97-AF65-F5344CB8AC3E}">
        <p14:creationId xmlns:p14="http://schemas.microsoft.com/office/powerpoint/2010/main" val="178559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152109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3319535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3205093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640208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lstStyle/>
          <a:p>
            <a:r>
              <a:rPr lang="hu-HU" dirty="0"/>
              <a:t>Példa az </a:t>
            </a:r>
            <a:r>
              <a:rPr lang="hu-HU" dirty="0" err="1"/>
              <a:t>amfoter</a:t>
            </a:r>
            <a:r>
              <a:rPr lang="hu-HU" dirty="0"/>
              <a:t> </a:t>
            </a:r>
            <a:r>
              <a:rPr lang="hu-HU" dirty="0" err="1"/>
              <a:t>tenzidre</a:t>
            </a:r>
            <a:r>
              <a:rPr lang="hu-HU" dirty="0"/>
              <a:t>: </a:t>
            </a:r>
            <a:r>
              <a:rPr lang="hu-HU" dirty="0" err="1"/>
              <a:t>adjuváns</a:t>
            </a:r>
            <a:r>
              <a:rPr lang="hu-HU" dirty="0"/>
              <a:t> </a:t>
            </a:r>
            <a:r>
              <a:rPr lang="hu-HU" dirty="0" err="1"/>
              <a:t>glyphosate</a:t>
            </a:r>
            <a:r>
              <a:rPr lang="hu-HU" dirty="0"/>
              <a:t> IPA oldatokhoz </a:t>
            </a:r>
            <a:r>
              <a:rPr lang="hu-HU" dirty="0" err="1"/>
              <a:t>alkyl</a:t>
            </a:r>
            <a:r>
              <a:rPr lang="hu-HU" dirty="0"/>
              <a:t> </a:t>
            </a:r>
            <a:r>
              <a:rPr lang="hu-HU" dirty="0" err="1"/>
              <a:t>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1764329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a:extLst>
              <a:ext uri="{FF2B5EF4-FFF2-40B4-BE49-F238E27FC236}">
                <a16:creationId xmlns:a16="http://schemas.microsoft.com/office/drawing/2014/main" id="{EB3C8739-F1D1-4207-AF56-A3975A1BF938}"/>
              </a:ext>
            </a:extLst>
          </p:cNvPr>
          <p:cNvSpPr>
            <a:spLocks noGrp="1" noChangeArrowheads="1"/>
          </p:cNvSpPr>
          <p:nvPr>
            <p:ph type="ctrTitle"/>
          </p:nvPr>
        </p:nvSpPr>
        <p:spPr>
          <a:xfrm>
            <a:off x="4268788" y="381000"/>
            <a:ext cx="6399212" cy="1524000"/>
          </a:xfrm>
        </p:spPr>
        <p:txBody>
          <a:bodyPr>
            <a:normAutofit fontScale="90000"/>
          </a:bodyPr>
          <a:lstStyle/>
          <a:p>
            <a:pPr eaLnBrk="1" hangingPunct="1">
              <a:defRPr/>
            </a:pPr>
            <a:r>
              <a:rPr lang="hu-HU" sz="5400">
                <a:solidFill>
                  <a:srgbClr val="FF0000"/>
                </a:solidFill>
                <a:latin typeface="Comic Sans MS" pitchFamily="66" charset="0"/>
              </a:rPr>
              <a:t>polymeric surfactants</a:t>
            </a:r>
          </a:p>
        </p:txBody>
      </p:sp>
      <p:sp>
        <p:nvSpPr>
          <p:cNvPr id="3078" name="Rectangle 7">
            <a:extLst>
              <a:ext uri="{FF2B5EF4-FFF2-40B4-BE49-F238E27FC236}">
                <a16:creationId xmlns:a16="http://schemas.microsoft.com/office/drawing/2014/main" id="{4065D932-D2A4-4007-ACE1-3E68AC7C0A81}"/>
              </a:ext>
            </a:extLst>
          </p:cNvPr>
          <p:cNvSpPr>
            <a:spLocks noGrp="1" noChangeArrowheads="1"/>
          </p:cNvSpPr>
          <p:nvPr>
            <p:ph type="subTitle" idx="1"/>
          </p:nvPr>
        </p:nvSpPr>
        <p:spPr/>
        <p:txBody>
          <a:bodyPr/>
          <a:lstStyle/>
          <a:p>
            <a:pPr eaLnBrk="1" hangingPunct="1"/>
            <a:endParaRPr lang="hu-HU" altLang="hu-H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sz="5400">
                <a:solidFill>
                  <a:srgbClr val="FF0000"/>
                </a:solidFill>
                <a:latin typeface="Comic Sans MS" pitchFamily="66" charset="0"/>
              </a:rPr>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 MW &gt;1000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Traditional surfactants and Polymeric surfactants</a:t>
            </a:r>
            <a:endParaRPr lang="hu-HU">
              <a:solidFill>
                <a:srgbClr val="FF0000"/>
              </a:solidFill>
              <a:latin typeface="Comic Sans MS" pitchFamily="66" charset="0"/>
            </a:endParaRPr>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Main difference with monomeric surfactants (traditional):	</a:t>
            </a:r>
          </a:p>
          <a:p>
            <a:pPr eaLnBrk="1" hangingPunct="1">
              <a:buFont typeface="Wingdings" panose="05000000000000000000" pitchFamily="2" charset="2"/>
              <a:buNone/>
            </a:pPr>
            <a:r>
              <a:rPr lang="it-IT" altLang="hu-HU"/>
              <a:t>	slower micellisation	</a:t>
            </a:r>
          </a:p>
          <a:p>
            <a:pPr eaLnBrk="1" hangingPunct="1">
              <a:buFont typeface="Wingdings" panose="05000000000000000000" pitchFamily="2" charset="2"/>
              <a:buNone/>
            </a:pPr>
            <a:r>
              <a:rPr lang="it-IT" altLang="hu-HU"/>
              <a:t>	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	</a:t>
            </a:r>
            <a:endParaRPr lang="hu-HU" altLang="hu-HU"/>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dirty="0" err="1"/>
              <a:t>Higitandó</a:t>
            </a:r>
            <a:r>
              <a:rPr lang="hu-HU" dirty="0"/>
              <a:t> vagy  használatra kész (</a:t>
            </a:r>
            <a:r>
              <a:rPr lang="hu-HU" dirty="0" err="1"/>
              <a:t>ready</a:t>
            </a:r>
            <a:r>
              <a:rPr lang="hu-HU" dirty="0"/>
              <a:t> </a:t>
            </a:r>
            <a:r>
              <a:rPr lang="hu-HU" dirty="0" err="1"/>
              <a:t>to</a:t>
            </a:r>
            <a:r>
              <a:rPr lang="hu-HU" dirty="0"/>
              <a:t> </a:t>
            </a:r>
            <a:r>
              <a:rPr lang="hu-HU" dirty="0" err="1"/>
              <a:t>use</a:t>
            </a:r>
            <a:r>
              <a:rPr lang="hu-HU" dirty="0"/>
              <a:t> )termék</a:t>
            </a:r>
          </a:p>
          <a:p>
            <a:r>
              <a:rPr lang="hu-HU" dirty="0"/>
              <a:t>Megjelenés: egyfázisból vagy több fázisból álló készítmény</a:t>
            </a:r>
          </a:p>
          <a:p>
            <a:r>
              <a:rPr lang="hu-HU" dirty="0"/>
              <a:t>Halmazállapot: szilárd vagy  folyékony készítmény</a:t>
            </a:r>
          </a:p>
          <a:p>
            <a:r>
              <a:rPr lang="hu-HU" dirty="0"/>
              <a:t>Hatóanyagok száma szerint: </a:t>
            </a:r>
            <a:r>
              <a:rPr lang="hu-HU" dirty="0" err="1"/>
              <a:t>straight</a:t>
            </a:r>
            <a:r>
              <a:rPr lang="hu-HU" dirty="0"/>
              <a:t> (egy hatóanyag) vagy kombináció</a:t>
            </a:r>
          </a:p>
          <a:p>
            <a:r>
              <a:rPr lang="hu-HU" dirty="0"/>
              <a:t>Hatóanyagfelszabadulás (</a:t>
            </a:r>
            <a:r>
              <a:rPr lang="hu-HU" dirty="0" err="1"/>
              <a:t>release</a:t>
            </a:r>
            <a:r>
              <a:rPr lang="hu-HU" dirty="0"/>
              <a:t>): </a:t>
            </a:r>
            <a:r>
              <a:rPr lang="hu-HU" dirty="0" err="1"/>
              <a:t>slow</a:t>
            </a:r>
            <a:r>
              <a:rPr lang="hu-HU" dirty="0"/>
              <a:t> </a:t>
            </a:r>
            <a:r>
              <a:rPr lang="hu-HU" dirty="0" err="1"/>
              <a:t>release,controlled</a:t>
            </a:r>
            <a:r>
              <a:rPr lang="hu-HU" dirty="0"/>
              <a:t> </a:t>
            </a:r>
            <a:r>
              <a:rPr lang="hu-HU" dirty="0" err="1"/>
              <a:t>release</a:t>
            </a:r>
            <a:r>
              <a:rPr lang="hu-HU" dirty="0"/>
              <a:t>, </a:t>
            </a:r>
            <a:r>
              <a:rPr lang="hu-HU" dirty="0" err="1"/>
              <a:t>immediate</a:t>
            </a:r>
            <a:r>
              <a:rPr lang="hu-HU" dirty="0"/>
              <a:t>/</a:t>
            </a:r>
            <a:r>
              <a:rPr lang="hu-HU" dirty="0" err="1"/>
              <a:t>conventional</a:t>
            </a:r>
            <a:r>
              <a:rPr lang="hu-HU" dirty="0"/>
              <a:t>  </a:t>
            </a:r>
            <a:r>
              <a:rPr lang="hu-HU" dirty="0" err="1"/>
              <a:t>release</a:t>
            </a:r>
            <a:endParaRPr lang="hu-HU" dirty="0"/>
          </a:p>
          <a:p>
            <a:r>
              <a:rPr lang="hu-HU" dirty="0"/>
              <a:t>Tartalmaz hatásfokozót (</a:t>
            </a:r>
            <a:r>
              <a:rPr lang="hu-HU" dirty="0" err="1"/>
              <a:t>adjuváns</a:t>
            </a:r>
            <a:r>
              <a:rPr lang="hu-HU" dirty="0"/>
              <a:t>) vagy nem tartalmaz</a:t>
            </a:r>
          </a:p>
        </p:txBody>
      </p:sp>
    </p:spTree>
    <p:extLst>
      <p:ext uri="{BB962C8B-B14F-4D97-AF65-F5344CB8AC3E}">
        <p14:creationId xmlns:p14="http://schemas.microsoft.com/office/powerpoint/2010/main" val="681737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Types of Synthetic Polymeric Substances</a:t>
            </a:r>
            <a:endParaRPr lang="hu-HU">
              <a:solidFill>
                <a:srgbClr val="FF0000"/>
              </a:solidFill>
              <a:latin typeface="Comic Sans MS" pitchFamily="66" charset="0"/>
            </a:endParaRPr>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sz="5400"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Structural Units In Surfactant Molecules</a:t>
            </a:r>
            <a:endParaRPr lang="hu-HU">
              <a:solidFill>
                <a:srgbClr val="FF0000"/>
              </a:solidFill>
              <a:latin typeface="Comic Sans MS" pitchFamily="66" charset="0"/>
            </a:endParaRPr>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Polymeric Structure </a:t>
            </a:r>
            <a:r>
              <a:rPr lang="it-IT">
                <a:solidFill>
                  <a:srgbClr val="FF0000"/>
                </a:solidFill>
                <a:latin typeface="Comic Sans MS" pitchFamily="66" charset="0"/>
              </a:rPr>
              <a:t>&gt;&gt; Repetitive Units in anchoring chain</a:t>
            </a:r>
            <a:endParaRPr lang="en-GB">
              <a:solidFill>
                <a:srgbClr val="FF0000"/>
              </a:solidFill>
              <a:latin typeface="Comic Sans MS" pitchFamily="66" charset="0"/>
            </a:endParaRPr>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Properties of Adsorption Layers of Polymers</a:t>
            </a:r>
            <a:endParaRPr lang="en-GB">
              <a:solidFill>
                <a:srgbClr val="FF0000"/>
              </a:solidFill>
              <a:latin typeface="Comic Sans MS" pitchFamily="66" charset="0"/>
            </a:endParaRPr>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 : flat-on adsorption ; adsorption layers have high concentration and low thickness</a:t>
            </a:r>
          </a:p>
          <a:p>
            <a:pPr eaLnBrk="1" hangingPunct="1"/>
            <a:r>
              <a:rPr lang="it-IT" altLang="hu-HU"/>
              <a:t>At higher concentration: tails-trains-loops adsorption; 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(1)</a:t>
            </a:r>
            <a:endParaRPr lang="hu-HU">
              <a:solidFill>
                <a:srgbClr val="FF0000"/>
              </a:solidFill>
              <a:latin typeface="Comic Sans MS" pitchFamily="66" charset="0"/>
            </a:endParaRPr>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buFont typeface="Wingdings" panose="05000000000000000000" pitchFamily="2" charset="2"/>
              <a:buNone/>
            </a:pPr>
            <a:r>
              <a:rPr lang="it-IT" altLang="hu-HU"/>
              <a:t>In order to improve suspensibility or emulsion stability, to improve storage stability, to prevent sedimentation/ separation, to avoid the formation of dilatant sediment</a:t>
            </a:r>
            <a:endParaRPr lang="hu-HU" altLang="hu-HU"/>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(2)</a:t>
            </a:r>
            <a:endParaRPr lang="hu-HU">
              <a:solidFill>
                <a:srgbClr val="FF0000"/>
              </a:solidFill>
              <a:latin typeface="Comic Sans MS" pitchFamily="66" charset="0"/>
            </a:endParaRPr>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Applications</a:t>
            </a:r>
            <a:endParaRPr lang="hu-HU">
              <a:solidFill>
                <a:srgbClr val="FF0000"/>
              </a:solidFill>
              <a:latin typeface="Comic Sans MS" pitchFamily="66" charset="0"/>
            </a:endParaRPr>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a:t> filming, coating agent</a:t>
            </a:r>
            <a:endParaRPr lang="hu-HU" altLang="hu-HU"/>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Natural and Synthetic  Products</a:t>
            </a:r>
            <a:endParaRPr lang="hu-HU">
              <a:solidFill>
                <a:srgbClr val="FF0000"/>
              </a:solidFill>
              <a:latin typeface="Comic Sans MS" pitchFamily="66" charset="0"/>
            </a:endParaRPr>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 (or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Typically low condensation degree products</a:t>
            </a:r>
            <a:endParaRPr lang="en-GB">
              <a:solidFill>
                <a:srgbClr val="FF0000"/>
              </a:solidFill>
              <a:latin typeface="Comic Sans MS" pitchFamily="66" charset="0"/>
            </a:endParaRPr>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polyelectrolytes</a:t>
            </a:r>
            <a:br>
              <a:rPr lang="it-IT">
                <a:solidFill>
                  <a:srgbClr val="FF0000"/>
                </a:solidFill>
                <a:latin typeface="Comic Sans MS" pitchFamily="66" charset="0"/>
              </a:rPr>
            </a:b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solidFill>
                  <a:srgbClr val="FF0000"/>
                </a:solidFill>
                <a:latin typeface="Comic Sans MS" panose="030F0702030302020204" pitchFamily="66" charset="0"/>
              </a:rPr>
              <a:t>having aromatic rings</a:t>
            </a:r>
            <a:endParaRPr lang="it-IT" altLang="hu-HU"/>
          </a:p>
          <a:p>
            <a:pPr lvl="1" eaLnBrk="1" hangingPunct="1"/>
            <a:r>
              <a:rPr lang="it-IT" altLang="hu-HU"/>
              <a:t>Lignin sulfonates (sodium, calcium or ammonium salts)</a:t>
            </a:r>
          </a:p>
          <a:p>
            <a:pPr lvl="1" eaLnBrk="1" hangingPunct="1"/>
            <a:r>
              <a:rPr lang="it-IT" altLang="hu-HU"/>
              <a:t>Modified lignin sulfonates</a:t>
            </a:r>
          </a:p>
          <a:p>
            <a:pPr eaLnBrk="1" hangingPunct="1"/>
            <a:r>
              <a:rPr lang="it-IT" altLang="hu-HU">
                <a:solidFill>
                  <a:srgbClr val="FF0000"/>
                </a:solidFill>
                <a:latin typeface="Comic Sans MS" panose="030F0702030302020204" pitchFamily="66" charset="0"/>
              </a:rPr>
              <a:t>without aromatic rings</a:t>
            </a:r>
          </a:p>
          <a:p>
            <a:pPr lvl="1" eaLnBrk="1" hangingPunct="1"/>
            <a:r>
              <a:rPr lang="it-IT" altLang="hu-HU"/>
              <a:t> acrylates</a:t>
            </a:r>
          </a:p>
          <a:p>
            <a:pPr lvl="1" eaLnBrk="1" hangingPunct="1"/>
            <a:r>
              <a:rPr lang="it-IT" altLang="hu-HU"/>
              <a:t> modified acrylates</a:t>
            </a:r>
            <a:endParaRPr lang="en-GB" altLang="hu-H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3725200935"/>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8027581" y="4104167"/>
            <a:ext cx="265814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fontScale="90000"/>
          </a:bodyPr>
          <a:lstStyle/>
          <a:p>
            <a:pPr eaLnBrk="1" hangingPunct="1">
              <a:defRPr/>
            </a:pPr>
            <a:r>
              <a:rPr lang="it-IT">
                <a:solidFill>
                  <a:srgbClr val="FF0000"/>
                </a:solidFill>
                <a:latin typeface="Comic Sans MS" pitchFamily="66" charset="0"/>
              </a:rPr>
              <a:t>Anchoring groups, points for hydrophobe</a:t>
            </a:r>
            <a:br>
              <a:rPr lang="it-IT">
                <a:solidFill>
                  <a:srgbClr val="FF0000"/>
                </a:solidFill>
                <a:latin typeface="Comic Sans MS" pitchFamily="66" charset="0"/>
              </a:rPr>
            </a:br>
            <a:r>
              <a:rPr lang="it-IT">
                <a:solidFill>
                  <a:srgbClr val="FF0000"/>
                </a:solidFill>
                <a:latin typeface="Comic Sans MS" pitchFamily="66" charset="0"/>
              </a:rPr>
              <a:t>interactions</a:t>
            </a:r>
            <a:endParaRPr lang="en-GB">
              <a:solidFill>
                <a:srgbClr val="FF0000"/>
              </a:solidFill>
              <a:latin typeface="Comic Sans MS" pitchFamily="66" charset="0"/>
            </a:endParaRPr>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p:txBody>
          <a:bodyPr/>
          <a:lstStyle/>
          <a:p>
            <a:pPr eaLnBrk="1" hangingPunct="1"/>
            <a:r>
              <a:rPr lang="it-IT" altLang="hu-HU"/>
              <a:t>Groups containing delocalised electrons (conjugated double bounds..)</a:t>
            </a:r>
          </a:p>
          <a:p>
            <a:pPr lvl="1" eaLnBrk="1" hangingPunct="1"/>
            <a:r>
              <a:rPr lang="it-IT" altLang="hu-HU"/>
              <a:t> aromatic rings</a:t>
            </a:r>
          </a:p>
          <a:p>
            <a:pPr eaLnBrk="1" hangingPunct="1"/>
            <a:r>
              <a:rPr lang="it-IT" altLang="hu-HU"/>
              <a:t>Groups no containing delocalised electrons </a:t>
            </a:r>
          </a:p>
          <a:p>
            <a:pPr lvl="1" eaLnBrk="1" hangingPunct="1">
              <a:buFont typeface="Wingdings" panose="05000000000000000000" pitchFamily="2" charset="2"/>
              <a:buNone/>
            </a:pPr>
            <a:endParaRPr lang="it-IT" altLang="hu-HU"/>
          </a:p>
          <a:p>
            <a:pPr eaLnBrk="1" hangingPunct="1">
              <a:buFont typeface="Wingdings" panose="05000000000000000000" pitchFamily="2" charset="2"/>
              <a:buNone/>
            </a:pPr>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A</a:t>
            </a:r>
            <a:r>
              <a:rPr lang="it-IT">
                <a:solidFill>
                  <a:srgbClr val="FF0000"/>
                </a:solidFill>
                <a:latin typeface="Comic Sans MS" pitchFamily="66" charset="0"/>
              </a:rPr>
              <a:t>-B-A block polymeric compounds</a:t>
            </a:r>
            <a:endParaRPr lang="en-GB">
              <a:solidFill>
                <a:srgbClr val="FF0000"/>
              </a:solidFill>
              <a:latin typeface="Comic Sans MS" pitchFamily="66" charset="0"/>
            </a:endParaRPr>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Atlox 4912 is 12-Hydroxystearic acid, polyethylene glycol copolymer (CAS Reg. No. 70142-34-6)</a:t>
            </a: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with a minimum number average molecular weight (in amu) 5,000. </a:t>
            </a:r>
            <a:r>
              <a:rPr lang="it-IT" altLang="hu-HU">
                <a:solidFill>
                  <a:srgbClr val="FF0000"/>
                </a:solidFill>
              </a:rPr>
              <a:t>This product is EPA</a:t>
            </a:r>
          </a:p>
          <a:p>
            <a:pPr eaLnBrk="1" hangingPunct="1">
              <a:buFont typeface="Wingdings" panose="05000000000000000000" pitchFamily="2" charset="2"/>
              <a:buNone/>
            </a:pPr>
            <a:r>
              <a:rPr lang="it-IT" altLang="hu-HU">
                <a:solidFill>
                  <a:srgbClr val="FF0000"/>
                </a:solidFill>
              </a:rPr>
              <a:t>	approved (</a:t>
            </a:r>
            <a:r>
              <a:rPr lang="en-GB" altLang="hu-HU">
                <a:solidFill>
                  <a:srgbClr val="FF0000"/>
                </a:solidFill>
                <a:cs typeface="Times New Roman" panose="02020603050405020304" pitchFamily="18" charset="0"/>
              </a:rPr>
              <a:t> 40 CFR 180.1001 (c) and (e) </a:t>
            </a:r>
            <a:r>
              <a:rPr lang="it-IT" altLang="hu-HU">
                <a:solidFill>
                  <a:srgbClr val="FF0000"/>
                </a:solidFill>
                <a:cs typeface="Times New Roman" panose="02020603050405020304" pitchFamily="18" charset="0"/>
              </a:rPr>
              <a:t>)</a:t>
            </a:r>
            <a:endParaRPr lang="en-GB" altLang="hu-HU">
              <a:solidFill>
                <a:srgbClr val="FF0000"/>
              </a:solidFill>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ECC40D-7EBA-48A7-987B-9DEC9EB32333}"/>
              </a:ext>
            </a:extLst>
          </p:cNvPr>
          <p:cNvPicPr>
            <a:picLocks noChangeAspect="1"/>
          </p:cNvPicPr>
          <p:nvPr/>
        </p:nvPicPr>
        <p:blipFill>
          <a:blip r:embed="rId2"/>
          <a:stretch>
            <a:fillRect/>
          </a:stretch>
        </p:blipFill>
        <p:spPr>
          <a:xfrm>
            <a:off x="2257425" y="566737"/>
            <a:ext cx="7677150" cy="5724525"/>
          </a:xfrm>
          <a:prstGeom prst="rect">
            <a:avLst/>
          </a:prstGeom>
        </p:spPr>
      </p:pic>
    </p:spTree>
    <p:extLst>
      <p:ext uri="{BB962C8B-B14F-4D97-AF65-F5344CB8AC3E}">
        <p14:creationId xmlns:p14="http://schemas.microsoft.com/office/powerpoint/2010/main" val="3303204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B017F1-52F3-4D70-95A4-CB859377A686}"/>
              </a:ext>
            </a:extLst>
          </p:cNvPr>
          <p:cNvSpPr>
            <a:spLocks noGrp="1"/>
          </p:cNvSpPr>
          <p:nvPr>
            <p:ph type="title"/>
          </p:nvPr>
        </p:nvSpPr>
        <p:spPr>
          <a:xfrm>
            <a:off x="2054352" y="692697"/>
            <a:ext cx="7772400" cy="1369467"/>
          </a:xfrm>
        </p:spPr>
        <p:txBody>
          <a:bodyPr/>
          <a:lstStyle/>
          <a:p>
            <a:pPr>
              <a:defRPr/>
            </a:pPr>
            <a:r>
              <a:rPr lang="it-IT" dirty="0"/>
              <a:t>Formulation Chemistry:</a:t>
            </a:r>
          </a:p>
        </p:txBody>
      </p:sp>
      <p:sp>
        <p:nvSpPr>
          <p:cNvPr id="9219" name="Segnaposto testo 4">
            <a:extLst>
              <a:ext uri="{FF2B5EF4-FFF2-40B4-BE49-F238E27FC236}">
                <a16:creationId xmlns:a16="http://schemas.microsoft.com/office/drawing/2014/main" id="{6679EB5A-3395-4132-91B9-F413E41C5461}"/>
              </a:ext>
            </a:extLst>
          </p:cNvPr>
          <p:cNvSpPr>
            <a:spLocks noGrp="1"/>
          </p:cNvSpPr>
          <p:nvPr>
            <p:ph type="body" idx="1"/>
          </p:nvPr>
        </p:nvSpPr>
        <p:spPr>
          <a:xfrm>
            <a:off x="2054174" y="2028237"/>
            <a:ext cx="7772400" cy="571500"/>
          </a:xfrm>
        </p:spPr>
        <p:txBody>
          <a:bodyPr>
            <a:normAutofit fontScale="62500" lnSpcReduction="20000"/>
          </a:bodyPr>
          <a:lstStyle/>
          <a:p>
            <a:r>
              <a:rPr lang="hu-HU" altLang="hu-HU" b="1" dirty="0">
                <a:solidFill>
                  <a:srgbClr val="FF0000"/>
                </a:solidFill>
              </a:rPr>
              <a:t> is </a:t>
            </a:r>
            <a:r>
              <a:rPr lang="it-IT" altLang="hu-HU" b="1" dirty="0">
                <a:solidFill>
                  <a:srgbClr val="FF0000"/>
                </a:solidFill>
              </a:rPr>
              <a:t>Mixture  Chemistry</a:t>
            </a:r>
          </a:p>
          <a:p>
            <a:r>
              <a:rPr lang="it-IT" altLang="hu-HU" dirty="0"/>
              <a:t>	</a:t>
            </a:r>
          </a:p>
        </p:txBody>
      </p:sp>
      <p:sp>
        <p:nvSpPr>
          <p:cNvPr id="7" name="Rettangolo 6">
            <a:extLst>
              <a:ext uri="{FF2B5EF4-FFF2-40B4-BE49-F238E27FC236}">
                <a16:creationId xmlns:a16="http://schemas.microsoft.com/office/drawing/2014/main" id="{EE76D6BB-D081-43A5-B1EC-F7A7A784A2BC}"/>
              </a:ext>
            </a:extLst>
          </p:cNvPr>
          <p:cNvSpPr/>
          <p:nvPr/>
        </p:nvSpPr>
        <p:spPr>
          <a:xfrm>
            <a:off x="2095500" y="2708921"/>
            <a:ext cx="7888932" cy="179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2400" b="1" dirty="0">
                <a:solidFill>
                  <a:srgbClr val="FFFF00"/>
                </a:solidFill>
              </a:rPr>
              <a:t>n</a:t>
            </a:r>
            <a:r>
              <a:rPr lang="it-IT" sz="2400" b="1" dirty="0">
                <a:solidFill>
                  <a:srgbClr val="FFFF00"/>
                </a:solidFill>
              </a:rPr>
              <a:t>  components are in FORMULATION, the</a:t>
            </a:r>
            <a:r>
              <a:rPr lang="hu-HU" sz="2400" b="1" dirty="0">
                <a:solidFill>
                  <a:srgbClr val="FFFF00"/>
                </a:solidFill>
              </a:rPr>
              <a:t> </a:t>
            </a:r>
            <a:r>
              <a:rPr lang="it-IT" sz="2400" b="1" dirty="0">
                <a:solidFill>
                  <a:srgbClr val="FFFF00"/>
                </a:solidFill>
              </a:rPr>
              <a:t>NATURE and CONCENTRATION of these components  determine and influence PROPERTIES of  MIXTURE</a:t>
            </a:r>
          </a:p>
        </p:txBody>
      </p:sp>
      <p:sp>
        <p:nvSpPr>
          <p:cNvPr id="9" name="Rettangolo 8">
            <a:extLst>
              <a:ext uri="{FF2B5EF4-FFF2-40B4-BE49-F238E27FC236}">
                <a16:creationId xmlns:a16="http://schemas.microsoft.com/office/drawing/2014/main" id="{9E53C0C0-0E20-45D8-A386-3CDD8F0D6C89}"/>
              </a:ext>
            </a:extLst>
          </p:cNvPr>
          <p:cNvSpPr/>
          <p:nvPr/>
        </p:nvSpPr>
        <p:spPr>
          <a:xfrm>
            <a:off x="2095500" y="5715000"/>
            <a:ext cx="7960940" cy="571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SCIENCE AND ART</a:t>
            </a:r>
          </a:p>
        </p:txBody>
      </p:sp>
      <p:sp>
        <p:nvSpPr>
          <p:cNvPr id="11" name="Rettangolo 10">
            <a:extLst>
              <a:ext uri="{FF2B5EF4-FFF2-40B4-BE49-F238E27FC236}">
                <a16:creationId xmlns:a16="http://schemas.microsoft.com/office/drawing/2014/main" id="{BC230AE0-028C-48C5-B03C-EEA6B78F69E8}"/>
              </a:ext>
            </a:extLst>
          </p:cNvPr>
          <p:cNvSpPr/>
          <p:nvPr/>
        </p:nvSpPr>
        <p:spPr>
          <a:xfrm>
            <a:off x="2095500" y="4857751"/>
            <a:ext cx="7960940" cy="5000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EXPERIMENTAL DESIGN – MIXTURE DESIGN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Titolo 3">
            <a:extLst>
              <a:ext uri="{FF2B5EF4-FFF2-40B4-BE49-F238E27FC236}">
                <a16:creationId xmlns:a16="http://schemas.microsoft.com/office/drawing/2014/main" id="{AADA9792-A1B8-4AC8-9E74-1081DE9DC2D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a:defRPr/>
            </a:pPr>
            <a:r>
              <a:rPr lang="en-US" sz="4400" kern="1200">
                <a:solidFill>
                  <a:schemeClr val="bg1"/>
                </a:solidFill>
                <a:latin typeface="+mj-lt"/>
                <a:ea typeface="+mj-ea"/>
                <a:cs typeface="+mj-cs"/>
              </a:rPr>
              <a:t> Trends in formulation chemistry of pesticides</a:t>
            </a:r>
          </a:p>
        </p:txBody>
      </p:sp>
      <p:pic>
        <p:nvPicPr>
          <p:cNvPr id="2" name="Kép 1">
            <a:extLst>
              <a:ext uri="{FF2B5EF4-FFF2-40B4-BE49-F238E27FC236}">
                <a16:creationId xmlns:a16="http://schemas.microsoft.com/office/drawing/2014/main" id="{CE11C240-292B-4AF2-88BA-8B84251E2C82}"/>
              </a:ext>
            </a:extLst>
          </p:cNvPr>
          <p:cNvPicPr>
            <a:picLocks noChangeAspect="1"/>
          </p:cNvPicPr>
          <p:nvPr/>
        </p:nvPicPr>
        <p:blipFill>
          <a:blip r:embed="rId2"/>
          <a:stretch>
            <a:fillRect/>
          </a:stretch>
        </p:blipFill>
        <p:spPr>
          <a:xfrm>
            <a:off x="5083694" y="1045326"/>
            <a:ext cx="6356465" cy="476734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5B7D14-78B3-47E6-9539-8B3AF7B56D28}"/>
              </a:ext>
            </a:extLst>
          </p:cNvPr>
          <p:cNvSpPr>
            <a:spLocks noGrp="1"/>
          </p:cNvSpPr>
          <p:nvPr>
            <p:ph type="title"/>
          </p:nvPr>
        </p:nvSpPr>
        <p:spPr>
          <a:xfrm>
            <a:off x="2054352" y="285728"/>
            <a:ext cx="7772400" cy="2393464"/>
          </a:xfrm>
          <a:pattFill prst="pct5">
            <a:fgClr>
              <a:srgbClr val="FF0000"/>
            </a:fgClr>
            <a:bgClr>
              <a:srgbClr val="FF0000"/>
            </a:bgClr>
          </a:pattFill>
        </p:spPr>
        <p:txBody>
          <a:bodyPr>
            <a:normAutofit fontScale="90000"/>
          </a:bodyPr>
          <a:lstStyle/>
          <a:p>
            <a:pPr fontAlgn="auto">
              <a:spcAft>
                <a:spcPts val="0"/>
              </a:spcAft>
              <a:defRPr/>
            </a:pPr>
            <a:r>
              <a:rPr lang="it-IT" sz="4000" dirty="0">
                <a:latin typeface="Comic Sans MS" pitchFamily="66" charset="0"/>
              </a:rPr>
              <a:t>HAZARD COMPONENTS TO BE REPLACED or LIMITATION OF THEIR APPLICATION</a:t>
            </a:r>
          </a:p>
        </p:txBody>
      </p:sp>
      <p:sp>
        <p:nvSpPr>
          <p:cNvPr id="13315" name="Segnaposto testo 2">
            <a:extLst>
              <a:ext uri="{FF2B5EF4-FFF2-40B4-BE49-F238E27FC236}">
                <a16:creationId xmlns:a16="http://schemas.microsoft.com/office/drawing/2014/main" id="{CC3EEB33-F53E-4941-BF07-EA1F3B41504F}"/>
              </a:ext>
            </a:extLst>
          </p:cNvPr>
          <p:cNvSpPr>
            <a:spLocks noGrp="1"/>
          </p:cNvSpPr>
          <p:nvPr>
            <p:ph type="body" idx="1"/>
          </p:nvPr>
        </p:nvSpPr>
        <p:spPr>
          <a:xfrm>
            <a:off x="2054225" y="2705101"/>
            <a:ext cx="7772400" cy="3724275"/>
          </a:xfrm>
        </p:spPr>
        <p:txBody>
          <a:bodyPr/>
          <a:lstStyle/>
          <a:p>
            <a:r>
              <a:rPr lang="it-IT" altLang="hu-HU" dirty="0">
                <a:solidFill>
                  <a:schemeClr val="bg1">
                    <a:lumMod val="95000"/>
                    <a:lumOff val="5000"/>
                  </a:schemeClr>
                </a:solidFill>
              </a:rPr>
              <a:t>Nonylphenol derivatives</a:t>
            </a:r>
          </a:p>
          <a:p>
            <a:r>
              <a:rPr lang="it-IT" altLang="hu-HU" dirty="0">
                <a:solidFill>
                  <a:schemeClr val="bg1">
                    <a:lumMod val="95000"/>
                    <a:lumOff val="5000"/>
                  </a:schemeClr>
                </a:solidFill>
              </a:rPr>
              <a:t>N-methyl pyrrolidone</a:t>
            </a:r>
          </a:p>
          <a:p>
            <a:r>
              <a:rPr lang="it-IT" altLang="hu-HU" dirty="0">
                <a:solidFill>
                  <a:schemeClr val="bg1">
                    <a:lumMod val="95000"/>
                    <a:lumOff val="5000"/>
                  </a:schemeClr>
                </a:solidFill>
              </a:rPr>
              <a:t>Keton solvents (cyclohexanon, isoforone)</a:t>
            </a:r>
          </a:p>
          <a:p>
            <a:r>
              <a:rPr lang="it-IT" altLang="hu-HU" dirty="0">
                <a:solidFill>
                  <a:schemeClr val="bg1">
                    <a:lumMod val="95000"/>
                    <a:lumOff val="5000"/>
                  </a:schemeClr>
                </a:solidFill>
              </a:rPr>
              <a:t>Aromatic  C9 solvents:  use naphthalene depleted versions</a:t>
            </a:r>
          </a:p>
          <a:p>
            <a:r>
              <a:rPr lang="it-IT" altLang="hu-HU" dirty="0">
                <a:solidFill>
                  <a:schemeClr val="bg1">
                    <a:lumMod val="95000"/>
                    <a:lumOff val="5000"/>
                  </a:schemeClr>
                </a:solidFill>
              </a:rPr>
              <a:t>High volatile  and/or low flash point solvents</a:t>
            </a:r>
          </a:p>
          <a:p>
            <a:r>
              <a:rPr lang="it-IT" altLang="hu-HU" dirty="0">
                <a:solidFill>
                  <a:schemeClr val="bg1">
                    <a:lumMod val="95000"/>
                    <a:lumOff val="5000"/>
                  </a:schemeClr>
                </a:solidFill>
              </a:rPr>
              <a:t>Rhodamin B colorant</a:t>
            </a:r>
          </a:p>
          <a:p>
            <a:r>
              <a:rPr lang="it-IT" altLang="hu-HU" dirty="0">
                <a:solidFill>
                  <a:schemeClr val="bg1">
                    <a:lumMod val="95000"/>
                    <a:lumOff val="5000"/>
                  </a:schemeClr>
                </a:solidFill>
              </a:rPr>
              <a:t>Tallow amine ethoxylates (request of substitution due to fish toxicity)</a:t>
            </a:r>
          </a:p>
          <a:p>
            <a:endParaRPr lang="it-IT" altLang="hu-HU" dirty="0"/>
          </a:p>
          <a:p>
            <a:endParaRPr lang="it-IT" altLang="hu-HU"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81E4CFB-32F6-4EDB-98CE-C6746144C779}"/>
              </a:ext>
            </a:extLst>
          </p:cNvPr>
          <p:cNvSpPr>
            <a:spLocks noGrp="1"/>
          </p:cNvSpPr>
          <p:nvPr>
            <p:ph type="title"/>
          </p:nvPr>
        </p:nvSpPr>
        <p:spPr>
          <a:xfrm>
            <a:off x="2054352" y="214290"/>
            <a:ext cx="7772400" cy="1928826"/>
          </a:xfrm>
        </p:spPr>
        <p:txBody>
          <a:bodyPr>
            <a:normAutofit fontScale="90000"/>
          </a:bodyPr>
          <a:lstStyle/>
          <a:p>
            <a:pPr fontAlgn="auto">
              <a:spcAft>
                <a:spcPts val="0"/>
              </a:spcAft>
              <a:defRPr/>
            </a:pPr>
            <a:r>
              <a:rPr lang="it-IT" dirty="0"/>
              <a:t> </a:t>
            </a:r>
            <a:r>
              <a:rPr lang="it-IT" sz="4800" dirty="0">
                <a:solidFill>
                  <a:srgbClr val="FF0000"/>
                </a:solidFill>
                <a:latin typeface="Comic Sans MS" pitchFamily="66" charset="0"/>
              </a:rPr>
              <a:t>Systems containing “nanoparticles” NANOTECHNOLOGY</a:t>
            </a:r>
            <a:endParaRPr lang="it-IT" sz="4800" dirty="0"/>
          </a:p>
        </p:txBody>
      </p:sp>
      <p:sp>
        <p:nvSpPr>
          <p:cNvPr id="14339" name="Segnaposto testo 4">
            <a:extLst>
              <a:ext uri="{FF2B5EF4-FFF2-40B4-BE49-F238E27FC236}">
                <a16:creationId xmlns:a16="http://schemas.microsoft.com/office/drawing/2014/main" id="{9B55959F-37B8-4C43-B31A-DA2910164ADB}"/>
              </a:ext>
            </a:extLst>
          </p:cNvPr>
          <p:cNvSpPr>
            <a:spLocks noGrp="1"/>
          </p:cNvSpPr>
          <p:nvPr>
            <p:ph type="body" idx="1"/>
          </p:nvPr>
        </p:nvSpPr>
        <p:spPr>
          <a:xfrm>
            <a:off x="2054225" y="2143125"/>
            <a:ext cx="7772400" cy="4094187"/>
          </a:xfrm>
          <a:noFill/>
        </p:spPr>
        <p:txBody>
          <a:bodyPr>
            <a:normAutofit fontScale="92500" lnSpcReduction="10000"/>
          </a:bodyPr>
          <a:lstStyle/>
          <a:p>
            <a:pPr fontAlgn="auto">
              <a:spcAft>
                <a:spcPts val="0"/>
              </a:spcAft>
              <a:buClr>
                <a:schemeClr val="accent3"/>
              </a:buClr>
              <a:defRPr/>
            </a:pPr>
            <a:r>
              <a:rPr lang="it-IT" sz="2800" b="1" dirty="0"/>
              <a:t>Solubilised lipophilic active ingredient in aqueous phase</a:t>
            </a:r>
          </a:p>
          <a:p>
            <a:pPr fontAlgn="auto">
              <a:spcAft>
                <a:spcPts val="0"/>
              </a:spcAft>
              <a:buClr>
                <a:schemeClr val="accent3"/>
              </a:buClr>
              <a:defRPr/>
            </a:pPr>
            <a:r>
              <a:rPr lang="it-IT" sz="2800" b="1" dirty="0"/>
              <a:t>Microemulsions</a:t>
            </a:r>
          </a:p>
          <a:p>
            <a:pPr fontAlgn="auto">
              <a:spcAft>
                <a:spcPts val="0"/>
              </a:spcAft>
              <a:buClr>
                <a:schemeClr val="accent3"/>
              </a:buClr>
              <a:defRPr/>
            </a:pPr>
            <a:r>
              <a:rPr lang="it-IT" sz="2800" b="1" dirty="0"/>
              <a:t>Nanosuspensions (nucleation technology route)</a:t>
            </a:r>
          </a:p>
          <a:p>
            <a:pPr fontAlgn="auto">
              <a:spcAft>
                <a:spcPts val="0"/>
              </a:spcAft>
              <a:buClr>
                <a:schemeClr val="accent3"/>
              </a:buClr>
              <a:defRPr/>
            </a:pPr>
            <a:r>
              <a:rPr lang="it-IT" sz="2800" b="1" dirty="0"/>
              <a:t>Molecular capsulation (cyclodextrin as carrier)</a:t>
            </a:r>
          </a:p>
          <a:p>
            <a:pPr fontAlgn="auto">
              <a:spcAft>
                <a:spcPts val="0"/>
              </a:spcAft>
              <a:buClr>
                <a:schemeClr val="accent3"/>
              </a:buClr>
              <a:defRPr/>
            </a:pPr>
            <a:r>
              <a:rPr lang="it-IT" sz="2800" b="1" dirty="0"/>
              <a:t>Nanocapsulations (Liposomes)</a:t>
            </a:r>
          </a:p>
          <a:p>
            <a:pPr fontAlgn="auto">
              <a:spcAft>
                <a:spcPts val="0"/>
              </a:spcAft>
              <a:buClr>
                <a:schemeClr val="accent3"/>
              </a:buClr>
              <a:defRPr/>
            </a:pPr>
            <a:r>
              <a:rPr lang="hu-HU" sz="2800" b="1" dirty="0" err="1">
                <a:solidFill>
                  <a:srgbClr val="FF0000"/>
                </a:solidFill>
              </a:rPr>
              <a:t>Challenges</a:t>
            </a:r>
            <a:r>
              <a:rPr lang="hu-HU" sz="2800" b="1" dirty="0">
                <a:solidFill>
                  <a:srgbClr val="FF0000"/>
                </a:solidFill>
              </a:rPr>
              <a:t>:	  </a:t>
            </a:r>
            <a:r>
              <a:rPr lang="it-IT" sz="2800" b="1" dirty="0">
                <a:solidFill>
                  <a:srgbClr val="FFFF00"/>
                </a:solidFill>
              </a:rPr>
              <a:t>Preparation and Stabilisation</a:t>
            </a:r>
          </a:p>
          <a:p>
            <a:pPr algn="ctr" fontAlgn="auto">
              <a:spcAft>
                <a:spcPts val="0"/>
              </a:spcAft>
              <a:buClr>
                <a:schemeClr val="accent3"/>
              </a:buClr>
              <a:defRPr/>
            </a:pPr>
            <a:r>
              <a:rPr lang="hu-HU" sz="2800" b="1" dirty="0">
                <a:solidFill>
                  <a:srgbClr val="FFFF00"/>
                </a:solidFill>
              </a:rPr>
              <a:t>		</a:t>
            </a:r>
            <a:r>
              <a:rPr lang="it-IT" sz="2800" b="1" dirty="0">
                <a:solidFill>
                  <a:srgbClr val="FFFF00"/>
                </a:solidFill>
              </a:rPr>
              <a:t>Efficacy  and Phytotoxicity </a:t>
            </a:r>
            <a:r>
              <a:rPr lang="hu-HU" sz="2800" b="1" dirty="0">
                <a:solidFill>
                  <a:srgbClr val="FFFF00"/>
                </a:solidFill>
              </a:rPr>
              <a:t>       		    </a:t>
            </a:r>
            <a:r>
              <a:rPr lang="it-IT" sz="2800" b="1" dirty="0">
                <a:solidFill>
                  <a:srgbClr val="FFFF00"/>
                </a:solidFill>
              </a:rPr>
              <a:t>(adjuv</a:t>
            </a:r>
            <a:r>
              <a:rPr lang="hu-HU" sz="2800" b="1" dirty="0" err="1">
                <a:solidFill>
                  <a:srgbClr val="FFFF00"/>
                </a:solidFill>
              </a:rPr>
              <a:t>ancy</a:t>
            </a:r>
            <a:r>
              <a:rPr lang="hu-HU" sz="2800" b="1" dirty="0">
                <a:solidFill>
                  <a:srgbClr val="FFFF00"/>
                </a:solidFill>
              </a:rPr>
              <a:t> : </a:t>
            </a:r>
            <a:r>
              <a:rPr lang="it-IT" sz="2800" b="1" dirty="0">
                <a:solidFill>
                  <a:srgbClr val="FFFF00"/>
                </a:solidFill>
              </a:rPr>
              <a:t>effect of nano-size)</a:t>
            </a:r>
          </a:p>
          <a:p>
            <a:pPr fontAlgn="auto">
              <a:spcAft>
                <a:spcPts val="0"/>
              </a:spcAft>
              <a:buClr>
                <a:schemeClr val="accent3"/>
              </a:buClr>
              <a:defRPr/>
            </a:pPr>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3769435245"/>
              </p:ext>
            </p:extLst>
          </p:nvPr>
        </p:nvGraphicFramePr>
        <p:xfrm>
          <a:off x="1084521" y="287079"/>
          <a:ext cx="10653823" cy="629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dirty="0"/>
              <a:t>Hatóanyagot inert komponensekkel összekeverve kémiailag és fizikailag stabil terméket állítunk elő</a:t>
            </a:r>
          </a:p>
          <a:p>
            <a:r>
              <a:rPr lang="hu-HU" dirty="0"/>
              <a:t>Ha </a:t>
            </a:r>
            <a:r>
              <a:rPr lang="hu-HU" dirty="0">
                <a:solidFill>
                  <a:srgbClr val="FF0000"/>
                </a:solidFill>
              </a:rPr>
              <a:t>n</a:t>
            </a:r>
            <a:r>
              <a:rPr lang="hu-HU" dirty="0"/>
              <a:t>  számú komponens van a termékben, akkor x</a:t>
            </a:r>
            <a:r>
              <a:rPr lang="hu-HU" baseline="-25000" dirty="0"/>
              <a:t>i </a:t>
            </a:r>
            <a:r>
              <a:rPr lang="hu-HU" dirty="0"/>
              <a:t> </a:t>
            </a:r>
            <a:r>
              <a:rPr lang="hu-HU" dirty="0" err="1"/>
              <a:t>szumma</a:t>
            </a:r>
            <a:r>
              <a:rPr lang="hu-HU" dirty="0"/>
              <a:t>= 1 ahol x</a:t>
            </a:r>
            <a:r>
              <a:rPr lang="hu-HU" baseline="-25000" dirty="0"/>
              <a:t>i</a:t>
            </a:r>
            <a:r>
              <a:rPr lang="hu-HU" dirty="0"/>
              <a:t> az i-</a:t>
            </a:r>
            <a:r>
              <a:rPr lang="hu-HU" dirty="0" err="1"/>
              <a:t>dik</a:t>
            </a:r>
            <a:r>
              <a:rPr lang="hu-HU" dirty="0"/>
              <a:t> komponens tömegtörtje (koncentrációja)</a:t>
            </a:r>
          </a:p>
        </p:txBody>
      </p:sp>
    </p:spTree>
    <p:extLst>
      <p:ext uri="{BB962C8B-B14F-4D97-AF65-F5344CB8AC3E}">
        <p14:creationId xmlns:p14="http://schemas.microsoft.com/office/powerpoint/2010/main" val="23186665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177</TotalTime>
  <Words>2010</Words>
  <Application>Microsoft Office PowerPoint</Application>
  <PresentationFormat>Widescreen</PresentationFormat>
  <Paragraphs>376</Paragraphs>
  <Slides>66</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66</vt:i4>
      </vt:variant>
    </vt:vector>
  </HeadingPairs>
  <TitlesOfParts>
    <vt:vector size="78" baseType="lpstr">
      <vt:lpstr>Arial</vt:lpstr>
      <vt:lpstr>Calibri</vt:lpstr>
      <vt:lpstr>Calibri Light</vt:lpstr>
      <vt:lpstr>Comic Sans MS</vt:lpstr>
      <vt:lpstr>Constantia</vt:lpstr>
      <vt:lpstr>Tahoma</vt:lpstr>
      <vt:lpstr>Times New Roman</vt:lpstr>
      <vt:lpstr>Verdana</vt:lpstr>
      <vt:lpstr>Wingdings</vt:lpstr>
      <vt:lpstr>Wingdings 2</vt:lpstr>
      <vt:lpstr>Office-téma</vt:lpstr>
      <vt:lpstr>Equinozio</vt:lpstr>
      <vt:lpstr>Formulációk és szurfaktánsok</vt:lpstr>
      <vt:lpstr>PowerPoint Presentation</vt:lpstr>
      <vt:lpstr>PowerPoint Presentation</vt:lpstr>
      <vt:lpstr>PowerPoint Presentation</vt:lpstr>
      <vt:lpstr>osztályozás</vt:lpstr>
      <vt:lpstr>PowerPoint Presentation</vt:lpstr>
      <vt:lpstr>SORBITAN:   (3S)-2-(1,2-Dihydroxyethyl)tetrahydrofuran-3,4-diol</vt:lpstr>
      <vt:lpstr>PowerPoint Presentation</vt:lpstr>
      <vt:lpstr>Mixture chemistry</vt:lpstr>
      <vt:lpstr>PowerPoint Presentation</vt:lpstr>
      <vt:lpstr>Surfactant</vt:lpstr>
      <vt:lpstr>PowerPoint Presentation</vt:lpstr>
      <vt:lpstr>PowerPoint Presentation</vt:lpstr>
      <vt:lpstr>PowerPoint Presentation</vt:lpstr>
      <vt:lpstr>PowerPoint Presentation</vt:lpstr>
      <vt:lpstr>osztályozás</vt:lpstr>
      <vt:lpstr>Hidrofób csoport váza</vt:lpstr>
      <vt:lpstr>Hidrofil csoport szolvatálódása vizben</vt:lpstr>
      <vt:lpstr>Ionos surfactant</vt:lpstr>
      <vt:lpstr>PowerPoint Presentation</vt:lpstr>
      <vt:lpstr>PowerPoint Presentation</vt:lpstr>
      <vt:lpstr> Systems containing “nanoparticles” NANOTECHNOLOGY</vt:lpstr>
      <vt:lpstr>Anionos tenzidek</vt:lpstr>
      <vt:lpstr>Karboxilátok</vt:lpstr>
      <vt:lpstr>Sulfates, ethersulfates</vt:lpstr>
      <vt:lpstr>Sulfonates</vt:lpstr>
      <vt:lpstr>Egyéb szulfonátok</vt:lpstr>
      <vt:lpstr>Foszfátok (foszfátészterek)</vt:lpstr>
      <vt:lpstr>Foszfátok kémiája</vt:lpstr>
      <vt:lpstr>Nem-ionos felületaktivanyagok</vt:lpstr>
      <vt:lpstr>Etilénoxid, oxirán</vt:lpstr>
      <vt:lpstr>Propilénoxid, oxirán-metil</vt:lpstr>
      <vt:lpstr>D-sorbitol  (C6H14O6)</vt:lpstr>
      <vt:lpstr>PowerPoint Presentation</vt:lpstr>
      <vt:lpstr>PowerPoint Presentation</vt:lpstr>
      <vt:lpstr>Classification of Surfactants</vt:lpstr>
      <vt:lpstr>Surfactant Aggregates</vt:lpstr>
      <vt:lpstr>PowerPoint Presentation</vt:lpstr>
      <vt:lpstr>PowerPoint Presentation</vt:lpstr>
      <vt:lpstr>Solubilization</vt:lpstr>
      <vt:lpstr>Solubility Effects</vt:lpstr>
      <vt:lpstr>PowerPoint Presentation</vt:lpstr>
      <vt:lpstr>Nedvesedés, kapilaritás</vt:lpstr>
      <vt:lpstr>CMC befolyásolása</vt:lpstr>
      <vt:lpstr>A tenzid szerkezete hogyan befolyásolja a CMC-t</vt:lpstr>
      <vt:lpstr>Példa az amfoter tenzidre: adjuváns glyphosate IPA oldatokhoz alkyl betaine</vt:lpstr>
      <vt:lpstr>polymeric surfactants</vt:lpstr>
      <vt:lpstr>Definitions</vt:lpstr>
      <vt:lpstr>Traditional surfactants and Polymeric surfactants</vt:lpstr>
      <vt:lpstr>Types of Synthetic Polymeric Substances</vt:lpstr>
      <vt:lpstr>Structural Units In Surfactant Molecules</vt:lpstr>
      <vt:lpstr>Polymeric Structure &gt;&gt; Repetitive Units in anchoring chain</vt:lpstr>
      <vt:lpstr>Properties of Adsorption Layers of Polymers</vt:lpstr>
      <vt:lpstr>Some Functions of Polymeric Substance in Formulations (1)</vt:lpstr>
      <vt:lpstr>Some Functions of Polymeric Substance in Formulations (2)</vt:lpstr>
      <vt:lpstr>Other Applications</vt:lpstr>
      <vt:lpstr>Natural and Synthetic  Products</vt:lpstr>
      <vt:lpstr>Typically low condensation degree products</vt:lpstr>
      <vt:lpstr>Other polyelectrolytes </vt:lpstr>
      <vt:lpstr>Anchoring groups, points for hydrophobe interactions</vt:lpstr>
      <vt:lpstr>A-B-A block polymeric compounds</vt:lpstr>
      <vt:lpstr>PowerPoint Presentation</vt:lpstr>
      <vt:lpstr>Formulation Chemistry:</vt:lpstr>
      <vt:lpstr> Trends in formulation chemistry of pesticides</vt:lpstr>
      <vt:lpstr>HAZARD COMPONENTS TO BE REPLACED or LIMITATION OF THEIR APPLICATION</vt:lpstr>
      <vt:lpstr> Systems containing “nanoparticles” NANOTECHNOLOGY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Liliána Bohus</cp:lastModifiedBy>
  <cp:revision>4</cp:revision>
  <dcterms:created xsi:type="dcterms:W3CDTF">2020-05-11T05:44:45Z</dcterms:created>
  <dcterms:modified xsi:type="dcterms:W3CDTF">2020-05-11T10:40:25Z</dcterms:modified>
</cp:coreProperties>
</file>