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25" r:id="rId3"/>
    <p:sldId id="310" r:id="rId4"/>
    <p:sldId id="327" r:id="rId5"/>
    <p:sldId id="321" r:id="rId6"/>
    <p:sldId id="322" r:id="rId7"/>
    <p:sldId id="324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6" r:id="rId16"/>
    <p:sldId id="337" r:id="rId17"/>
    <p:sldId id="338" r:id="rId18"/>
    <p:sldId id="323" r:id="rId19"/>
    <p:sldId id="311" r:id="rId20"/>
    <p:sldId id="277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17" r:id="rId31"/>
    <p:sldId id="289" r:id="rId32"/>
    <p:sldId id="290" r:id="rId33"/>
    <p:sldId id="291" r:id="rId34"/>
    <p:sldId id="292" r:id="rId35"/>
    <p:sldId id="293" r:id="rId36"/>
    <p:sldId id="313" r:id="rId37"/>
    <p:sldId id="294" r:id="rId38"/>
    <p:sldId id="295" r:id="rId39"/>
    <p:sldId id="296" r:id="rId40"/>
    <p:sldId id="297" r:id="rId41"/>
    <p:sldId id="298" r:id="rId42"/>
    <p:sldId id="314" r:id="rId43"/>
    <p:sldId id="299" r:id="rId44"/>
    <p:sldId id="300" r:id="rId45"/>
    <p:sldId id="301" r:id="rId46"/>
    <p:sldId id="302" r:id="rId47"/>
    <p:sldId id="303" r:id="rId48"/>
    <p:sldId id="306" r:id="rId49"/>
    <p:sldId id="304" r:id="rId50"/>
    <p:sldId id="305" r:id="rId51"/>
    <p:sldId id="315" r:id="rId5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37AA486-93BF-4AFD-89B8-BC906A7A8564}">
          <p14:sldIdLst>
            <p14:sldId id="256"/>
          </p14:sldIdLst>
        </p14:section>
        <p14:section name="Summary Section" id="{DF6CEFD0-B403-47E1-B00D-AC9803738DB6}">
          <p14:sldIdLst>
            <p14:sldId id="325"/>
          </p14:sldIdLst>
        </p14:section>
        <p14:section name="adjuváns választás alapjai" id="{5A3B203A-878F-4E2C-ACFA-ABF14BA14B0F}">
          <p14:sldIdLst>
            <p14:sldId id="310"/>
            <p14:sldId id="327"/>
            <p14:sldId id="321"/>
            <p14:sldId id="322"/>
            <p14:sldId id="324"/>
            <p14:sldId id="328"/>
            <p14:sldId id="329"/>
            <p14:sldId id="330"/>
            <p14:sldId id="331"/>
            <p14:sldId id="332"/>
            <p14:sldId id="333"/>
            <p14:sldId id="334"/>
            <p14:sldId id="336"/>
            <p14:sldId id="337"/>
            <p14:sldId id="338"/>
            <p14:sldId id="323"/>
          </p14:sldIdLst>
        </p14:section>
        <p14:section name="Dinamika" id="{94442C10-4974-4EFF-B550-C54433F27F62}">
          <p14:sldIdLst>
            <p14:sldId id="311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Töménység" id="{82C87451-ED3F-4A5F-9E2F-714253B08957}">
          <p14:sldIdLst>
            <p14:sldId id="317"/>
            <p14:sldId id="289"/>
            <p14:sldId id="290"/>
            <p14:sldId id="291"/>
            <p14:sldId id="292"/>
            <p14:sldId id="293"/>
          </p14:sldIdLst>
        </p14:section>
        <p14:section name="Kölcsönhatások a határfelületen" id="{A1A9C359-E05D-4E23-99DB-1A0E757D3DF6}">
          <p14:sldIdLst>
            <p14:sldId id="313"/>
            <p14:sldId id="294"/>
            <p14:sldId id="295"/>
            <p14:sldId id="296"/>
            <p14:sldId id="297"/>
            <p14:sldId id="298"/>
          </p14:sldIdLst>
        </p14:section>
        <p14:section name="Cseppképzés és Adhézió" id="{9264A050-7501-44C6-B339-B2F45C8018BE}">
          <p14:sldIdLst>
            <p14:sldId id="314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</p14:sldIdLst>
        </p14:section>
        <p14:section name="adjuváns példák" id="{6F23ED25-C0F5-48E7-A693-74F6B9140F28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5" autoAdjust="0"/>
    <p:restoredTop sz="77358" autoAdjust="0"/>
  </p:normalViewPr>
  <p:slideViewPr>
    <p:cSldViewPr snapToGrid="0">
      <p:cViewPr varScale="1">
        <p:scale>
          <a:sx n="66" d="100"/>
          <a:sy n="66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7" d="100"/>
        <a:sy n="127" d="100"/>
      </p:scale>
      <p:origin x="0" y="-326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hu-HU" sz="2400"/>
            <a:t>fontos adjuváns típusok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5B9684F6-7DBE-4578-BC22-B8B122F8FCD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felületakt</a:t>
          </a:r>
          <a:r>
            <a:rPr lang="en-GB" sz="2000"/>
            <a:t>í</a:t>
          </a:r>
          <a:r>
            <a:rPr lang="hu-HU" sz="2000"/>
            <a:t>v anyagok</a:t>
          </a:r>
        </a:p>
      </dgm:t>
    </dgm:pt>
    <dgm:pt modelId="{15C5C0E8-15DC-45E7-87E1-42F4634D06F9}" type="parTrans" cxnId="{851D6702-0ED5-4945-BFA5-5A238700A8D2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2E74022-595E-4D05-BB67-D84B64F7DDF5}" type="sibTrans" cxnId="{851D6702-0ED5-4945-BFA5-5A238700A8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5CA36410-A6A2-46CF-B715-CA0FEF51BE1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tenzid és polimer keverékei</a:t>
          </a:r>
          <a:endParaRPr lang="hu-HU" sz="2000" dirty="0"/>
        </a:p>
      </dgm:t>
    </dgm:pt>
    <dgm:pt modelId="{DC89D02A-4BC4-4257-BC8B-2E4870704795}" type="parTrans" cxnId="{474095E0-6282-4C09-8320-C470ED180744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58F1241B-E74D-4B56-9245-56AAF3F00AC3}" type="sibTrans" cxnId="{474095E0-6282-4C09-8320-C470ED18074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2FF9B5BB-3F47-442C-A962-0482F1F15CD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olajok</a:t>
          </a:r>
          <a:endParaRPr lang="hu-HU" sz="2000" dirty="0"/>
        </a:p>
      </dgm:t>
    </dgm:pt>
    <dgm:pt modelId="{072D0E73-40C0-4EDA-8CE5-56ABE321BBDF}" type="parTrans" cxnId="{C743AD6B-24A8-41DD-B7DF-074D0D6D0760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EC6802B1-FECC-413A-846F-D6044774527E}" type="sibTrans" cxnId="{C743AD6B-24A8-41DD-B7DF-074D0D6D07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3FEA0932-B3E2-4281-9E2C-00A2A89E434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hu-HU" sz="2000"/>
            <a:t>polimerek</a:t>
          </a:r>
        </a:p>
      </dgm:t>
    </dgm:pt>
    <dgm:pt modelId="{2ACE0DDA-AAFF-4C47-97B2-543D342FCC36}" type="parTrans" cxnId="{DDDD0AA0-E86A-45A4-94C6-32FE35072039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1951FDC8-1BE9-4D81-A9BD-F03BC85C1670}" type="sibTrans" cxnId="{DDDD0AA0-E86A-45A4-94C6-32FE3507203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endParaRPr lang="hu-HU"/>
        </a:p>
      </dgm:t>
    </dgm:pt>
    <dgm:pt modelId="{A245B571-68F2-4F55-BBE9-F1842AE5B247}" type="pres">
      <dgm:prSet presAssocID="{8E278563-AA9A-430C-B8B3-C528B09767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1CF1D5-DA74-4745-997C-2BFB1DF9B2E7}" type="pres">
      <dgm:prSet presAssocID="{FA24FC4C-6D4D-4951-8E99-8D96EC98AA86}" presName="vertOne" presStyleCnt="0"/>
      <dgm:spPr/>
    </dgm:pt>
    <dgm:pt modelId="{8D19CF97-472B-4E13-9EA8-9C2710EDD407}" type="pres">
      <dgm:prSet presAssocID="{FA24FC4C-6D4D-4951-8E99-8D96EC98AA86}" presName="txOne" presStyleLbl="node0" presStyleIdx="0" presStyleCnt="1" custScaleY="29334">
        <dgm:presLayoutVars>
          <dgm:chPref val="3"/>
        </dgm:presLayoutVars>
      </dgm:prSet>
      <dgm:spPr/>
    </dgm:pt>
    <dgm:pt modelId="{17A878AF-BB80-4B09-9F37-D4DEC9C05B01}" type="pres">
      <dgm:prSet presAssocID="{FA24FC4C-6D4D-4951-8E99-8D96EC98AA86}" presName="parTransOne" presStyleCnt="0"/>
      <dgm:spPr/>
    </dgm:pt>
    <dgm:pt modelId="{02DA1B41-3003-4335-A34C-2E0CF68BDC94}" type="pres">
      <dgm:prSet presAssocID="{FA24FC4C-6D4D-4951-8E99-8D96EC98AA86}" presName="horzOne" presStyleCnt="0"/>
      <dgm:spPr/>
    </dgm:pt>
    <dgm:pt modelId="{75183DFE-34F5-426B-A66B-15F4A6BAB049}" type="pres">
      <dgm:prSet presAssocID="{5B9684F6-7DBE-4578-BC22-B8B122F8FCD6}" presName="vertTwo" presStyleCnt="0"/>
      <dgm:spPr/>
    </dgm:pt>
    <dgm:pt modelId="{3BAD4D95-CF5E-42D9-AEA3-FAEF07D41437}" type="pres">
      <dgm:prSet presAssocID="{5B9684F6-7DBE-4578-BC22-B8B122F8FCD6}" presName="txTwo" presStyleLbl="node2" presStyleIdx="0" presStyleCnt="4">
        <dgm:presLayoutVars>
          <dgm:chPref val="3"/>
        </dgm:presLayoutVars>
      </dgm:prSet>
      <dgm:spPr/>
    </dgm:pt>
    <dgm:pt modelId="{4AFFBD0B-84EA-4716-91EB-9EE98361E765}" type="pres">
      <dgm:prSet presAssocID="{5B9684F6-7DBE-4578-BC22-B8B122F8FCD6}" presName="horzTwo" presStyleCnt="0"/>
      <dgm:spPr/>
    </dgm:pt>
    <dgm:pt modelId="{C66A6AE9-AA33-4F5E-8497-2765354D0B62}" type="pres">
      <dgm:prSet presAssocID="{C2E74022-595E-4D05-BB67-D84B64F7DDF5}" presName="sibSpaceTwo" presStyleCnt="0"/>
      <dgm:spPr/>
    </dgm:pt>
    <dgm:pt modelId="{9AEA569E-531B-4CE8-83E0-439855C1AE55}" type="pres">
      <dgm:prSet presAssocID="{3FEA0932-B3E2-4281-9E2C-00A2A89E434C}" presName="vertTwo" presStyleCnt="0"/>
      <dgm:spPr/>
    </dgm:pt>
    <dgm:pt modelId="{EBF99654-D56E-4967-9DF8-1798D483C744}" type="pres">
      <dgm:prSet presAssocID="{3FEA0932-B3E2-4281-9E2C-00A2A89E434C}" presName="txTwo" presStyleLbl="node2" presStyleIdx="1" presStyleCnt="4">
        <dgm:presLayoutVars>
          <dgm:chPref val="3"/>
        </dgm:presLayoutVars>
      </dgm:prSet>
      <dgm:spPr/>
    </dgm:pt>
    <dgm:pt modelId="{7DBF3EBD-539E-4810-8C0B-2F241F6C730C}" type="pres">
      <dgm:prSet presAssocID="{3FEA0932-B3E2-4281-9E2C-00A2A89E434C}" presName="horzTwo" presStyleCnt="0"/>
      <dgm:spPr/>
    </dgm:pt>
    <dgm:pt modelId="{37403E57-47FF-4121-A422-7AF0DF7B14CB}" type="pres">
      <dgm:prSet presAssocID="{1951FDC8-1BE9-4D81-A9BD-F03BC85C1670}" presName="sibSpaceTwo" presStyleCnt="0"/>
      <dgm:spPr/>
    </dgm:pt>
    <dgm:pt modelId="{6F47F4C9-42DB-43DC-B3B5-2B18E00175FC}" type="pres">
      <dgm:prSet presAssocID="{5CA36410-A6A2-46CF-B715-CA0FEF51BE15}" presName="vertTwo" presStyleCnt="0"/>
      <dgm:spPr/>
    </dgm:pt>
    <dgm:pt modelId="{A355973A-428A-454D-AC60-05AF5369A79F}" type="pres">
      <dgm:prSet presAssocID="{5CA36410-A6A2-46CF-B715-CA0FEF51BE15}" presName="txTwo" presStyleLbl="node2" presStyleIdx="2" presStyleCnt="4">
        <dgm:presLayoutVars>
          <dgm:chPref val="3"/>
        </dgm:presLayoutVars>
      </dgm:prSet>
      <dgm:spPr/>
    </dgm:pt>
    <dgm:pt modelId="{25AA99F5-5CDA-4781-AB3C-FE8BEF6B1203}" type="pres">
      <dgm:prSet presAssocID="{5CA36410-A6A2-46CF-B715-CA0FEF51BE15}" presName="horzTwo" presStyleCnt="0"/>
      <dgm:spPr/>
    </dgm:pt>
    <dgm:pt modelId="{25E9A261-55F0-4563-8BF7-B45CEBAC1188}" type="pres">
      <dgm:prSet presAssocID="{58F1241B-E74D-4B56-9245-56AAF3F00AC3}" presName="sibSpaceTwo" presStyleCnt="0"/>
      <dgm:spPr/>
    </dgm:pt>
    <dgm:pt modelId="{DDA5085B-E351-4380-AA57-98E306719A4B}" type="pres">
      <dgm:prSet presAssocID="{2FF9B5BB-3F47-442C-A962-0482F1F15CDD}" presName="vertTwo" presStyleCnt="0"/>
      <dgm:spPr/>
    </dgm:pt>
    <dgm:pt modelId="{7FFAAF58-0CD5-4374-BA46-8206D34E96E1}" type="pres">
      <dgm:prSet presAssocID="{2FF9B5BB-3F47-442C-A962-0482F1F15CDD}" presName="txTwo" presStyleLbl="node2" presStyleIdx="3" presStyleCnt="4">
        <dgm:presLayoutVars>
          <dgm:chPref val="3"/>
        </dgm:presLayoutVars>
      </dgm:prSet>
      <dgm:spPr/>
    </dgm:pt>
    <dgm:pt modelId="{1E246F55-C201-4586-A2F9-12C7E9083CEE}" type="pres">
      <dgm:prSet presAssocID="{2FF9B5BB-3F47-442C-A962-0482F1F15CDD}" presName="horzTwo" presStyleCnt="0"/>
      <dgm:spPr/>
    </dgm:pt>
  </dgm:ptLst>
  <dgm:cxnLst>
    <dgm:cxn modelId="{851D6702-0ED5-4945-BFA5-5A238700A8D2}" srcId="{FA24FC4C-6D4D-4951-8E99-8D96EC98AA86}" destId="{5B9684F6-7DBE-4578-BC22-B8B122F8FCD6}" srcOrd="0" destOrd="0" parTransId="{15C5C0E8-15DC-45E7-87E1-42F4634D06F9}" sibTransId="{C2E74022-595E-4D05-BB67-D84B64F7DDF5}"/>
    <dgm:cxn modelId="{C743AD6B-24A8-41DD-B7DF-074D0D6D0760}" srcId="{FA24FC4C-6D4D-4951-8E99-8D96EC98AA86}" destId="{2FF9B5BB-3F47-442C-A962-0482F1F15CDD}" srcOrd="3" destOrd="0" parTransId="{072D0E73-40C0-4EDA-8CE5-56ABE321BBDF}" sibTransId="{EC6802B1-FECC-413A-846F-D6044774527E}"/>
    <dgm:cxn modelId="{3ABCA973-FC9B-49F8-B5E7-D0109AB3798F}" type="presOf" srcId="{3FEA0932-B3E2-4281-9E2C-00A2A89E434C}" destId="{EBF99654-D56E-4967-9DF8-1798D483C744}" srcOrd="0" destOrd="0" presId="urn:microsoft.com/office/officeart/2005/8/layout/hierarchy4"/>
    <dgm:cxn modelId="{7E4CB094-4841-45B3-89D4-A6F9598CD63A}" type="presOf" srcId="{FA24FC4C-6D4D-4951-8E99-8D96EC98AA86}" destId="{8D19CF97-472B-4E13-9EA8-9C2710EDD407}" srcOrd="0" destOrd="0" presId="urn:microsoft.com/office/officeart/2005/8/layout/hierarchy4"/>
    <dgm:cxn modelId="{DDDD0AA0-E86A-45A4-94C6-32FE35072039}" srcId="{FA24FC4C-6D4D-4951-8E99-8D96EC98AA86}" destId="{3FEA0932-B3E2-4281-9E2C-00A2A89E434C}" srcOrd="1" destOrd="0" parTransId="{2ACE0DDA-AAFF-4C47-97B2-543D342FCC36}" sibTransId="{1951FDC8-1BE9-4D81-A9BD-F03BC85C1670}"/>
    <dgm:cxn modelId="{76D4D2A1-DBD0-493A-AC00-EF8F43942FDF}" type="presOf" srcId="{8E278563-AA9A-430C-B8B3-C528B0976728}" destId="{A245B571-68F2-4F55-BBE9-F1842AE5B247}" srcOrd="0" destOrd="0" presId="urn:microsoft.com/office/officeart/2005/8/layout/hierarchy4"/>
    <dgm:cxn modelId="{A031FEB1-D988-41DF-9E21-B07F690D8BBE}" type="presOf" srcId="{5CA36410-A6A2-46CF-B715-CA0FEF51BE15}" destId="{A355973A-428A-454D-AC60-05AF5369A79F}" srcOrd="0" destOrd="0" presId="urn:microsoft.com/office/officeart/2005/8/layout/hierarchy4"/>
    <dgm:cxn modelId="{FE7B82C7-5943-41E0-A75C-1E88B319C192}" type="presOf" srcId="{5B9684F6-7DBE-4578-BC22-B8B122F8FCD6}" destId="{3BAD4D95-CF5E-42D9-AEA3-FAEF07D41437}" srcOrd="0" destOrd="0" presId="urn:microsoft.com/office/officeart/2005/8/layout/hierarchy4"/>
    <dgm:cxn modelId="{474095E0-6282-4C09-8320-C470ED180744}" srcId="{FA24FC4C-6D4D-4951-8E99-8D96EC98AA86}" destId="{5CA36410-A6A2-46CF-B715-CA0FEF51BE15}" srcOrd="2" destOrd="0" parTransId="{DC89D02A-4BC4-4257-BC8B-2E4870704795}" sibTransId="{58F1241B-E74D-4B56-9245-56AAF3F00AC3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8E84DAF1-0D52-4BE3-88B8-FD607932851E}" type="presOf" srcId="{2FF9B5BB-3F47-442C-A962-0482F1F15CDD}" destId="{7FFAAF58-0CD5-4374-BA46-8206D34E96E1}" srcOrd="0" destOrd="0" presId="urn:microsoft.com/office/officeart/2005/8/layout/hierarchy4"/>
    <dgm:cxn modelId="{17495219-3C4E-4737-BB87-CDF1114EEE9D}" type="presParOf" srcId="{A245B571-68F2-4F55-BBE9-F1842AE5B247}" destId="{651CF1D5-DA74-4745-997C-2BFB1DF9B2E7}" srcOrd="0" destOrd="0" presId="urn:microsoft.com/office/officeart/2005/8/layout/hierarchy4"/>
    <dgm:cxn modelId="{9AE0B8CB-B259-4E59-A127-01AAB125D9FA}" type="presParOf" srcId="{651CF1D5-DA74-4745-997C-2BFB1DF9B2E7}" destId="{8D19CF97-472B-4E13-9EA8-9C2710EDD407}" srcOrd="0" destOrd="0" presId="urn:microsoft.com/office/officeart/2005/8/layout/hierarchy4"/>
    <dgm:cxn modelId="{A0E87508-7508-4F37-B700-F50147269B04}" type="presParOf" srcId="{651CF1D5-DA74-4745-997C-2BFB1DF9B2E7}" destId="{17A878AF-BB80-4B09-9F37-D4DEC9C05B01}" srcOrd="1" destOrd="0" presId="urn:microsoft.com/office/officeart/2005/8/layout/hierarchy4"/>
    <dgm:cxn modelId="{F6B0FAA5-F1B6-4D61-80C5-ED369FD753EE}" type="presParOf" srcId="{651CF1D5-DA74-4745-997C-2BFB1DF9B2E7}" destId="{02DA1B41-3003-4335-A34C-2E0CF68BDC94}" srcOrd="2" destOrd="0" presId="urn:microsoft.com/office/officeart/2005/8/layout/hierarchy4"/>
    <dgm:cxn modelId="{88BE1D01-D4FC-41B8-B407-046BD51CC5CE}" type="presParOf" srcId="{02DA1B41-3003-4335-A34C-2E0CF68BDC94}" destId="{75183DFE-34F5-426B-A66B-15F4A6BAB049}" srcOrd="0" destOrd="0" presId="urn:microsoft.com/office/officeart/2005/8/layout/hierarchy4"/>
    <dgm:cxn modelId="{DF9AE842-60AE-4AEF-BC0E-EC202520C073}" type="presParOf" srcId="{75183DFE-34F5-426B-A66B-15F4A6BAB049}" destId="{3BAD4D95-CF5E-42D9-AEA3-FAEF07D41437}" srcOrd="0" destOrd="0" presId="urn:microsoft.com/office/officeart/2005/8/layout/hierarchy4"/>
    <dgm:cxn modelId="{128E829E-E842-4A95-871E-939AA8C8CD0C}" type="presParOf" srcId="{75183DFE-34F5-426B-A66B-15F4A6BAB049}" destId="{4AFFBD0B-84EA-4716-91EB-9EE98361E765}" srcOrd="1" destOrd="0" presId="urn:microsoft.com/office/officeart/2005/8/layout/hierarchy4"/>
    <dgm:cxn modelId="{1B0953A1-423F-4457-8207-A353ED1E0924}" type="presParOf" srcId="{02DA1B41-3003-4335-A34C-2E0CF68BDC94}" destId="{C66A6AE9-AA33-4F5E-8497-2765354D0B62}" srcOrd="1" destOrd="0" presId="urn:microsoft.com/office/officeart/2005/8/layout/hierarchy4"/>
    <dgm:cxn modelId="{9741421D-4BD9-4299-A7B5-D402DA833FAE}" type="presParOf" srcId="{02DA1B41-3003-4335-A34C-2E0CF68BDC94}" destId="{9AEA569E-531B-4CE8-83E0-439855C1AE55}" srcOrd="2" destOrd="0" presId="urn:microsoft.com/office/officeart/2005/8/layout/hierarchy4"/>
    <dgm:cxn modelId="{692BFF14-11C4-435B-B186-C95219C93870}" type="presParOf" srcId="{9AEA569E-531B-4CE8-83E0-439855C1AE55}" destId="{EBF99654-D56E-4967-9DF8-1798D483C744}" srcOrd="0" destOrd="0" presId="urn:microsoft.com/office/officeart/2005/8/layout/hierarchy4"/>
    <dgm:cxn modelId="{AFBAA05C-A06C-4128-81FA-379DA4F58910}" type="presParOf" srcId="{9AEA569E-531B-4CE8-83E0-439855C1AE55}" destId="{7DBF3EBD-539E-4810-8C0B-2F241F6C730C}" srcOrd="1" destOrd="0" presId="urn:microsoft.com/office/officeart/2005/8/layout/hierarchy4"/>
    <dgm:cxn modelId="{1CF5ED03-AE84-4466-85F6-8F5C481846B0}" type="presParOf" srcId="{02DA1B41-3003-4335-A34C-2E0CF68BDC94}" destId="{37403E57-47FF-4121-A422-7AF0DF7B14CB}" srcOrd="3" destOrd="0" presId="urn:microsoft.com/office/officeart/2005/8/layout/hierarchy4"/>
    <dgm:cxn modelId="{C623E52E-3DD7-4C62-851A-EA40B7530B05}" type="presParOf" srcId="{02DA1B41-3003-4335-A34C-2E0CF68BDC94}" destId="{6F47F4C9-42DB-43DC-B3B5-2B18E00175FC}" srcOrd="4" destOrd="0" presId="urn:microsoft.com/office/officeart/2005/8/layout/hierarchy4"/>
    <dgm:cxn modelId="{102B3CE5-0EAD-466B-885B-240E9CC062C7}" type="presParOf" srcId="{6F47F4C9-42DB-43DC-B3B5-2B18E00175FC}" destId="{A355973A-428A-454D-AC60-05AF5369A79F}" srcOrd="0" destOrd="0" presId="urn:microsoft.com/office/officeart/2005/8/layout/hierarchy4"/>
    <dgm:cxn modelId="{78B0AA0F-5C2F-406C-B496-FA8227C9CC48}" type="presParOf" srcId="{6F47F4C9-42DB-43DC-B3B5-2B18E00175FC}" destId="{25AA99F5-5CDA-4781-AB3C-FE8BEF6B1203}" srcOrd="1" destOrd="0" presId="urn:microsoft.com/office/officeart/2005/8/layout/hierarchy4"/>
    <dgm:cxn modelId="{E78892D0-7C70-4693-88FE-F25B18D288D6}" type="presParOf" srcId="{02DA1B41-3003-4335-A34C-2E0CF68BDC94}" destId="{25E9A261-55F0-4563-8BF7-B45CEBAC1188}" srcOrd="5" destOrd="0" presId="urn:microsoft.com/office/officeart/2005/8/layout/hierarchy4"/>
    <dgm:cxn modelId="{2865D82A-B548-4D8C-A167-1A8F644A3F24}" type="presParOf" srcId="{02DA1B41-3003-4335-A34C-2E0CF68BDC94}" destId="{DDA5085B-E351-4380-AA57-98E306719A4B}" srcOrd="6" destOrd="0" presId="urn:microsoft.com/office/officeart/2005/8/layout/hierarchy4"/>
    <dgm:cxn modelId="{F2265BC9-523B-43AA-9993-3DB0C5FB24F6}" type="presParOf" srcId="{DDA5085B-E351-4380-AA57-98E306719A4B}" destId="{7FFAAF58-0CD5-4374-BA46-8206D34E96E1}" srcOrd="0" destOrd="0" presId="urn:microsoft.com/office/officeart/2005/8/layout/hierarchy4"/>
    <dgm:cxn modelId="{B73CF919-07CF-4174-8362-63F548EF3B22}" type="presParOf" srcId="{DDA5085B-E351-4380-AA57-98E306719A4B}" destId="{1E246F55-C201-4586-A2F9-12C7E9083CE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78563-AA9A-430C-B8B3-C528B097672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A24FC4C-6D4D-4951-8E99-8D96EC98AA8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C00000">
            <a:alpha val="50000"/>
          </a:srgbClr>
        </a:solidFill>
        <a:ln>
          <a:noFill/>
        </a:ln>
      </dgm:spPr>
      <dgm:t>
        <a:bodyPr/>
        <a:lstStyle/>
        <a:p>
          <a:r>
            <a:rPr lang="en-GB" sz="2400"/>
            <a:t>a</a:t>
          </a:r>
          <a:r>
            <a:rPr lang="hu-HU" sz="2400"/>
            <a:t>djuvánsok alkalmazása</a:t>
          </a:r>
        </a:p>
      </dgm:t>
    </dgm:pt>
    <dgm:pt modelId="{1BA11C1F-9398-41E2-8888-400BE3FEB4B5}" type="parTrans" cxnId="{B7A3C9E2-4CA7-4128-80DD-35CBAD9AB634}">
      <dgm:prSet/>
      <dgm:spPr/>
      <dgm:t>
        <a:bodyPr/>
        <a:lstStyle/>
        <a:p>
          <a:endParaRPr lang="hu-HU"/>
        </a:p>
      </dgm:t>
    </dgm:pt>
    <dgm:pt modelId="{5B0A1FD4-CC89-4A3F-9DF4-273F447F4B36}" type="sibTrans" cxnId="{B7A3C9E2-4CA7-4128-80DD-35CBAD9AB634}">
      <dgm:prSet/>
      <dgm:spPr/>
      <dgm:t>
        <a:bodyPr/>
        <a:lstStyle/>
        <a:p>
          <a:endParaRPr lang="hu-HU"/>
        </a:p>
      </dgm:t>
    </dgm:pt>
    <dgm:pt modelId="{C3E90EEA-B7A2-41E4-9BF0-8B8B4F3308E9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b</a:t>
          </a:r>
          <a:r>
            <a:rPr lang="hu-HU" sz="2400"/>
            <a:t>uilt-in</a:t>
          </a:r>
        </a:p>
      </dgm:t>
    </dgm:pt>
    <dgm:pt modelId="{6F723C6E-22AC-4975-88D5-B159214E2E03}" type="parTrans" cxnId="{4CC92BD7-1C5C-4FF8-A9D2-F3F7A4D0B4DF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FB73DDF7-5E68-477A-8FC9-10C3BE7BBA7F}" type="sibTrans" cxnId="{4CC92BD7-1C5C-4FF8-A9D2-F3F7A4D0B4DF}">
      <dgm:prSet/>
      <dgm:spPr/>
      <dgm:t>
        <a:bodyPr/>
        <a:lstStyle/>
        <a:p>
          <a:endParaRPr lang="hu-HU"/>
        </a:p>
      </dgm:t>
    </dgm:pt>
    <dgm:pt modelId="{67B2B7AE-F8D6-491B-8106-A1994AF2CDA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dk1">
            <a:alpha val="50000"/>
          </a:schemeClr>
        </a:solidFill>
        <a:ln>
          <a:noFill/>
        </a:ln>
      </dgm:spPr>
      <dgm:t>
        <a:bodyPr/>
        <a:lstStyle/>
        <a:p>
          <a:r>
            <a:rPr lang="en-GB" sz="2400"/>
            <a:t>tank-mix</a:t>
          </a:r>
          <a:endParaRPr lang="hu-HU" sz="2400"/>
        </a:p>
      </dgm:t>
    </dgm:pt>
    <dgm:pt modelId="{05F4CB35-7E70-4BDA-9475-74FF1DDEA501}" type="parTrans" cxnId="{A0A82385-EDD0-4631-ABAB-754DF37E1AFD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hu-HU"/>
        </a:p>
      </dgm:t>
    </dgm:pt>
    <dgm:pt modelId="{CC7E52B6-5520-4E11-A1D4-66790A689348}" type="sibTrans" cxnId="{A0A82385-EDD0-4631-ABAB-754DF37E1AFD}">
      <dgm:prSet/>
      <dgm:spPr/>
      <dgm:t>
        <a:bodyPr/>
        <a:lstStyle/>
        <a:p>
          <a:endParaRPr lang="hu-HU"/>
        </a:p>
      </dgm:t>
    </dgm:pt>
    <dgm:pt modelId="{3F74A3DB-36C7-419B-ACB9-C23511B9965E}" type="pres">
      <dgm:prSet presAssocID="{8E278563-AA9A-430C-B8B3-C528B09767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91D094-BE66-4BED-BE69-420641868070}" type="pres">
      <dgm:prSet presAssocID="{FA24FC4C-6D4D-4951-8E99-8D96EC98AA86}" presName="hierRoot1" presStyleCnt="0">
        <dgm:presLayoutVars>
          <dgm:hierBranch val="init"/>
        </dgm:presLayoutVars>
      </dgm:prSet>
      <dgm:spPr/>
    </dgm:pt>
    <dgm:pt modelId="{8345AD16-FCD5-498D-A302-F40D16090BD9}" type="pres">
      <dgm:prSet presAssocID="{FA24FC4C-6D4D-4951-8E99-8D96EC98AA86}" presName="rootComposite1" presStyleCnt="0"/>
      <dgm:spPr/>
    </dgm:pt>
    <dgm:pt modelId="{3A526743-7762-42D8-8C46-75D7822D0E72}" type="pres">
      <dgm:prSet presAssocID="{FA24FC4C-6D4D-4951-8E99-8D96EC98AA86}" presName="rootText1" presStyleLbl="node0" presStyleIdx="0" presStyleCnt="1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0B46260A-5E80-4080-A999-1082CCD77119}" type="pres">
      <dgm:prSet presAssocID="{FA24FC4C-6D4D-4951-8E99-8D96EC98AA86}" presName="rootConnector1" presStyleLbl="node1" presStyleIdx="0" presStyleCnt="0"/>
      <dgm:spPr/>
    </dgm:pt>
    <dgm:pt modelId="{B3AF55C9-4FD6-41B7-B2B4-072E7222063B}" type="pres">
      <dgm:prSet presAssocID="{FA24FC4C-6D4D-4951-8E99-8D96EC98AA86}" presName="hierChild2" presStyleCnt="0"/>
      <dgm:spPr/>
    </dgm:pt>
    <dgm:pt modelId="{B812DAA5-C59E-408E-8351-12EAAE37193D}" type="pres">
      <dgm:prSet presAssocID="{6F723C6E-22AC-4975-88D5-B159214E2E03}" presName="Name64" presStyleLbl="parChTrans1D2" presStyleIdx="0" presStyleCnt="2"/>
      <dgm:spPr/>
    </dgm:pt>
    <dgm:pt modelId="{746A5EF5-2315-4183-B7EA-9AC917805888}" type="pres">
      <dgm:prSet presAssocID="{C3E90EEA-B7A2-41E4-9BF0-8B8B4F3308E9}" presName="hierRoot2" presStyleCnt="0">
        <dgm:presLayoutVars>
          <dgm:hierBranch val="init"/>
        </dgm:presLayoutVars>
      </dgm:prSet>
      <dgm:spPr/>
    </dgm:pt>
    <dgm:pt modelId="{C2E25E6F-1A93-4D6D-A4CD-AB4BF936E458}" type="pres">
      <dgm:prSet presAssocID="{C3E90EEA-B7A2-41E4-9BF0-8B8B4F3308E9}" presName="rootComposite" presStyleCnt="0"/>
      <dgm:spPr/>
    </dgm:pt>
    <dgm:pt modelId="{D349196B-7382-4359-B4EF-293CD976A4A6}" type="pres">
      <dgm:prSet presAssocID="{C3E90EEA-B7A2-41E4-9BF0-8B8B4F3308E9}" presName="rootText" presStyleLbl="node2" presStyleIdx="0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F8F6F21-2B77-4A69-A7E2-F75F0F2489BF}" type="pres">
      <dgm:prSet presAssocID="{C3E90EEA-B7A2-41E4-9BF0-8B8B4F3308E9}" presName="rootConnector" presStyleLbl="node2" presStyleIdx="0" presStyleCnt="2"/>
      <dgm:spPr/>
    </dgm:pt>
    <dgm:pt modelId="{DCB373E3-E6AF-48FC-8D66-0010D487BED5}" type="pres">
      <dgm:prSet presAssocID="{C3E90EEA-B7A2-41E4-9BF0-8B8B4F3308E9}" presName="hierChild4" presStyleCnt="0"/>
      <dgm:spPr/>
    </dgm:pt>
    <dgm:pt modelId="{6A990CCB-36FA-4DC8-8DD2-18C096C02520}" type="pres">
      <dgm:prSet presAssocID="{C3E90EEA-B7A2-41E4-9BF0-8B8B4F3308E9}" presName="hierChild5" presStyleCnt="0"/>
      <dgm:spPr/>
    </dgm:pt>
    <dgm:pt modelId="{81CA0963-8A77-443F-909E-16CFC2499CFC}" type="pres">
      <dgm:prSet presAssocID="{05F4CB35-7E70-4BDA-9475-74FF1DDEA501}" presName="Name64" presStyleLbl="parChTrans1D2" presStyleIdx="1" presStyleCnt="2"/>
      <dgm:spPr/>
    </dgm:pt>
    <dgm:pt modelId="{98C6D721-0917-4C7E-8DED-60784984A6FD}" type="pres">
      <dgm:prSet presAssocID="{67B2B7AE-F8D6-491B-8106-A1994AF2CDA3}" presName="hierRoot2" presStyleCnt="0">
        <dgm:presLayoutVars>
          <dgm:hierBranch val="init"/>
        </dgm:presLayoutVars>
      </dgm:prSet>
      <dgm:spPr/>
    </dgm:pt>
    <dgm:pt modelId="{1EC173ED-2E72-4182-BD86-807FEE2641EC}" type="pres">
      <dgm:prSet presAssocID="{67B2B7AE-F8D6-491B-8106-A1994AF2CDA3}" presName="rootComposite" presStyleCnt="0"/>
      <dgm:spPr/>
    </dgm:pt>
    <dgm:pt modelId="{6A9FBF84-B40F-42E2-A43A-1F58BC7B0D43}" type="pres">
      <dgm:prSet presAssocID="{67B2B7AE-F8D6-491B-8106-A1994AF2CDA3}" presName="rootText" presStyleLbl="node2" presStyleIdx="1" presStyleCnt="2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DA9B6B97-EF20-4CE0-9F6A-81F859A137C4}" type="pres">
      <dgm:prSet presAssocID="{67B2B7AE-F8D6-491B-8106-A1994AF2CDA3}" presName="rootConnector" presStyleLbl="node2" presStyleIdx="1" presStyleCnt="2"/>
      <dgm:spPr/>
    </dgm:pt>
    <dgm:pt modelId="{7A98EC27-C20F-4FDE-A97F-DB17F6AFECC4}" type="pres">
      <dgm:prSet presAssocID="{67B2B7AE-F8D6-491B-8106-A1994AF2CDA3}" presName="hierChild4" presStyleCnt="0"/>
      <dgm:spPr/>
    </dgm:pt>
    <dgm:pt modelId="{885ADE0F-9A7E-4C90-803F-813405AC8561}" type="pres">
      <dgm:prSet presAssocID="{67B2B7AE-F8D6-491B-8106-A1994AF2CDA3}" presName="hierChild5" presStyleCnt="0"/>
      <dgm:spPr/>
    </dgm:pt>
    <dgm:pt modelId="{D653CBB7-B41D-4160-AE16-58F250882760}" type="pres">
      <dgm:prSet presAssocID="{FA24FC4C-6D4D-4951-8E99-8D96EC98AA86}" presName="hierChild3" presStyleCnt="0"/>
      <dgm:spPr/>
    </dgm:pt>
  </dgm:ptLst>
  <dgm:cxnLst>
    <dgm:cxn modelId="{BC91B703-4F3A-4E17-91D5-3EA45FC3B091}" type="presOf" srcId="{67B2B7AE-F8D6-491B-8106-A1994AF2CDA3}" destId="{DA9B6B97-EF20-4CE0-9F6A-81F859A137C4}" srcOrd="1" destOrd="0" presId="urn:microsoft.com/office/officeart/2009/3/layout/HorizontalOrganizationChart"/>
    <dgm:cxn modelId="{3D19E25E-740C-4A1E-8BB2-13ABFB18464C}" type="presOf" srcId="{C3E90EEA-B7A2-41E4-9BF0-8B8B4F3308E9}" destId="{DF8F6F21-2B77-4A69-A7E2-F75F0F2489BF}" srcOrd="1" destOrd="0" presId="urn:microsoft.com/office/officeart/2009/3/layout/HorizontalOrganizationChart"/>
    <dgm:cxn modelId="{BE0F816C-62B4-456D-A36E-BBA6180A3DC4}" type="presOf" srcId="{FA24FC4C-6D4D-4951-8E99-8D96EC98AA86}" destId="{0B46260A-5E80-4080-A999-1082CCD77119}" srcOrd="1" destOrd="0" presId="urn:microsoft.com/office/officeart/2009/3/layout/HorizontalOrganizationChart"/>
    <dgm:cxn modelId="{CB8E686F-BD23-4904-958C-C79AA8DA78A5}" type="presOf" srcId="{FA24FC4C-6D4D-4951-8E99-8D96EC98AA86}" destId="{3A526743-7762-42D8-8C46-75D7822D0E72}" srcOrd="0" destOrd="0" presId="urn:microsoft.com/office/officeart/2009/3/layout/HorizontalOrganizationChart"/>
    <dgm:cxn modelId="{DF574454-8E83-4223-97CB-9B6939A8C499}" type="presOf" srcId="{05F4CB35-7E70-4BDA-9475-74FF1DDEA501}" destId="{81CA0963-8A77-443F-909E-16CFC2499CFC}" srcOrd="0" destOrd="0" presId="urn:microsoft.com/office/officeart/2009/3/layout/HorizontalOrganizationChart"/>
    <dgm:cxn modelId="{A0A82385-EDD0-4631-ABAB-754DF37E1AFD}" srcId="{FA24FC4C-6D4D-4951-8E99-8D96EC98AA86}" destId="{67B2B7AE-F8D6-491B-8106-A1994AF2CDA3}" srcOrd="1" destOrd="0" parTransId="{05F4CB35-7E70-4BDA-9475-74FF1DDEA501}" sibTransId="{CC7E52B6-5520-4E11-A1D4-66790A689348}"/>
    <dgm:cxn modelId="{2C49C785-B7BB-431C-916B-AC6EA9A1389E}" type="presOf" srcId="{6F723C6E-22AC-4975-88D5-B159214E2E03}" destId="{B812DAA5-C59E-408E-8351-12EAAE37193D}" srcOrd="0" destOrd="0" presId="urn:microsoft.com/office/officeart/2009/3/layout/HorizontalOrganizationChart"/>
    <dgm:cxn modelId="{C69E8286-0B42-4AAB-921D-E1FCECF78FC4}" type="presOf" srcId="{C3E90EEA-B7A2-41E4-9BF0-8B8B4F3308E9}" destId="{D349196B-7382-4359-B4EF-293CD976A4A6}" srcOrd="0" destOrd="0" presId="urn:microsoft.com/office/officeart/2009/3/layout/HorizontalOrganizationChart"/>
    <dgm:cxn modelId="{83C2F187-8D72-4D5E-B18E-EC979690C8F2}" type="presOf" srcId="{67B2B7AE-F8D6-491B-8106-A1994AF2CDA3}" destId="{6A9FBF84-B40F-42E2-A43A-1F58BC7B0D43}" srcOrd="0" destOrd="0" presId="urn:microsoft.com/office/officeart/2009/3/layout/HorizontalOrganizationChart"/>
    <dgm:cxn modelId="{BC2084AD-982B-40DE-AE88-1114AA76EF0B}" type="presOf" srcId="{8E278563-AA9A-430C-B8B3-C528B0976728}" destId="{3F74A3DB-36C7-419B-ACB9-C23511B9965E}" srcOrd="0" destOrd="0" presId="urn:microsoft.com/office/officeart/2009/3/layout/HorizontalOrganizationChart"/>
    <dgm:cxn modelId="{4CC92BD7-1C5C-4FF8-A9D2-F3F7A4D0B4DF}" srcId="{FA24FC4C-6D4D-4951-8E99-8D96EC98AA86}" destId="{C3E90EEA-B7A2-41E4-9BF0-8B8B4F3308E9}" srcOrd="0" destOrd="0" parTransId="{6F723C6E-22AC-4975-88D5-B159214E2E03}" sibTransId="{FB73DDF7-5E68-477A-8FC9-10C3BE7BBA7F}"/>
    <dgm:cxn modelId="{B7A3C9E2-4CA7-4128-80DD-35CBAD9AB634}" srcId="{8E278563-AA9A-430C-B8B3-C528B0976728}" destId="{FA24FC4C-6D4D-4951-8E99-8D96EC98AA86}" srcOrd="0" destOrd="0" parTransId="{1BA11C1F-9398-41E2-8888-400BE3FEB4B5}" sibTransId="{5B0A1FD4-CC89-4A3F-9DF4-273F447F4B36}"/>
    <dgm:cxn modelId="{C204D96F-6F6A-487A-991D-A02323ADEDC2}" type="presParOf" srcId="{3F74A3DB-36C7-419B-ACB9-C23511B9965E}" destId="{A791D094-BE66-4BED-BE69-420641868070}" srcOrd="0" destOrd="0" presId="urn:microsoft.com/office/officeart/2009/3/layout/HorizontalOrganizationChart"/>
    <dgm:cxn modelId="{B19249BD-9F01-47AB-96C5-001CFAEDC778}" type="presParOf" srcId="{A791D094-BE66-4BED-BE69-420641868070}" destId="{8345AD16-FCD5-498D-A302-F40D16090BD9}" srcOrd="0" destOrd="0" presId="urn:microsoft.com/office/officeart/2009/3/layout/HorizontalOrganizationChart"/>
    <dgm:cxn modelId="{E04B5E49-4B7D-4D5C-BB85-23AAA34817A4}" type="presParOf" srcId="{8345AD16-FCD5-498D-A302-F40D16090BD9}" destId="{3A526743-7762-42D8-8C46-75D7822D0E72}" srcOrd="0" destOrd="0" presId="urn:microsoft.com/office/officeart/2009/3/layout/HorizontalOrganizationChart"/>
    <dgm:cxn modelId="{A853FD2F-2113-4434-9D2D-585196E43B6B}" type="presParOf" srcId="{8345AD16-FCD5-498D-A302-F40D16090BD9}" destId="{0B46260A-5E80-4080-A999-1082CCD77119}" srcOrd="1" destOrd="0" presId="urn:microsoft.com/office/officeart/2009/3/layout/HorizontalOrganizationChart"/>
    <dgm:cxn modelId="{9102CCD5-9B8E-4B19-B580-8796A719F5FF}" type="presParOf" srcId="{A791D094-BE66-4BED-BE69-420641868070}" destId="{B3AF55C9-4FD6-41B7-B2B4-072E7222063B}" srcOrd="1" destOrd="0" presId="urn:microsoft.com/office/officeart/2009/3/layout/HorizontalOrganizationChart"/>
    <dgm:cxn modelId="{B31E3924-5EEE-44B1-95C2-E7BDB061FB1A}" type="presParOf" srcId="{B3AF55C9-4FD6-41B7-B2B4-072E7222063B}" destId="{B812DAA5-C59E-408E-8351-12EAAE37193D}" srcOrd="0" destOrd="0" presId="urn:microsoft.com/office/officeart/2009/3/layout/HorizontalOrganizationChart"/>
    <dgm:cxn modelId="{6A58C370-57B5-4197-BA26-488751C01FD7}" type="presParOf" srcId="{B3AF55C9-4FD6-41B7-B2B4-072E7222063B}" destId="{746A5EF5-2315-4183-B7EA-9AC917805888}" srcOrd="1" destOrd="0" presId="urn:microsoft.com/office/officeart/2009/3/layout/HorizontalOrganizationChart"/>
    <dgm:cxn modelId="{38A0C084-5C6A-489B-A80A-79B43A4E6095}" type="presParOf" srcId="{746A5EF5-2315-4183-B7EA-9AC917805888}" destId="{C2E25E6F-1A93-4D6D-A4CD-AB4BF936E458}" srcOrd="0" destOrd="0" presId="urn:microsoft.com/office/officeart/2009/3/layout/HorizontalOrganizationChart"/>
    <dgm:cxn modelId="{F105E3A3-9B8C-4F57-833C-9972B7E2A0A5}" type="presParOf" srcId="{C2E25E6F-1A93-4D6D-A4CD-AB4BF936E458}" destId="{D349196B-7382-4359-B4EF-293CD976A4A6}" srcOrd="0" destOrd="0" presId="urn:microsoft.com/office/officeart/2009/3/layout/HorizontalOrganizationChart"/>
    <dgm:cxn modelId="{C58F1E45-7C97-45F7-88A0-96E7095249D2}" type="presParOf" srcId="{C2E25E6F-1A93-4D6D-A4CD-AB4BF936E458}" destId="{DF8F6F21-2B77-4A69-A7E2-F75F0F2489BF}" srcOrd="1" destOrd="0" presId="urn:microsoft.com/office/officeart/2009/3/layout/HorizontalOrganizationChart"/>
    <dgm:cxn modelId="{D60B47B1-D28D-4461-B9CC-C2C3D46D4627}" type="presParOf" srcId="{746A5EF5-2315-4183-B7EA-9AC917805888}" destId="{DCB373E3-E6AF-48FC-8D66-0010D487BED5}" srcOrd="1" destOrd="0" presId="urn:microsoft.com/office/officeart/2009/3/layout/HorizontalOrganizationChart"/>
    <dgm:cxn modelId="{66AA22F6-E223-40B3-9F13-5C46C6267E9E}" type="presParOf" srcId="{746A5EF5-2315-4183-B7EA-9AC917805888}" destId="{6A990CCB-36FA-4DC8-8DD2-18C096C02520}" srcOrd="2" destOrd="0" presId="urn:microsoft.com/office/officeart/2009/3/layout/HorizontalOrganizationChart"/>
    <dgm:cxn modelId="{0DA14FE2-3718-4747-A97D-53F7EDD0FAF2}" type="presParOf" srcId="{B3AF55C9-4FD6-41B7-B2B4-072E7222063B}" destId="{81CA0963-8A77-443F-909E-16CFC2499CFC}" srcOrd="2" destOrd="0" presId="urn:microsoft.com/office/officeart/2009/3/layout/HorizontalOrganizationChart"/>
    <dgm:cxn modelId="{C063E695-6E6D-4ED1-BF5D-550E375B0BB4}" type="presParOf" srcId="{B3AF55C9-4FD6-41B7-B2B4-072E7222063B}" destId="{98C6D721-0917-4C7E-8DED-60784984A6FD}" srcOrd="3" destOrd="0" presId="urn:microsoft.com/office/officeart/2009/3/layout/HorizontalOrganizationChart"/>
    <dgm:cxn modelId="{F89CD60C-D376-4B8B-88B4-8234A658D630}" type="presParOf" srcId="{98C6D721-0917-4C7E-8DED-60784984A6FD}" destId="{1EC173ED-2E72-4182-BD86-807FEE2641EC}" srcOrd="0" destOrd="0" presId="urn:microsoft.com/office/officeart/2009/3/layout/HorizontalOrganizationChart"/>
    <dgm:cxn modelId="{30406D0E-EDB6-4906-BE84-1B50EC969280}" type="presParOf" srcId="{1EC173ED-2E72-4182-BD86-807FEE2641EC}" destId="{6A9FBF84-B40F-42E2-A43A-1F58BC7B0D43}" srcOrd="0" destOrd="0" presId="urn:microsoft.com/office/officeart/2009/3/layout/HorizontalOrganizationChart"/>
    <dgm:cxn modelId="{62C66767-0C86-4FA6-911E-8ECCF4059033}" type="presParOf" srcId="{1EC173ED-2E72-4182-BD86-807FEE2641EC}" destId="{DA9B6B97-EF20-4CE0-9F6A-81F859A137C4}" srcOrd="1" destOrd="0" presId="urn:microsoft.com/office/officeart/2009/3/layout/HorizontalOrganizationChart"/>
    <dgm:cxn modelId="{8476D8EF-9D2C-4719-A4E8-87E7D9EF3FDB}" type="presParOf" srcId="{98C6D721-0917-4C7E-8DED-60784984A6FD}" destId="{7A98EC27-C20F-4FDE-A97F-DB17F6AFECC4}" srcOrd="1" destOrd="0" presId="urn:microsoft.com/office/officeart/2009/3/layout/HorizontalOrganizationChart"/>
    <dgm:cxn modelId="{7DA9FFA3-73E6-49C0-99DA-85094DF702E3}" type="presParOf" srcId="{98C6D721-0917-4C7E-8DED-60784984A6FD}" destId="{885ADE0F-9A7E-4C90-803F-813405AC8561}" srcOrd="2" destOrd="0" presId="urn:microsoft.com/office/officeart/2009/3/layout/HorizontalOrganizationChart"/>
    <dgm:cxn modelId="{B22FB1A5-B768-40C8-B16C-2FCE11C85995}" type="presParOf" srcId="{A791D094-BE66-4BED-BE69-420641868070}" destId="{D653CBB7-B41D-4160-AE16-58F25088276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9CF97-472B-4E13-9EA8-9C2710EDD407}">
      <dsp:nvSpPr>
        <dsp:cNvPr id="0" name=""/>
        <dsp:cNvSpPr/>
      </dsp:nvSpPr>
      <dsp:spPr>
        <a:xfrm>
          <a:off x="1324" y="2211"/>
          <a:ext cx="8195120" cy="665500"/>
        </a:xfrm>
        <a:prstGeom prst="roundRect">
          <a:avLst>
            <a:gd name="adj" fmla="val 10000"/>
          </a:avLst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fontos adjuváns típusok</a:t>
          </a:r>
        </a:p>
      </dsp:txBody>
      <dsp:txXfrm>
        <a:off x="20816" y="21703"/>
        <a:ext cx="8156136" cy="626516"/>
      </dsp:txXfrm>
    </dsp:sp>
    <dsp:sp modelId="{3BAD4D95-CF5E-42D9-AEA3-FAEF07D41437}">
      <dsp:nvSpPr>
        <dsp:cNvPr id="0" name=""/>
        <dsp:cNvSpPr/>
      </dsp:nvSpPr>
      <dsp:spPr>
        <a:xfrm>
          <a:off x="1324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felületakt</a:t>
          </a:r>
          <a:r>
            <a:rPr lang="en-GB" sz="2000" kern="1200"/>
            <a:t>í</a:t>
          </a:r>
          <a:r>
            <a:rPr lang="hu-HU" sz="2000" kern="1200"/>
            <a:t>v anyagok</a:t>
          </a:r>
        </a:p>
      </dsp:txBody>
      <dsp:txXfrm>
        <a:off x="57774" y="1043811"/>
        <a:ext cx="1814456" cy="2155799"/>
      </dsp:txXfrm>
    </dsp:sp>
    <dsp:sp modelId="{EBF99654-D56E-4967-9DF8-1798D483C744}">
      <dsp:nvSpPr>
        <dsp:cNvPr id="0" name=""/>
        <dsp:cNvSpPr/>
      </dsp:nvSpPr>
      <dsp:spPr>
        <a:xfrm>
          <a:off x="2090579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polimerek</a:t>
          </a:r>
        </a:p>
      </dsp:txBody>
      <dsp:txXfrm>
        <a:off x="2147029" y="1043811"/>
        <a:ext cx="1814456" cy="2155799"/>
      </dsp:txXfrm>
    </dsp:sp>
    <dsp:sp modelId="{A355973A-428A-454D-AC60-05AF5369A79F}">
      <dsp:nvSpPr>
        <dsp:cNvPr id="0" name=""/>
        <dsp:cNvSpPr/>
      </dsp:nvSpPr>
      <dsp:spPr>
        <a:xfrm>
          <a:off x="4179833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tenzid és polimer keverékei</a:t>
          </a:r>
          <a:endParaRPr lang="hu-HU" sz="2000" kern="1200" dirty="0"/>
        </a:p>
      </dsp:txBody>
      <dsp:txXfrm>
        <a:off x="4236283" y="1043811"/>
        <a:ext cx="1814456" cy="2155799"/>
      </dsp:txXfrm>
    </dsp:sp>
    <dsp:sp modelId="{7FFAAF58-0CD5-4374-BA46-8206D34E96E1}">
      <dsp:nvSpPr>
        <dsp:cNvPr id="0" name=""/>
        <dsp:cNvSpPr/>
      </dsp:nvSpPr>
      <dsp:spPr>
        <a:xfrm>
          <a:off x="6269088" y="987361"/>
          <a:ext cx="1927356" cy="2268699"/>
        </a:xfrm>
        <a:prstGeom prst="roundRect">
          <a:avLst>
            <a:gd name="adj" fmla="val 10000"/>
          </a:avLst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olajok</a:t>
          </a:r>
          <a:endParaRPr lang="hu-HU" sz="2000" kern="1200" dirty="0"/>
        </a:p>
      </dsp:txBody>
      <dsp:txXfrm>
        <a:off x="6325538" y="1043811"/>
        <a:ext cx="1814456" cy="2155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A0963-8A77-443F-909E-16CFC2499CFC}">
      <dsp:nvSpPr>
        <dsp:cNvPr id="0" name=""/>
        <dsp:cNvSpPr/>
      </dsp:nvSpPr>
      <dsp:spPr>
        <a:xfrm>
          <a:off x="3726622" y="1629136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2262" y="0"/>
              </a:lnTo>
              <a:lnTo>
                <a:pt x="372262" y="800363"/>
              </a:lnTo>
              <a:lnTo>
                <a:pt x="744524" y="800363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B812DAA5-C59E-408E-8351-12EAAE37193D}">
      <dsp:nvSpPr>
        <dsp:cNvPr id="0" name=""/>
        <dsp:cNvSpPr/>
      </dsp:nvSpPr>
      <dsp:spPr>
        <a:xfrm>
          <a:off x="3726622" y="828773"/>
          <a:ext cx="744524" cy="800363"/>
        </a:xfrm>
        <a:custGeom>
          <a:avLst/>
          <a:gdLst/>
          <a:ahLst/>
          <a:cxnLst/>
          <a:rect l="0" t="0" r="0" b="0"/>
          <a:pathLst>
            <a:path>
              <a:moveTo>
                <a:pt x="0" y="800363"/>
              </a:moveTo>
              <a:lnTo>
                <a:pt x="372262" y="800363"/>
              </a:lnTo>
              <a:lnTo>
                <a:pt x="372262" y="0"/>
              </a:lnTo>
              <a:lnTo>
                <a:pt x="744524" y="0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3A526743-7762-42D8-8C46-75D7822D0E72}">
      <dsp:nvSpPr>
        <dsp:cNvPr id="0" name=""/>
        <dsp:cNvSpPr/>
      </dsp:nvSpPr>
      <dsp:spPr>
        <a:xfrm>
          <a:off x="4002" y="1061436"/>
          <a:ext cx="3722620" cy="1135399"/>
        </a:xfrm>
        <a:prstGeom prst="flowChartAlternateProcess">
          <a:avLst/>
        </a:prstGeom>
        <a:solidFill>
          <a:srgbClr val="C00000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</a:t>
          </a:r>
          <a:r>
            <a:rPr lang="hu-HU" sz="2400" kern="1200"/>
            <a:t>djuvánsok alkalmazása</a:t>
          </a:r>
        </a:p>
      </dsp:txBody>
      <dsp:txXfrm>
        <a:off x="59427" y="1116861"/>
        <a:ext cx="3611770" cy="1024549"/>
      </dsp:txXfrm>
    </dsp:sp>
    <dsp:sp modelId="{D349196B-7382-4359-B4EF-293CD976A4A6}">
      <dsp:nvSpPr>
        <dsp:cNvPr id="0" name=""/>
        <dsp:cNvSpPr/>
      </dsp:nvSpPr>
      <dsp:spPr>
        <a:xfrm>
          <a:off x="4471147" y="261073"/>
          <a:ext cx="3722620" cy="1135399"/>
        </a:xfrm>
        <a:prstGeom prst="flowChartAlternateProcess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</a:t>
          </a:r>
          <a:r>
            <a:rPr lang="hu-HU" sz="2400" kern="1200"/>
            <a:t>uilt-in</a:t>
          </a:r>
        </a:p>
      </dsp:txBody>
      <dsp:txXfrm>
        <a:off x="4526572" y="316498"/>
        <a:ext cx="3611770" cy="1024549"/>
      </dsp:txXfrm>
    </dsp:sp>
    <dsp:sp modelId="{6A9FBF84-B40F-42E2-A43A-1F58BC7B0D43}">
      <dsp:nvSpPr>
        <dsp:cNvPr id="0" name=""/>
        <dsp:cNvSpPr/>
      </dsp:nvSpPr>
      <dsp:spPr>
        <a:xfrm>
          <a:off x="4471147" y="1861800"/>
          <a:ext cx="3722620" cy="1135399"/>
        </a:xfrm>
        <a:prstGeom prst="flowChartAlternateProcess">
          <a:avLst/>
        </a:prstGeom>
        <a:solidFill>
          <a:schemeClr val="dk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tank-mix</a:t>
          </a:r>
          <a:endParaRPr lang="hu-HU" sz="2400" kern="1200"/>
        </a:p>
      </dsp:txBody>
      <dsp:txXfrm>
        <a:off x="4526572" y="1917225"/>
        <a:ext cx="3611770" cy="102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D8E17-3CE5-442C-A494-73E5D545D6CB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A12A-EB9D-4E5F-B77B-601BCBADE6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5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5592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68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265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712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74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63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843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44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408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021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958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513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769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238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725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798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929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926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166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3765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300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8826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Felületakt</a:t>
            </a:r>
            <a:r>
              <a:rPr lang="en-GB"/>
              <a:t>í</a:t>
            </a:r>
            <a:r>
              <a:rPr lang="hu-HU"/>
              <a:t>v</a:t>
            </a:r>
            <a:r>
              <a:rPr lang="en-GB"/>
              <a:t> </a:t>
            </a:r>
            <a:r>
              <a:rPr lang="hu-HU"/>
              <a:t>anyagok (sok komponensű keverékek általában)</a:t>
            </a:r>
          </a:p>
          <a:p>
            <a:r>
              <a:rPr lang="hu-HU"/>
              <a:t>Polimerek</a:t>
            </a:r>
          </a:p>
          <a:p>
            <a:r>
              <a:rPr lang="hu-HU"/>
              <a:t>Tenzid és polimer keverékei</a:t>
            </a:r>
          </a:p>
          <a:p>
            <a:r>
              <a:rPr lang="hu-HU"/>
              <a:t>Olajok (nönényi és ásványi eredetű, formulázott apoláros folyadékok)</a:t>
            </a:r>
          </a:p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734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9799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233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73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6449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487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746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9025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464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026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  (sugár)esetén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308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1) </a:t>
            </a:r>
            <a:r>
              <a:rPr lang="en-GB"/>
              <a:t>b</a:t>
            </a:r>
            <a:r>
              <a:rPr lang="hu-HU"/>
              <a:t>uilt-in: a hatóanyagot tartalmazó formuláció tartalmazza</a:t>
            </a:r>
            <a:r>
              <a:rPr lang="en-GB"/>
              <a:t> </a:t>
            </a:r>
            <a:r>
              <a:rPr lang="hu-HU"/>
              <a:t>az adjuvánst</a:t>
            </a:r>
          </a:p>
          <a:p>
            <a:r>
              <a:rPr lang="hu-HU"/>
              <a:t>2) tank-mix adjuváns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02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3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16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381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24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149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7A12A-EB9D-4E5F-B77B-601BCBADE65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025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C2E6F-5D48-428B-9D39-F6560D07E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8E0079-1AC7-4820-A3B0-4B1FE958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093943-4DE2-4C85-A807-FCA662DB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4732A3-408E-4A1A-9014-CC8506E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00003D-6837-42B8-8EB5-2DEF8646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05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9B9659-F44C-4CD2-8FF6-A467FE1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1E367A-5C22-4CE3-B0E9-B4E2DE0F2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1104B9-2D03-4EE4-BEF0-9E8FC365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E5780D2-313D-4AF6-95C3-D1F7E4F4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790B19-FACE-470B-89E7-45219BC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37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5E65C18-B445-4095-BD24-E45139CDE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ED2420-AA87-4582-8B0C-805A05B32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8B2EB9-7D8A-4793-8D9A-77C0D6F3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B91189-7069-4C5A-A858-5256CC0E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505D5-99B4-4863-A13B-67E576B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14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B5FB79-13AB-407F-9064-6C6F941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354D06-2887-4A45-803C-A32B4489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9AA32B-18B0-455C-A029-424A4659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F548EB-3DA1-44A7-9D47-C8022377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74659E-10DA-41BC-B9F7-6E325D51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64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47EAC-C04C-4507-897F-B52D68F4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2150AD-8B1C-4400-8AD5-C9237119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2B55B0-6355-4FCE-A424-C389DDD3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138329-2BF8-4E00-92A5-D57AAACA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6059B1-7945-4DE8-9AE5-B9770143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11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0FE0FF-E400-49F2-B419-15B51B37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7A27AB-9E1B-4C02-A47A-F5DD02BB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403756-00B7-4396-A411-CA8F620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7E65ED-9A32-40D0-AF92-EAE7269D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51A564-724F-4C50-ADB7-447BADE5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68984C-2D1E-44D3-89D9-8A77F14D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4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250A2-0B03-4880-B4D7-C54DDD19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91416D-4089-4D25-974F-7A937B0B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0C948A-94AE-4DF0-9016-FEEA94CD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B4E7ED-F08B-453F-B63A-E62B2CBE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72A410-553E-40A9-8873-54C01DAC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D0EB240-C650-4ECB-9BCD-3CDFB4D1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EAAB8-7252-4894-8439-6EEBBBE3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D2CEF99-7C11-4DCE-996B-CEA65AB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5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9810D-025D-4747-99C0-15804AB1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A1A969-492B-4221-953A-FE257C30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8E294C6-3DC7-4D41-A099-5E8650C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0549EE-6B7C-4589-A6BC-924E77A3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7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52169A-22DC-48DC-B82C-3719B3EE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99443D8-CE5B-45CC-AEE2-C610690D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1ABD4CF-0C54-4CA4-8F4A-E9629547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10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C8DCB-BDB3-459B-B8C3-EFF48BBF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969AD-79E3-4B32-A0EE-877E0D8B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748E21-AE2C-4044-8993-2B03BB826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97AB43D-7922-47E1-B245-E7E34653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66B47F-186D-4DD5-A460-18EE8470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0B138F-A102-4260-8845-2C0A34A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08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EEBC0-0443-4895-829F-5C3556EF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32F3823-CD6E-49C8-AB8C-567AAB66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C8DCB8-3065-4359-B742-6A83D19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DCF12-4EF2-42D6-952F-588D644B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87194A-B725-4F89-AC2B-C2139D2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3A837D-7A79-4907-87FF-22DF5114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044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7A434E-EFE3-480B-905E-7DA4C23A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CFA781-4BB4-4E07-8020-C1C26DB6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98EECA-73EB-412F-83A1-6FBE4236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6D7F-0F4E-40CF-AAE2-912B1BF231C8}" type="datetimeFigureOut">
              <a:rPr lang="hu-HU" smtClean="0"/>
              <a:t>2020. 05. 18.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DB085-93EB-4BF6-AEB5-DCE93345D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2773A-12D3-42CE-AE96-DA653264D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1D14-6580-4D79-8854-6B355E1300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1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6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slide" Target="slide3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19.xml"/><Relationship Id="rId5" Type="http://schemas.openxmlformats.org/officeDocument/2006/relationships/image" Target="../media/image4.png"/><Relationship Id="rId15" Type="http://schemas.openxmlformats.org/officeDocument/2006/relationships/slide" Target="slide51.xml"/><Relationship Id="rId10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File%3AMarangoni_effect_experimental_demonstration.ogv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flower">
            <a:extLst>
              <a:ext uri="{FF2B5EF4-FFF2-40B4-BE49-F238E27FC236}">
                <a16:creationId xmlns:a16="http://schemas.microsoft.com/office/drawing/2014/main" id="{3E336861-2480-4107-A234-624EE3CA9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9F1043E-4AD6-4B0C-93D4-B3D7B006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hatásfokozó adjuvánsok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AE4643-9761-4C14-AA03-0B1DEF46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dr. Bohus Péter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0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 molekulák orientált elhelyezkedése a határfelületen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 molekulák orientáltan helyezkednek el a határfelületen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 molekula hidrofób része a hidrofób fázis felé orientálódik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 orientált felhalmozódás eredménye a felületi, illetve határfelületi feszültség csökkenése</a:t>
            </a:r>
          </a:p>
        </p:txBody>
      </p:sp>
    </p:spTree>
    <p:extLst>
      <p:ext uri="{BB962C8B-B14F-4D97-AF65-F5344CB8AC3E}">
        <p14:creationId xmlns:p14="http://schemas.microsoft.com/office/powerpoint/2010/main" val="295593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két</a:t>
            </a:r>
            <a:r>
              <a:rPr lang="en-GB" sz="4400"/>
              <a:t> </a:t>
            </a:r>
            <a:r>
              <a:rPr lang="hu-HU" sz="4400"/>
              <a:t>féle határfelület: víz</a:t>
            </a:r>
            <a:r>
              <a:rPr lang="en-GB" sz="4400"/>
              <a:t>-</a:t>
            </a:r>
            <a:r>
              <a:rPr lang="hu-HU" sz="4400"/>
              <a:t>levegő, víz</a:t>
            </a:r>
            <a:r>
              <a:rPr lang="en-GB" sz="4400"/>
              <a:t>-</a:t>
            </a:r>
            <a:r>
              <a:rPr lang="hu-HU" sz="4400"/>
              <a:t>olaj</a:t>
            </a:r>
            <a:endParaRPr lang="hu-HU" sz="4400" dirty="0"/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B8C9A5B3-8CC0-492E-92F7-616607CD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030" y="1690688"/>
            <a:ext cx="7543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10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</a:t>
            </a:r>
            <a:r>
              <a:rPr lang="en-GB" sz="4400"/>
              <a:t>-</a:t>
            </a:r>
            <a:r>
              <a:rPr lang="hu-HU" sz="4400"/>
              <a:t>koncentráció függvényében </a:t>
            </a:r>
            <a:br>
              <a:rPr lang="en-GB" sz="4400"/>
            </a:br>
            <a:r>
              <a:rPr lang="hu-HU" sz="4400"/>
              <a:t>változik a  feszültség</a:t>
            </a:r>
            <a:endParaRPr lang="hu-HU" sz="4400" dirty="0"/>
          </a:p>
        </p:txBody>
      </p:sp>
      <p:pic>
        <p:nvPicPr>
          <p:cNvPr id="8" name="Tartalom helye 3">
            <a:extLst>
              <a:ext uri="{FF2B5EF4-FFF2-40B4-BE49-F238E27FC236}">
                <a16:creationId xmlns:a16="http://schemas.microsoft.com/office/drawing/2014/main" id="{09EA1F2E-6F8F-42BD-BCC8-D6B1511E5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787" y="2555081"/>
            <a:ext cx="6448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m</a:t>
            </a:r>
            <a:r>
              <a:rPr lang="hu-HU" sz="4400"/>
              <a:t>icella képződés és micella-alak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CMC felett micellák képződnek, amelyek alacsony koncentráció esetén alapvetően gömbalakúak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 aggregációs szám alacsony koncentráció esetén 50-100 monomert jelent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micellaképződés dinamikus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körülményektől függően (hőmérséklet, só koncentráció, tenzid szerkezeti felépítése) más alakú micellák is létejönnek a tenzidkoncetráció függvényében</a:t>
            </a:r>
          </a:p>
        </p:txBody>
      </p:sp>
    </p:spTree>
    <p:extLst>
      <p:ext uri="{BB962C8B-B14F-4D97-AF65-F5344CB8AC3E}">
        <p14:creationId xmlns:p14="http://schemas.microsoft.com/office/powerpoint/2010/main" val="66995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micella alakok</a:t>
            </a:r>
            <a:endParaRPr lang="hu-HU" sz="4400" dirty="0"/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0EE834CF-0E0E-456A-8914-ACE31BC8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62" y="2055812"/>
            <a:ext cx="5629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42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micellák mérete és alakja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gömb alakú micellák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ionos tenzidek esetén a micella  sugara közel egyenlő a monomer alkil-láncának hosszúságával (small head groups jelentéktelen)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nem-ionos etoxilátumok esetében a micella sugarat meghatározza az alkillánc hossza és az etoxilálási fok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az aggregációs szám általában 50-100 monomer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ionos micellák esetében az ellen-ionok a micella felszinéhez kötődnek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 micella belseje liquid-like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r</a:t>
            </a:r>
            <a:r>
              <a:rPr lang="hu-HU" sz="2800"/>
              <a:t>úd alakú micellák</a:t>
            </a:r>
            <a:endParaRPr lang="en-GB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fényszórási eredmények megmagyarázásához nem volt elégséges a gömb micella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 fényszórás mértéke, jellege függ a szögtől: aszimmetrikus alakzattal lehetett magyarázatot adni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l</a:t>
            </a:r>
            <a:r>
              <a:rPr lang="hu-HU" sz="2800"/>
              <a:t>emezes micellák</a:t>
            </a:r>
            <a:endParaRPr lang="en-GB" sz="280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 moleula szerkezetétől függően kailakulhatnak lemezes (lamellar) szerkezetek: bilayer-ek, sheets-ek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röntgenezéssel megmérték a lamelláris szerkezetek dimenzióit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77854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CMC</a:t>
            </a:r>
            <a:r>
              <a:rPr lang="hu-HU" sz="4400"/>
              <a:t> függése a tenzid szerkezettől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azonos alkilláncok esetén a nem-ionos CMC-je mintegy 2 nagyságrenddel kisebb, mint az ionosé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alkillánc hosszabbodásával csökken a CMC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azonos alkilláncú etoxilátumok esetében EO tartalom növelése növeli a CMC-t</a:t>
            </a:r>
          </a:p>
        </p:txBody>
      </p:sp>
    </p:spTree>
    <p:extLst>
      <p:ext uri="{BB962C8B-B14F-4D97-AF65-F5344CB8AC3E}">
        <p14:creationId xmlns:p14="http://schemas.microsoft.com/office/powerpoint/2010/main" val="341047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szokatlan tulajdonságok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micellák jelenléte következtében a tenzid oldatok szokatlan tulajdonságokat mutatnak CMC felett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konstans ozmotikus nyomás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közel állandó felületi feszültség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moláris vezetőképesség csökken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zavarosság gyorsan növekszik</a:t>
            </a:r>
          </a:p>
        </p:txBody>
      </p:sp>
    </p:spTree>
    <p:extLst>
      <p:ext uri="{BB962C8B-B14F-4D97-AF65-F5344CB8AC3E}">
        <p14:creationId xmlns:p14="http://schemas.microsoft.com/office/powerpoint/2010/main" val="2322927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8" name="Tartalom helye 3">
            <a:extLst>
              <a:ext uri="{FF2B5EF4-FFF2-40B4-BE49-F238E27FC236}">
                <a16:creationId xmlns:a16="http://schemas.microsoft.com/office/drawing/2014/main" id="{8283C038-70C5-4738-985E-6BB173F22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234" y="1690689"/>
            <a:ext cx="8799966" cy="4802186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7B6FA486-04F5-4B85-8721-4C260CF1E55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n</a:t>
            </a:r>
            <a:r>
              <a:rPr lang="hu-HU" sz="4400"/>
              <a:t>éhány tenzid </a:t>
            </a:r>
            <a:r>
              <a:rPr lang="en-GB" sz="4400"/>
              <a:t>CMC-je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559306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inning top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dinamika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ger peering through dense forest">
            <a:extLst>
              <a:ext uri="{FF2B5EF4-FFF2-40B4-BE49-F238E27FC236}">
                <a16:creationId xmlns:a16="http://schemas.microsoft.com/office/drawing/2014/main" id="{3E336861-2480-4107-A234-624EE3CA9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C94170D1-4739-4431-A9A5-3AD7091311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/>
              <a:t>hatásfokozó adjuvánsok</a:t>
            </a:r>
            <a:endParaRPr lang="hu-HU" sz="480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22" name="Summary Zoom 21">
                <a:extLst>
                  <a:ext uri="{FF2B5EF4-FFF2-40B4-BE49-F238E27FC236}">
                    <a16:creationId xmlns:a16="http://schemas.microsoft.com/office/drawing/2014/main" id="{1E011605-3BA5-487A-BAFC-4D5E020222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116878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5A3B203A-878F-4E2C-ACFA-ABF14BA14B0F}">
                    <psuz:zmPr id="{9CB22C59-32FB-44AF-A458-B7CDA8F87DE7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4442C10-4974-4EFF-B550-C54433F27F62}">
                    <psuz:zmPr id="{02327AE6-6A14-4507-9359-D8DFE5CA722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2C87451-ED3F-4A5F-9E2F-714253B08957}">
                    <psuz:zmPr id="{7E72D19F-0C21-48D6-B21B-A38B01C82CD8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1A9C359-E05D-4E23-99DB-1A0E757D3DF6}">
                    <psuz:zmPr id="{96DDF2EC-45D5-4C02-9313-7984082142F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264A050-7501-44C6-B339-B2F45C8018BE}">
                    <psuz:zmPr id="{92DFEFD9-C832-42F9-BCC3-EA1F403C96E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F23ED25-C0F5-48E7-A693-74F6B9140F28}">
                    <psuz:zmPr id="{2DD43DC5-4590-4832-80DF-2AB0B41E9BB7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22" name="Summary Zoom 21">
                <a:extLst>
                  <a:ext uri="{FF2B5EF4-FFF2-40B4-BE49-F238E27FC236}">
                    <a16:creationId xmlns:a16="http://schemas.microsoft.com/office/drawing/2014/main" id="{1E011605-3BA5-487A-BAFC-4D5E0202227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834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263ABE-03F4-42F3-B7DF-C646305B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sebessége, mértéke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C14E81-63E4-48B6-B118-67E3C3F2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072" cy="2415635"/>
          </a:xfrm>
        </p:spPr>
        <p:txBody>
          <a:bodyPr/>
          <a:lstStyle/>
          <a:p>
            <a:r>
              <a:rPr lang="hu-HU" dirty="0"/>
              <a:t>FICK első törvénye alapján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41E8697-46A7-4945-AB41-C2AB21C0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1" y="3054484"/>
            <a:ext cx="4997674" cy="11867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517CC70-9BA2-4C9B-82A3-4165441E6465}"/>
              </a:ext>
            </a:extLst>
          </p:cNvPr>
          <p:cNvSpPr txBox="1"/>
          <p:nvPr/>
        </p:nvSpPr>
        <p:spPr>
          <a:xfrm>
            <a:off x="1552575" y="4638675"/>
            <a:ext cx="904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Ahol  </a:t>
            </a:r>
            <a:r>
              <a:rPr lang="el-GR" dirty="0"/>
              <a:t>Γ</a:t>
            </a:r>
            <a:r>
              <a:rPr lang="hu-HU" dirty="0"/>
              <a:t> felületi többlet: felületegységre eső </a:t>
            </a:r>
            <a:r>
              <a:rPr lang="hu-HU" dirty="0" err="1"/>
              <a:t>tenzid</a:t>
            </a:r>
            <a:r>
              <a:rPr lang="hu-HU" dirty="0"/>
              <a:t> mennyiség mólban,</a:t>
            </a:r>
            <a:r>
              <a:rPr lang="el-GR" dirty="0"/>
              <a:t>Θ</a:t>
            </a:r>
            <a:r>
              <a:rPr lang="hu-HU" dirty="0"/>
              <a:t>: felületi </a:t>
            </a:r>
            <a:r>
              <a:rPr lang="hu-HU" dirty="0" err="1"/>
              <a:t>boritottság</a:t>
            </a:r>
            <a:r>
              <a:rPr lang="hu-HU" dirty="0"/>
              <a:t> mértéke (százalékos mutató),NA Avogadro szám, D </a:t>
            </a:r>
            <a:r>
              <a:rPr lang="hu-HU" dirty="0" err="1"/>
              <a:t>diffuziós</a:t>
            </a:r>
            <a:r>
              <a:rPr lang="hu-HU" dirty="0"/>
              <a:t> koefficiens, C </a:t>
            </a:r>
            <a:r>
              <a:rPr lang="hu-HU" dirty="0" err="1"/>
              <a:t>tenzid</a:t>
            </a:r>
            <a:r>
              <a:rPr lang="hu-HU" dirty="0"/>
              <a:t> koncentráció, t idő, </a:t>
            </a:r>
            <a:r>
              <a:rPr lang="el-GR" dirty="0"/>
              <a:t>δ</a:t>
            </a:r>
            <a:r>
              <a:rPr lang="hu-HU" dirty="0"/>
              <a:t> </a:t>
            </a:r>
            <a:r>
              <a:rPr lang="hu-HU" dirty="0" err="1"/>
              <a:t>diffuziós</a:t>
            </a:r>
            <a:r>
              <a:rPr lang="hu-HU" dirty="0"/>
              <a:t> réteg vastagság</a:t>
            </a:r>
          </a:p>
        </p:txBody>
      </p:sp>
    </p:spTree>
    <p:extLst>
      <p:ext uri="{BB962C8B-B14F-4D97-AF65-F5344CB8AC3E}">
        <p14:creationId xmlns:p14="http://schemas.microsoft.com/office/powerpoint/2010/main" val="1247486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851D28-D857-43A7-9AF7-4C0851A2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adszorpció sebessége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EFA0F-75C0-4DB4-B755-DA6471BC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D és C növekedésével ez adszorpció sebessége, mértéke növekszik</a:t>
            </a:r>
          </a:p>
          <a:p>
            <a:r>
              <a:rPr lang="hu-HU" dirty="0"/>
              <a:t>A D </a:t>
            </a:r>
            <a:r>
              <a:rPr lang="hu-HU" dirty="0" err="1"/>
              <a:t>forditottan</a:t>
            </a:r>
            <a:r>
              <a:rPr lang="hu-HU" dirty="0"/>
              <a:t>  arányos a </a:t>
            </a:r>
            <a:r>
              <a:rPr lang="hu-HU" dirty="0" err="1"/>
              <a:t>tenzid</a:t>
            </a:r>
            <a:r>
              <a:rPr lang="hu-HU" dirty="0"/>
              <a:t> molekula sugarával, molekula tömegével</a:t>
            </a:r>
          </a:p>
          <a:p>
            <a:r>
              <a:rPr lang="hu-HU" dirty="0"/>
              <a:t>Mindezt a </a:t>
            </a:r>
            <a:r>
              <a:rPr lang="hu-HU" dirty="0" err="1"/>
              <a:t>Stokes</a:t>
            </a:r>
            <a:r>
              <a:rPr lang="hu-HU" dirty="0"/>
              <a:t>-Einstein egyenlet írja le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r>
              <a:rPr lang="hu-HU" dirty="0"/>
              <a:t>Rövidebb molekula hatásosabb a dinamikus felületi feszültség csökkentésében</a:t>
            </a:r>
          </a:p>
          <a:p>
            <a:r>
              <a:rPr lang="hu-HU" dirty="0"/>
              <a:t>Azonban az  egyensúlyi felületi feszültség  csökken az </a:t>
            </a:r>
            <a:r>
              <a:rPr lang="hu-HU" dirty="0" err="1"/>
              <a:t>alkil</a:t>
            </a:r>
            <a:r>
              <a:rPr lang="hu-HU" dirty="0"/>
              <a:t>-lánc hosszának növekedésével</a:t>
            </a:r>
          </a:p>
          <a:p>
            <a:r>
              <a:rPr lang="hu-HU" dirty="0"/>
              <a:t>Kompromisszumra van szükség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E55AFE-A00F-4B2B-BADB-62D79B05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2" y="3067050"/>
            <a:ext cx="1438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E073DC-FADB-4729-980B-B9EE20FC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ideális”tenzid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2E9EF-6157-47B1-B584-30A480D4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legtöbb esetben olyan </a:t>
            </a:r>
            <a:r>
              <a:rPr lang="hu-HU" dirty="0" err="1"/>
              <a:t>tenzidet</a:t>
            </a:r>
            <a:r>
              <a:rPr lang="hu-HU" dirty="0"/>
              <a:t> választanak, amelynél az </a:t>
            </a:r>
            <a:r>
              <a:rPr lang="hu-HU" dirty="0" err="1"/>
              <a:t>alkillánc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C12</a:t>
            </a:r>
          </a:p>
          <a:p>
            <a:pPr marL="0" indent="0">
              <a:buNone/>
            </a:pPr>
            <a:r>
              <a:rPr lang="hu-HU" dirty="0"/>
              <a:t>Alacsony  KRAFFT   hőmérséklet szükséges ahhoz, hogy jól, gyorsan oldódjon a </a:t>
            </a:r>
            <a:r>
              <a:rPr lang="hu-HU" dirty="0" err="1"/>
              <a:t>tenzid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Fontos a micella-képződés dinamikája: a monomer  </a:t>
            </a:r>
            <a:r>
              <a:rPr lang="hu-HU" dirty="0" err="1"/>
              <a:t>szüklsges</a:t>
            </a:r>
            <a:r>
              <a:rPr lang="hu-HU" dirty="0"/>
              <a:t> mennyiségét  meghatározza</a:t>
            </a:r>
          </a:p>
          <a:p>
            <a:pPr marL="0" indent="0">
              <a:buNone/>
            </a:pPr>
            <a:r>
              <a:rPr lang="hu-HU" dirty="0"/>
              <a:t>A gyors adszorpció érdekében növelni kell a </a:t>
            </a:r>
            <a:r>
              <a:rPr lang="hu-HU" dirty="0" err="1"/>
              <a:t>a</a:t>
            </a:r>
            <a:r>
              <a:rPr lang="hu-HU" dirty="0"/>
              <a:t> monomer koncentrációt amely függ  a </a:t>
            </a:r>
            <a:r>
              <a:rPr lang="hu-HU" dirty="0" err="1"/>
              <a:t>tenzid</a:t>
            </a:r>
            <a:r>
              <a:rPr lang="hu-HU" dirty="0"/>
              <a:t> molekula HLB értékétől</a:t>
            </a:r>
          </a:p>
          <a:p>
            <a:pPr marL="0" indent="0">
              <a:buNone/>
            </a:pPr>
            <a:r>
              <a:rPr lang="hu-HU" dirty="0"/>
              <a:t>Magas HLB (magas </a:t>
            </a:r>
            <a:r>
              <a:rPr lang="hu-HU" dirty="0" err="1"/>
              <a:t>cmc</a:t>
            </a:r>
            <a:r>
              <a:rPr lang="hu-HU" dirty="0"/>
              <a:t>-ével) hasznos a dinamika miatt</a:t>
            </a:r>
          </a:p>
        </p:txBody>
      </p:sp>
    </p:spTree>
    <p:extLst>
      <p:ext uri="{BB962C8B-B14F-4D97-AF65-F5344CB8AC3E}">
        <p14:creationId xmlns:p14="http://schemas.microsoft.com/office/powerpoint/2010/main" val="7818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E954D9-B679-4BC7-9286-F6DCE030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 és adhézió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7CA8F2-1262-4477-A99A-8575844A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cseptek</a:t>
            </a:r>
            <a:r>
              <a:rPr lang="hu-HU" dirty="0"/>
              <a:t> kialakulása a  permetlé </a:t>
            </a:r>
            <a:r>
              <a:rPr lang="hu-HU" dirty="0" err="1"/>
              <a:t>szorófejeken</a:t>
            </a:r>
            <a:r>
              <a:rPr lang="hu-HU" dirty="0"/>
              <a:t> keresztüli áthaladása pillanatszerű:  </a:t>
            </a:r>
            <a:r>
              <a:rPr lang="hu-HU" dirty="0" err="1"/>
              <a:t>milliszecundum</a:t>
            </a:r>
            <a:r>
              <a:rPr lang="hu-HU" dirty="0"/>
              <a:t> időigény </a:t>
            </a:r>
          </a:p>
          <a:p>
            <a:r>
              <a:rPr lang="hu-HU" dirty="0"/>
              <a:t>A kezelt felülethez történő csepp-adhéziót, a felület nedvesedését  a dinamikus kontakt szög írja le, azaz végsősoron a felülethez történő </a:t>
            </a:r>
            <a:r>
              <a:rPr lang="hu-HU" dirty="0" err="1"/>
              <a:t>adszorbeálódás</a:t>
            </a:r>
            <a:r>
              <a:rPr lang="hu-HU" dirty="0"/>
              <a:t> sebessége, mértéke</a:t>
            </a:r>
          </a:p>
          <a:p>
            <a:r>
              <a:rPr lang="hu-HU" dirty="0" err="1"/>
              <a:t>Cmc</a:t>
            </a:r>
            <a:r>
              <a:rPr lang="hu-HU" dirty="0"/>
              <a:t> koncentráció felett a rendelkezésre álló monomer mennyiségét  megszabja a micella képződés relaxációs ideje és annak felbomlási, </a:t>
            </a:r>
            <a:r>
              <a:rPr lang="hu-HU" dirty="0" err="1"/>
              <a:t>megszünési</a:t>
            </a:r>
            <a:r>
              <a:rPr lang="hu-HU" dirty="0"/>
              <a:t> ideje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593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A7BAD-A444-40B4-8981-43E5F4B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micella dinamika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2E7D7-96CA-47E8-A2EB-5E31B933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micella képződés és megszűnés  dinamikus egyensúlyi folyamat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Molukulák</a:t>
            </a:r>
            <a:r>
              <a:rPr lang="hu-HU" dirty="0"/>
              <a:t> (vagy </a:t>
            </a:r>
            <a:r>
              <a:rPr lang="hu-HU" dirty="0" err="1"/>
              <a:t>ionoon</a:t>
            </a:r>
            <a:r>
              <a:rPr lang="hu-HU" dirty="0"/>
              <a:t>) lépnek ki a micellából illetve lépnek be a micellába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714459-3C62-436D-9473-BA2518A1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763" y="2178997"/>
            <a:ext cx="2903969" cy="8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85030-4AE5-4538-B0F0-5A2CA835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Relaxációs folyamatok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1BA4A-D23B-4209-A070-FF5E3D44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 relaxációs  folyamat </a:t>
            </a:r>
            <a:r>
              <a:rPr lang="hu-HU" dirty="0" err="1"/>
              <a:t>különböztethető</a:t>
            </a:r>
            <a:r>
              <a:rPr lang="hu-HU" dirty="0"/>
              <a:t>  meg:</a:t>
            </a:r>
          </a:p>
          <a:p>
            <a:pPr marL="514350" indent="-514350">
              <a:buAutoNum type="arabicParenR"/>
            </a:pPr>
            <a:r>
              <a:rPr lang="hu-HU" dirty="0"/>
              <a:t>rövid: 10</a:t>
            </a:r>
            <a:r>
              <a:rPr lang="hu-HU" baseline="30000" dirty="0"/>
              <a:t>-8</a:t>
            </a:r>
            <a:r>
              <a:rPr lang="hu-HU" dirty="0"/>
              <a:t> – 10</a:t>
            </a:r>
            <a:r>
              <a:rPr lang="hu-HU" baseline="30000" dirty="0"/>
              <a:t>-3</a:t>
            </a:r>
            <a:r>
              <a:rPr lang="hu-HU" dirty="0"/>
              <a:t> a monomer élettartama a micellában</a:t>
            </a:r>
          </a:p>
          <a:p>
            <a:pPr marL="514350" indent="-514350">
              <a:buAutoNum type="arabicParenR"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2)hosszú: 10</a:t>
            </a:r>
            <a:r>
              <a:rPr lang="hu-HU" baseline="30000" dirty="0"/>
              <a:t>-3 </a:t>
            </a:r>
            <a:r>
              <a:rPr lang="hu-HU" dirty="0"/>
              <a:t>– 1 sec a micella monomerekre történő disszociációja</a:t>
            </a:r>
          </a:p>
          <a:p>
            <a:pPr marL="514350" indent="-514350">
              <a:buAutoNum type="arabicParenR"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683155A-AA99-4D34-911A-44CE26D0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3162300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80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3CD27-0DA9-424E-893D-B2541BE9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Etoxilátumok</a:t>
            </a:r>
            <a:r>
              <a:rPr lang="hu-HU" dirty="0"/>
              <a:t>  </a:t>
            </a:r>
            <a:r>
              <a:rPr lang="hu-HU" dirty="0" err="1"/>
              <a:t>cmc</a:t>
            </a:r>
            <a:r>
              <a:rPr lang="hu-HU" dirty="0"/>
              <a:t>-je alacsony (általánosan preferáltak)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7D97667-69CE-43FD-AC9E-A15E1858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87" y="2120106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97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8592AE-5A5D-467E-91A0-AD816BDA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</a:t>
            </a:r>
            <a:r>
              <a:rPr lang="hu-HU" dirty="0" err="1"/>
              <a:t>etoxilátumoknál</a:t>
            </a:r>
            <a:r>
              <a:rPr lang="hu-HU" dirty="0"/>
              <a:t> – magyarázat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168E06-5F69-4958-ADC6-CAC3EE5D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gyakorlatban megfigyelték, hogy a dinamikus felületi feszültség gyakran  kisebb  magasabb </a:t>
            </a:r>
            <a:r>
              <a:rPr lang="hu-HU" dirty="0" err="1"/>
              <a:t>etoxilálási</a:t>
            </a:r>
            <a:r>
              <a:rPr lang="hu-HU" dirty="0"/>
              <a:t> fok mellett. </a:t>
            </a:r>
          </a:p>
          <a:p>
            <a:r>
              <a:rPr lang="hu-HU" dirty="0"/>
              <a:t>Nagyobb EO &gt;&gt; nagyobb </a:t>
            </a:r>
            <a:r>
              <a:rPr lang="hu-HU" dirty="0" err="1"/>
              <a:t>cmc</a:t>
            </a:r>
            <a:endParaRPr lang="hu-HU" dirty="0"/>
          </a:p>
          <a:p>
            <a:r>
              <a:rPr lang="hu-HU" dirty="0"/>
              <a:t>Anomália magyarázata:  kisebb micellákat képeznek: </a:t>
            </a:r>
            <a:r>
              <a:rPr lang="hu-HU" dirty="0" err="1"/>
              <a:t>aggregációs</a:t>
            </a:r>
            <a:r>
              <a:rPr lang="hu-HU" dirty="0"/>
              <a:t> szám,   asszociációs fok kisebb mint rövidebb EO lán esetén</a:t>
            </a:r>
          </a:p>
          <a:p>
            <a:r>
              <a:rPr lang="hu-HU" dirty="0"/>
              <a:t>Emiatt a micella élettartama kisebb</a:t>
            </a:r>
          </a:p>
          <a:p>
            <a:r>
              <a:rPr lang="hu-HU" dirty="0"/>
              <a:t>Igy magyarázható, hogy miért  lehet alacsonyabb a dinamikus felületi feszültség  hosszabb EO lánc esetén (ugyanazon koncentrációknál mérve)</a:t>
            </a:r>
          </a:p>
        </p:txBody>
      </p:sp>
    </p:spTree>
    <p:extLst>
      <p:ext uri="{BB962C8B-B14F-4D97-AF65-F5344CB8AC3E}">
        <p14:creationId xmlns:p14="http://schemas.microsoft.com/office/powerpoint/2010/main" val="136699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9239E9-BA6C-4472-9157-C7BF178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  anionosoknál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301FA5-7BC9-444F-808C-DD4EA44A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hu-HU" dirty="0"/>
              <a:t>1) ugyanazon ionos csoportot tartalmazók esetében a micella élettartama csökken a hidrofób </a:t>
            </a:r>
            <a:r>
              <a:rPr lang="hu-HU" dirty="0" err="1"/>
              <a:t>alkilánc</a:t>
            </a:r>
            <a:r>
              <a:rPr lang="hu-HU" dirty="0"/>
              <a:t> hosszának csökkentésekor</a:t>
            </a:r>
          </a:p>
          <a:p>
            <a:r>
              <a:rPr lang="hu-HU" dirty="0"/>
              <a:t>2) az </a:t>
            </a:r>
            <a:r>
              <a:rPr lang="hu-HU" dirty="0" err="1"/>
              <a:t>alkil</a:t>
            </a:r>
            <a:r>
              <a:rPr lang="hu-HU" dirty="0"/>
              <a:t>-lánc elágazása  fontos szerephez jut a micella élettartamának alakulásában</a:t>
            </a:r>
          </a:p>
        </p:txBody>
      </p:sp>
    </p:spTree>
    <p:extLst>
      <p:ext uri="{BB962C8B-B14F-4D97-AF65-F5344CB8AC3E}">
        <p14:creationId xmlns:p14="http://schemas.microsoft.com/office/powerpoint/2010/main" val="1971053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0FA50-F3F5-4808-8007-550BA9C7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micella méret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734D13-A0D5-43D1-8C17-8696E6F6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Nemcsak a micella élettartama fontos, hanem a mérete is</a:t>
            </a:r>
          </a:p>
          <a:p>
            <a:r>
              <a:rPr lang="hu-HU" dirty="0"/>
              <a:t>Nagyobb micella méret jobb </a:t>
            </a:r>
            <a:r>
              <a:rPr lang="hu-HU" dirty="0" err="1"/>
              <a:t>szolubilizáló</a:t>
            </a:r>
            <a:r>
              <a:rPr lang="hu-HU" dirty="0"/>
              <a:t> képességet jelent</a:t>
            </a:r>
          </a:p>
        </p:txBody>
      </p:sp>
    </p:spTree>
    <p:extLst>
      <p:ext uri="{BB962C8B-B14F-4D97-AF65-F5344CB8AC3E}">
        <p14:creationId xmlns:p14="http://schemas.microsoft.com/office/powerpoint/2010/main" val="184484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0B583-63C0-400C-BAEB-76EC8B167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adjuvánsválasztás alapjai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4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ista holding portafilter filled with coffee beans">
            <a:extLst>
              <a:ext uri="{FF2B5EF4-FFF2-40B4-BE49-F238E27FC236}">
                <a16:creationId xmlns:a16="http://schemas.microsoft.com/office/drawing/2014/main" id="{6A27F853-D1D2-48E4-B404-E40EDACA6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6" b="55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00DE4-50A1-4A13-A049-349293058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töménység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3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2797F8-9C27-4A93-955F-EBA9C5C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a permetcseppben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64C1E-F510-45FD-BD53-023DF4E6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felületen  levő  permetcsepp párolgás következtében </a:t>
            </a:r>
            <a:r>
              <a:rPr lang="hu-HU" dirty="0" err="1"/>
              <a:t>betöményedik</a:t>
            </a:r>
            <a:r>
              <a:rPr lang="hu-HU" dirty="0"/>
              <a:t> </a:t>
            </a:r>
            <a:r>
              <a:rPr lang="hu-HU" dirty="0" err="1"/>
              <a:t>tenzidre</a:t>
            </a:r>
            <a:r>
              <a:rPr lang="hu-HU" dirty="0"/>
              <a:t> nézve is</a:t>
            </a:r>
          </a:p>
          <a:p>
            <a:r>
              <a:rPr lang="hu-HU" dirty="0"/>
              <a:t>Magas </a:t>
            </a:r>
            <a:r>
              <a:rPr lang="hu-HU" dirty="0" err="1"/>
              <a:t>tenzid</a:t>
            </a:r>
            <a:r>
              <a:rPr lang="hu-HU" dirty="0"/>
              <a:t> koncentráció esetén különböző folyékony kristályos fázisok képződnek: hexagonális, köbös, </a:t>
            </a:r>
            <a:r>
              <a:rPr lang="hu-HU" dirty="0" err="1"/>
              <a:t>lamelláris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784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E3FAC-040A-49E3-A08D-206766B0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Folyékony kristályoknak fontos 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AF1EF-63EB-4E83-9598-44EC933B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deposit</a:t>
            </a:r>
            <a:r>
              <a:rPr lang="hu-HU" dirty="0"/>
              <a:t> (lerakódás)  kialakulásában, az esőállóságban  (tartósság) és a hatóanyag </a:t>
            </a:r>
            <a:r>
              <a:rPr lang="hu-HU" dirty="0" err="1"/>
              <a:t>szolubilizációjában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szolubilizácó</a:t>
            </a:r>
            <a:r>
              <a:rPr lang="hu-HU" dirty="0"/>
              <a:t> a hatóanyag molekuláinak </a:t>
            </a:r>
            <a:r>
              <a:rPr lang="hu-HU" dirty="0" err="1"/>
              <a:t>aktiv</a:t>
            </a:r>
            <a:r>
              <a:rPr lang="hu-HU" dirty="0"/>
              <a:t> transzportjában fontos, </a:t>
            </a:r>
          </a:p>
          <a:p>
            <a:r>
              <a:rPr lang="hu-HU" dirty="0"/>
              <a:t>ez a transzport a </a:t>
            </a:r>
            <a:r>
              <a:rPr lang="hu-HU" dirty="0" err="1"/>
              <a:t>sisztemikus</a:t>
            </a:r>
            <a:r>
              <a:rPr lang="hu-HU" dirty="0"/>
              <a:t> hatású hatóanyagoknál  alapvető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030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D8954-ED64-42F0-952B-1D10391B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Folyadékkristályok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5E74DF-0C0F-4EB3-8F0E-6920F2B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Fluid megjelenés</a:t>
            </a:r>
          </a:p>
          <a:p>
            <a:r>
              <a:rPr lang="hu-HU" dirty="0"/>
              <a:t>Rendszerint magas viszkozitás</a:t>
            </a:r>
          </a:p>
          <a:p>
            <a:r>
              <a:rPr lang="hu-HU" dirty="0"/>
              <a:t>Röntgen vizsgálatok szerint rendezettebb szerkezetűek mint a közönséges folyadékok</a:t>
            </a:r>
          </a:p>
          <a:p>
            <a:r>
              <a:rPr lang="hu-HU" dirty="0" err="1"/>
              <a:t>Reologiailag</a:t>
            </a:r>
            <a:r>
              <a:rPr lang="hu-HU" dirty="0"/>
              <a:t> </a:t>
            </a:r>
            <a:r>
              <a:rPr lang="hu-HU" dirty="0" err="1"/>
              <a:t>viszkoelasztikusak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9662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D0753-3334-4E3E-B5B7-EC6DC2CA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highlight>
                  <a:srgbClr val="FFFF00"/>
                </a:highlight>
              </a:rPr>
              <a:t>Foyladékkristályos</a:t>
            </a:r>
            <a:r>
              <a:rPr lang="hu-HU" dirty="0">
                <a:highlight>
                  <a:srgbClr val="FFFF00"/>
                </a:highlight>
              </a:rPr>
              <a:t> fázisok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38E6D-E67D-4358-A081-8FC5B111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1)hexagonális fázis</a:t>
            </a:r>
          </a:p>
          <a:p>
            <a:r>
              <a:rPr lang="hu-HU" dirty="0"/>
              <a:t>2) </a:t>
            </a:r>
            <a:r>
              <a:rPr lang="hu-HU" dirty="0" err="1"/>
              <a:t>Micellaris</a:t>
            </a:r>
            <a:r>
              <a:rPr lang="hu-HU" dirty="0"/>
              <a:t> (</a:t>
            </a:r>
            <a:r>
              <a:rPr lang="hu-HU" dirty="0" err="1"/>
              <a:t>Cubic</a:t>
            </a:r>
            <a:r>
              <a:rPr lang="hu-HU" dirty="0"/>
              <a:t>) fázis</a:t>
            </a:r>
          </a:p>
          <a:p>
            <a:r>
              <a:rPr lang="hu-HU" dirty="0"/>
              <a:t>3) </a:t>
            </a:r>
            <a:r>
              <a:rPr lang="hu-HU" dirty="0" err="1"/>
              <a:t>Lamelláris</a:t>
            </a:r>
            <a:r>
              <a:rPr lang="hu-HU" dirty="0"/>
              <a:t> fázis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0498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60284-C564-4A96-840E-8FBEFFBC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ighlight>
                  <a:srgbClr val="FFFF00"/>
                </a:highlight>
              </a:rPr>
              <a:t>Hajtóerők a folyadékkristályok képződésében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F6CA0-B927-4BE5-ACA5-120F673E1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Kritikus csomag paraméter (</a:t>
            </a:r>
            <a:r>
              <a:rPr lang="hu-HU" dirty="0" err="1"/>
              <a:t>crtical</a:t>
            </a:r>
            <a:r>
              <a:rPr lang="hu-HU" dirty="0"/>
              <a:t> </a:t>
            </a:r>
            <a:r>
              <a:rPr lang="hu-HU" dirty="0" err="1"/>
              <a:t>packing</a:t>
            </a:r>
            <a:r>
              <a:rPr lang="hu-HU" dirty="0"/>
              <a:t> paraméter) használata  az aggregált szerkezet alakjának becsléséhez</a:t>
            </a:r>
          </a:p>
          <a:p>
            <a:r>
              <a:rPr lang="hu-HU" dirty="0"/>
              <a:t>Gömb alakú micellát alkossa n darab monomer</a:t>
            </a:r>
          </a:p>
          <a:p>
            <a:r>
              <a:rPr lang="hu-HU" dirty="0"/>
              <a:t>Micella térfogata:   4/3 π r</a:t>
            </a:r>
            <a:r>
              <a:rPr lang="hu-HU" baseline="30000" dirty="0"/>
              <a:t>3</a:t>
            </a:r>
            <a:r>
              <a:rPr lang="hu-HU" dirty="0"/>
              <a:t>= n v  ahol v egy molekula térfogata</a:t>
            </a:r>
          </a:p>
          <a:p>
            <a:r>
              <a:rPr lang="hu-HU" dirty="0" err="1"/>
              <a:t>Mcella</a:t>
            </a:r>
            <a:r>
              <a:rPr lang="hu-HU" dirty="0"/>
              <a:t> </a:t>
            </a:r>
            <a:r>
              <a:rPr lang="hu-HU" dirty="0" err="1"/>
              <a:t>felszine</a:t>
            </a:r>
            <a:r>
              <a:rPr lang="hu-HU" dirty="0"/>
              <a:t>: 4πr</a:t>
            </a:r>
            <a:r>
              <a:rPr lang="hu-HU" baseline="30000" dirty="0"/>
              <a:t>2</a:t>
            </a:r>
            <a:r>
              <a:rPr lang="hu-HU" dirty="0"/>
              <a:t>= n a</a:t>
            </a:r>
            <a:r>
              <a:rPr lang="hu-HU" baseline="-25000" dirty="0"/>
              <a:t>0</a:t>
            </a:r>
            <a:r>
              <a:rPr lang="hu-HU" dirty="0"/>
              <a:t> ahol a</a:t>
            </a:r>
            <a:r>
              <a:rPr lang="hu-HU" baseline="-25000" dirty="0"/>
              <a:t>0</a:t>
            </a:r>
            <a:r>
              <a:rPr lang="hu-HU" dirty="0"/>
              <a:t> a </a:t>
            </a:r>
            <a:r>
              <a:rPr lang="hu-HU" dirty="0" err="1"/>
              <a:t>hidrofiil</a:t>
            </a:r>
            <a:r>
              <a:rPr lang="hu-HU" dirty="0"/>
              <a:t> fej keresztmetszete</a:t>
            </a:r>
          </a:p>
        </p:txBody>
      </p:sp>
    </p:spTree>
    <p:extLst>
      <p:ext uri="{BB962C8B-B14F-4D97-AF65-F5344CB8AC3E}">
        <p14:creationId xmlns:p14="http://schemas.microsoft.com/office/powerpoint/2010/main" val="2975599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311A9B39-7B4B-43EF-A31D-42046D202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 b="124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4CE2D-81B7-4F9A-BB0C-D16F69C5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kölcsönhatások a határfelületen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4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8C7D6-3E98-4958-9420-2BC59CBB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Határfelületek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0833E-3424-4804-95ED-16F07D98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szorófejes</a:t>
            </a:r>
            <a:r>
              <a:rPr lang="hu-HU" dirty="0"/>
              <a:t> cseppképzés esetén 2 határfelület  játszik fő </a:t>
            </a:r>
            <a:r>
              <a:rPr lang="hu-HU" dirty="0" err="1"/>
              <a:t>szerepetazok</a:t>
            </a:r>
            <a:r>
              <a:rPr lang="hu-HU" dirty="0"/>
              <a:t> kialakulásában illetve sorsában</a:t>
            </a:r>
          </a:p>
          <a:p>
            <a:pPr lvl="1"/>
            <a:r>
              <a:rPr lang="hu-HU" dirty="0"/>
              <a:t>Permetlé/levegő határfelület</a:t>
            </a:r>
          </a:p>
          <a:p>
            <a:pPr lvl="1"/>
            <a:r>
              <a:rPr lang="hu-HU" dirty="0"/>
              <a:t>Cseppecske/levél határfelület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2 felületi feszültség: oldat/levegő felületi feszültség és szilárd/folyadék határfelületi feszültség  &gt;&gt;  kontakt szög mérés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r>
              <a:rPr lang="hu-HU" dirty="0"/>
              <a:t>Mindként feszültséget dinamikus feltéttelek mellett kell vizsgálni.</a:t>
            </a:r>
          </a:p>
          <a:p>
            <a:pPr marL="457200" lvl="1" indent="0">
              <a:buNone/>
            </a:pPr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</a:t>
            </a:r>
            <a:r>
              <a:rPr lang="hu-HU" dirty="0" err="1"/>
              <a:t>tipusú</a:t>
            </a:r>
            <a:r>
              <a:rPr lang="hu-HU" dirty="0"/>
              <a:t> </a:t>
            </a:r>
            <a:r>
              <a:rPr lang="hu-HU" dirty="0" err="1"/>
              <a:t>adjuvánsok</a:t>
            </a:r>
            <a:r>
              <a:rPr lang="hu-HU" dirty="0"/>
              <a:t> mindkettőt befolyásolják</a:t>
            </a:r>
          </a:p>
        </p:txBody>
      </p:sp>
    </p:spTree>
    <p:extLst>
      <p:ext uri="{BB962C8B-B14F-4D97-AF65-F5344CB8AC3E}">
        <p14:creationId xmlns:p14="http://schemas.microsoft.com/office/powerpoint/2010/main" val="3685307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06A9A-A775-4338-818F-9117E1B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Kölcsönhatások sematikus bemutatása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25F76D5-39F9-4615-A7D1-28BE6E80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5" y="2296319"/>
            <a:ext cx="5848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65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F433-A9B8-4196-8E48-9E54D816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Cseppképzési 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B8B622-823D-4AC3-884F-EF6604AF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szorófej</a:t>
            </a:r>
            <a:r>
              <a:rPr lang="hu-HU" dirty="0"/>
              <a:t> </a:t>
            </a:r>
            <a:r>
              <a:rPr lang="hu-HU" dirty="0" err="1"/>
              <a:t>nyilásán</a:t>
            </a:r>
            <a:r>
              <a:rPr lang="hu-HU" dirty="0"/>
              <a:t> keresztül haladó permetlére erő hat: hidrosztatikus nyomás</a:t>
            </a:r>
          </a:p>
          <a:p>
            <a:r>
              <a:rPr lang="hu-HU" dirty="0"/>
              <a:t>Ha a cseppképzés ideje nagy (&gt; 1 perc) a csepp térfogata függ a felületi feszültségtől, a permetlé viszkozitásától és a </a:t>
            </a:r>
            <a:r>
              <a:rPr lang="hu-HU" dirty="0" err="1"/>
              <a:t>nyilás</a:t>
            </a:r>
            <a:r>
              <a:rPr lang="hu-HU" dirty="0"/>
              <a:t> dimenzióitól de gyakorlatilag független az időtől  </a:t>
            </a:r>
          </a:p>
          <a:p>
            <a:pPr lvl="1"/>
            <a:r>
              <a:rPr lang="hu-HU" dirty="0"/>
              <a:t>Ez az alapja  a </a:t>
            </a:r>
            <a:r>
              <a:rPr lang="hu-HU" dirty="0" err="1"/>
              <a:t>kapillárisos</a:t>
            </a:r>
            <a:r>
              <a:rPr lang="hu-HU" dirty="0"/>
              <a:t> felületi feszültség mérésnek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/>
              <a:t>Ha az időtartam rövid (&lt;1 perc): a csepp térfogat összetett módon függ a képződési időtől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170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/>
              <a:t>döntő faktorok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az agrárkemikália hatóanyaga és a formatípus szerepe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határfelületen bekövetkező változások, folyamatok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2800"/>
              <a:t>az uptake aktiválásának tényezői</a:t>
            </a:r>
          </a:p>
        </p:txBody>
      </p:sp>
    </p:spTree>
    <p:extLst>
      <p:ext uri="{BB962C8B-B14F-4D97-AF65-F5344CB8AC3E}">
        <p14:creationId xmlns:p14="http://schemas.microsoft.com/office/powerpoint/2010/main" val="296577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FCC8C-4F16-42EB-828E-EFC7A53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Rövid idejű cseppképzés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7F7A09-5F78-4887-9184-6A8ACC4A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nagyon gyorsan halad át a folyadék a szórófej nyílásán</a:t>
            </a:r>
          </a:p>
          <a:p>
            <a:r>
              <a:rPr lang="hu-HU" dirty="0"/>
              <a:t>A folyadék-áram(JET) felbomlik cseppekre a felületi erők hatására amikor kilép a </a:t>
            </a:r>
            <a:r>
              <a:rPr lang="hu-HU" dirty="0" err="1"/>
              <a:t>szorófejből</a:t>
            </a:r>
            <a:endParaRPr lang="hu-HU" dirty="0"/>
          </a:p>
          <a:p>
            <a:r>
              <a:rPr lang="hu-HU" dirty="0"/>
              <a:t>A csepp felületi energiája kisebb mint a kevésbé szimmetrikus alakzaté (például henger)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7698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6B9F1-C5D2-402D-91F7-8BE4CB3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Csepphalmaz </a:t>
            </a:r>
            <a:r>
              <a:rPr lang="hu-HU" dirty="0" err="1"/>
              <a:t>polidiszperz</a:t>
            </a:r>
            <a:r>
              <a:rPr lang="hu-HU" dirty="0"/>
              <a:t>: cseppspektrum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946A4-A1ED-43BF-931D-45D790A9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a henger hossza (L) meghaladja  a kerületét (2</a:t>
            </a:r>
            <a:r>
              <a:rPr lang="el-GR" dirty="0"/>
              <a:t>π</a:t>
            </a:r>
            <a:r>
              <a:rPr lang="hu-HU" dirty="0"/>
              <a:t>r), akkor felbomlik cseppekre</a:t>
            </a:r>
          </a:p>
          <a:p>
            <a:r>
              <a:rPr lang="hu-HU" dirty="0"/>
              <a:t>Nagyon hosszú henger ( 9/2)*</a:t>
            </a:r>
            <a:r>
              <a:rPr lang="el-GR" dirty="0"/>
              <a:t>π</a:t>
            </a:r>
            <a:r>
              <a:rPr lang="hu-HU" dirty="0"/>
              <a:t> r</a:t>
            </a:r>
            <a:r>
              <a:rPr lang="hu-HU" baseline="30000" dirty="0"/>
              <a:t>3</a:t>
            </a:r>
            <a:r>
              <a:rPr lang="hu-HU" dirty="0"/>
              <a:t> térfogatú cseppekre osztódik</a:t>
            </a:r>
          </a:p>
          <a:p>
            <a:r>
              <a:rPr lang="hu-HU" dirty="0"/>
              <a:t>Két nem egyenlő méretű gömb összefelülete kisebb mint két egyenlő méretű azonos össztérfogat esetén: ezért </a:t>
            </a:r>
            <a:r>
              <a:rPr lang="hu-HU" dirty="0" err="1"/>
              <a:t>polidiszperz</a:t>
            </a:r>
            <a:r>
              <a:rPr lang="hu-HU" dirty="0"/>
              <a:t> csepphalmaz kialakulása a valószínű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2252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ED4040C1-8141-4958-B021-ADF95D2E9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7D4B8-B173-467B-9544-BE29B2AA4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cseppképzés és adhézió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6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A83191-4B5D-44B3-939C-3060D41D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Tenzidek</a:t>
            </a:r>
            <a:r>
              <a:rPr lang="hu-HU" dirty="0"/>
              <a:t> és polimerek hatása a cseppspektrumra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5AA9C3-D7DA-4895-9350-E04F7A0E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cseppspektrum „szabályozása” fontos:</a:t>
            </a:r>
          </a:p>
          <a:p>
            <a:pPr lvl="1"/>
            <a:r>
              <a:rPr lang="hu-HU" dirty="0"/>
              <a:t>A megfelelő adhézió biztosításáért</a:t>
            </a:r>
          </a:p>
          <a:p>
            <a:pPr lvl="1"/>
            <a:r>
              <a:rPr lang="hu-HU" dirty="0"/>
              <a:t>A megfelelő retencióért</a:t>
            </a:r>
          </a:p>
          <a:p>
            <a:pPr lvl="1"/>
            <a:r>
              <a:rPr lang="hu-HU" dirty="0"/>
              <a:t>Az elsodródás  megelőzéséért</a:t>
            </a:r>
          </a:p>
          <a:p>
            <a:pPr lvl="1"/>
            <a:endParaRPr lang="hu-HU" dirty="0"/>
          </a:p>
          <a:p>
            <a:pPr lvl="1"/>
            <a:r>
              <a:rPr lang="hu-HU" dirty="0" err="1"/>
              <a:t>Tenzidekkel</a:t>
            </a:r>
            <a:r>
              <a:rPr lang="hu-HU" dirty="0"/>
              <a:t> és polimerekkel szabályozhatjuk a cseppspektrumot</a:t>
            </a:r>
          </a:p>
        </p:txBody>
      </p:sp>
    </p:spTree>
    <p:extLst>
      <p:ext uri="{BB962C8B-B14F-4D97-AF65-F5344CB8AC3E}">
        <p14:creationId xmlns:p14="http://schemas.microsoft.com/office/powerpoint/2010/main" val="1906782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23AB6-16C3-4DC5-9D53-9E408E4F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Tenziddel</a:t>
            </a:r>
            <a:r>
              <a:rPr lang="hu-HU" dirty="0"/>
              <a:t> a </a:t>
            </a:r>
            <a:r>
              <a:rPr lang="hu-HU" dirty="0" err="1"/>
              <a:t>csepméretért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67591-74A1-405E-968F-3B30805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csökkenti a felületi feszültséget</a:t>
            </a:r>
          </a:p>
          <a:p>
            <a:r>
              <a:rPr lang="hu-HU" dirty="0"/>
              <a:t>Ez kisebb cseppek kialakulását lehetővé teszi</a:t>
            </a:r>
          </a:p>
          <a:p>
            <a:r>
              <a:rPr lang="hu-HU" dirty="0"/>
              <a:t>A cseppátmerő egyenesen arányos  a folyadék felületi feszültségével</a:t>
            </a:r>
          </a:p>
          <a:p>
            <a:r>
              <a:rPr lang="hu-HU" dirty="0"/>
              <a:t>A cseppképzés nagyon gyors: ezért dinamikus effektusokat kell figyelembe venni  (</a:t>
            </a:r>
            <a:r>
              <a:rPr lang="hu-HU" dirty="0" err="1"/>
              <a:t>tenzid</a:t>
            </a:r>
            <a:r>
              <a:rPr lang="hu-HU" dirty="0"/>
              <a:t> molekulák adszorpciójának és </a:t>
            </a:r>
            <a:r>
              <a:rPr lang="hu-HU" dirty="0" err="1"/>
              <a:t>diffuziójának</a:t>
            </a:r>
            <a:r>
              <a:rPr lang="hu-HU" dirty="0"/>
              <a:t> sebessége)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5600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BF0B81-0D62-4412-93DC-B93DE8B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Micellák szerepe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4E3F6E-331F-41E5-82AB-9ED1B78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Nem egyszerűen csak a molekulaméret (monomer)  (</a:t>
            </a:r>
            <a:r>
              <a:rPr lang="hu-HU" dirty="0" err="1"/>
              <a:t>diffuziós</a:t>
            </a:r>
            <a:r>
              <a:rPr lang="hu-HU" dirty="0"/>
              <a:t> koefficiens) hanem a micellák élettartama az oldatban is jelentős szerepel bír.</a:t>
            </a:r>
          </a:p>
          <a:p>
            <a:r>
              <a:rPr lang="hu-HU" dirty="0"/>
              <a:t>Rövidebb élettartam a monomerek gyorsabb rendelkezésre állását jelenti ez pedig  a felületi feszültség gyorsabb csökkenéséhez vezet</a:t>
            </a:r>
          </a:p>
        </p:txBody>
      </p:sp>
    </p:spTree>
    <p:extLst>
      <p:ext uri="{BB962C8B-B14F-4D97-AF65-F5344CB8AC3E}">
        <p14:creationId xmlns:p14="http://schemas.microsoft.com/office/powerpoint/2010/main" val="4079159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16132-07E3-4DB2-8F1A-048577A4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Micella hatás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CF6022-9E7F-44C0-A489-F8B889CE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Magasabb </a:t>
            </a:r>
            <a:r>
              <a:rPr lang="hu-HU" dirty="0" err="1"/>
              <a:t>cmc-jű</a:t>
            </a:r>
            <a:r>
              <a:rPr lang="hu-HU" dirty="0"/>
              <a:t> (nagyobb HLB-</a:t>
            </a:r>
            <a:r>
              <a:rPr lang="hu-HU" dirty="0" err="1"/>
              <a:t>jű</a:t>
            </a:r>
            <a:r>
              <a:rPr lang="hu-HU" dirty="0"/>
              <a:t>) </a:t>
            </a:r>
            <a:r>
              <a:rPr lang="hu-HU" dirty="0" err="1"/>
              <a:t>tenzid</a:t>
            </a:r>
            <a:r>
              <a:rPr lang="hu-HU" dirty="0"/>
              <a:t> hatásosabb lehet a felületi </a:t>
            </a:r>
          </a:p>
          <a:p>
            <a:r>
              <a:rPr lang="hu-HU" dirty="0"/>
              <a:t>Feszültség csökkentésében mint az alacsonyabb </a:t>
            </a:r>
            <a:r>
              <a:rPr lang="hu-HU" dirty="0" err="1"/>
              <a:t>cmc-jű</a:t>
            </a:r>
            <a:endParaRPr lang="hu-HU" dirty="0"/>
          </a:p>
          <a:p>
            <a:r>
              <a:rPr lang="hu-HU" dirty="0"/>
              <a:t>Ha a </a:t>
            </a:r>
            <a:r>
              <a:rPr lang="hu-HU" dirty="0" err="1"/>
              <a:t>tenzid</a:t>
            </a:r>
            <a:r>
              <a:rPr lang="hu-HU" dirty="0"/>
              <a:t> réteg képződésének (adszorpciójának) ideje hosszabb mint a folyadék cseppekre történő felbomlásának ideje, akkor a külön hozzáadott </a:t>
            </a:r>
            <a:r>
              <a:rPr lang="hu-HU" dirty="0" err="1"/>
              <a:t>tenzid</a:t>
            </a:r>
            <a:r>
              <a:rPr lang="hu-HU" dirty="0"/>
              <a:t>  kis hatással </a:t>
            </a:r>
            <a:r>
              <a:rPr lang="hu-HU" dirty="0" err="1"/>
              <a:t>bir</a:t>
            </a:r>
            <a:r>
              <a:rPr lang="hu-HU" dirty="0"/>
              <a:t> a cseppspektrumra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molekula gyorsabb adszorpciója  nagyobb </a:t>
            </a:r>
            <a:r>
              <a:rPr lang="hu-HU" dirty="0" err="1"/>
              <a:t>hatáásal</a:t>
            </a:r>
            <a:r>
              <a:rPr lang="hu-HU" dirty="0"/>
              <a:t> befolyásolja spektrumot</a:t>
            </a:r>
          </a:p>
          <a:p>
            <a:r>
              <a:rPr lang="hu-HU" dirty="0"/>
              <a:t>Finomabb cseppspektrumhoz megfelelően alacsony dinamikus felületi feszültség kell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919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B95FA8-C265-46A0-B3E8-C7C1A4BB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felületi feszültség, gyors </a:t>
            </a:r>
            <a:r>
              <a:rPr lang="hu-HU" dirty="0" err="1"/>
              <a:t>jet</a:t>
            </a:r>
            <a:r>
              <a:rPr lang="hu-HU" dirty="0"/>
              <a:t> képződése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430CF-0FF9-4976-ACF7-9FA6D321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Meghatározható maximum buboréknyomás módszerrel</a:t>
            </a:r>
          </a:p>
          <a:p>
            <a:endParaRPr lang="hu-HU" dirty="0"/>
          </a:p>
          <a:p>
            <a:r>
              <a:rPr lang="hu-HU" dirty="0"/>
              <a:t>Gyors </a:t>
            </a:r>
            <a:r>
              <a:rPr lang="hu-HU" dirty="0" err="1"/>
              <a:t>jet</a:t>
            </a:r>
            <a:r>
              <a:rPr lang="hu-HU" dirty="0"/>
              <a:t>(sugár) esetén  a szituáció nagyon komplex, összetett lehet</a:t>
            </a:r>
          </a:p>
          <a:p>
            <a:r>
              <a:rPr lang="hu-HU" dirty="0"/>
              <a:t>A </a:t>
            </a:r>
            <a:r>
              <a:rPr lang="hu-HU" dirty="0" err="1"/>
              <a:t>tenzid</a:t>
            </a:r>
            <a:r>
              <a:rPr lang="hu-HU" dirty="0"/>
              <a:t> molekulák gyors adszorpciója nélkülözhetetlen különösen a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fuvókábó</a:t>
            </a:r>
            <a:r>
              <a:rPr lang="hu-HU" dirty="0"/>
              <a:t>(</a:t>
            </a:r>
            <a:r>
              <a:rPr lang="hu-HU" dirty="0" err="1"/>
              <a:t>szorófejből</a:t>
            </a:r>
            <a:r>
              <a:rPr lang="hu-HU" dirty="0"/>
              <a:t>) kilépő gyors folyadéksugarak esetén </a:t>
            </a:r>
          </a:p>
          <a:p>
            <a:r>
              <a:rPr lang="hu-HU" dirty="0"/>
              <a:t>A molekuláknak gyorsan szét kell oszlaniuk, terülniük a sugár még burkolatlan  részein</a:t>
            </a:r>
          </a:p>
          <a:p>
            <a:r>
              <a:rPr lang="hu-HU" dirty="0"/>
              <a:t>. Ez a MARANGONI  effektus egy formája)</a:t>
            </a:r>
          </a:p>
        </p:txBody>
      </p:sp>
    </p:spTree>
    <p:extLst>
      <p:ext uri="{BB962C8B-B14F-4D97-AF65-F5344CB8AC3E}">
        <p14:creationId xmlns:p14="http://schemas.microsoft.com/office/powerpoint/2010/main" val="1741515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6892E-0B34-4607-86A1-FBB8D79A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Marangoni</a:t>
            </a:r>
            <a:r>
              <a:rPr lang="hu-HU" dirty="0"/>
              <a:t> hatás: felületi feszültség változása áramlást, mozgást idéz elő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D7AFA-95EC-41ED-A6D1-4F4E7A34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https://commons.wikimedia.org/w/index.php?title=File%3AMarangoni_effect_experimental_demonstration.ogv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0151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52963-1F59-487D-ABF0-027DA48B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Tenzid</a:t>
            </a:r>
            <a:r>
              <a:rPr lang="hu-HU" dirty="0"/>
              <a:t> molekulák „szétterülése” egy gyors </a:t>
            </a:r>
            <a:r>
              <a:rPr lang="hu-HU" dirty="0" err="1"/>
              <a:t>folyadéksugaron</a:t>
            </a:r>
            <a:r>
              <a:rPr lang="hu-HU" dirty="0"/>
              <a:t>  Sematikus ábrázolás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D123FE2-047B-45E9-80D4-6BA65A80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2" y="3029744"/>
            <a:ext cx="35718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1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695333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9719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E1B3E-D98B-42AB-BA47-7FFFD906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Polimerek hatása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7F6221-A0E1-4760-90F1-ADCD6E6EE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magas molekulatömegű polimerek </a:t>
            </a:r>
            <a:r>
              <a:rPr lang="hu-HU" dirty="0" err="1"/>
              <a:t>elsodrodást</a:t>
            </a:r>
            <a:r>
              <a:rPr lang="hu-HU" dirty="0"/>
              <a:t> gátló hatással rendelkeznek</a:t>
            </a:r>
          </a:p>
          <a:p>
            <a:r>
              <a:rPr lang="hu-HU" dirty="0"/>
              <a:t>A vízoldható magas molekulatömegű polimerek nagyobb cseppek képződésének kedveznek</a:t>
            </a:r>
          </a:p>
          <a:p>
            <a:r>
              <a:rPr lang="hu-HU" dirty="0"/>
              <a:t>Ok: viszkozitás  gyors  növekedése  amint a polimer koncentráció  elegendően nagy ahhoz ,hogy a polimer láncok elkezdjenek átfedésbe kerülni: ez egy kritikus polimer koncentráció</a:t>
            </a:r>
          </a:p>
        </p:txBody>
      </p:sp>
    </p:spTree>
    <p:extLst>
      <p:ext uri="{BB962C8B-B14F-4D97-AF65-F5344CB8AC3E}">
        <p14:creationId xmlns:p14="http://schemas.microsoft.com/office/powerpoint/2010/main" val="1030144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eakers with solution on shelf in lab">
            <a:extLst>
              <a:ext uri="{FF2B5EF4-FFF2-40B4-BE49-F238E27FC236}">
                <a16:creationId xmlns:a16="http://schemas.microsoft.com/office/drawing/2014/main" id="{601A607C-A088-4FE8-9B3E-D65B15A46E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CA59B-4308-420C-A361-0B530B4FE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adjuváns példák</a:t>
            </a:r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798DAD-0552-40B4-A6E0-69CFA0A5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4357"/>
              </p:ext>
            </p:extLst>
          </p:nvPr>
        </p:nvGraphicFramePr>
        <p:xfrm>
          <a:off x="1997115" y="1799863"/>
          <a:ext cx="8197770" cy="32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07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adjuváns megválasztása függ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hu-HU" sz="2800"/>
              <a:t>a hatóanyag v</a:t>
            </a:r>
            <a:r>
              <a:rPr lang="en-GB" sz="2800"/>
              <a:t>í</a:t>
            </a:r>
            <a:r>
              <a:rPr lang="hu-HU" sz="2800"/>
              <a:t>zoldható vagy oldhatatlan</a:t>
            </a:r>
            <a:br>
              <a:rPr lang="en-GB" sz="2800"/>
            </a:br>
            <a:r>
              <a:rPr lang="hu-HU" sz="2800"/>
              <a:t>oldhatóság, megoszlási hányados (log P)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m</a:t>
            </a:r>
            <a:r>
              <a:rPr lang="hu-HU" sz="2400"/>
              <a:t>egoszlás oktanol és víz fázisban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sz="2400"/>
              <a:t>n</a:t>
            </a:r>
            <a:r>
              <a:rPr lang="hu-HU" sz="2400"/>
              <a:t>agyobb log P a hatóanyag nagyobb lipofilitását fejezi ki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hatásmód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szisztemikus vagy nem-szisztemikus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hu-HU" sz="2400"/>
              <a:t>szelekt</a:t>
            </a:r>
            <a:r>
              <a:rPr lang="en-GB" sz="2400"/>
              <a:t>í</a:t>
            </a:r>
            <a:r>
              <a:rPr lang="hu-HU" sz="2400"/>
              <a:t>v vagy nem szelekt</a:t>
            </a:r>
            <a:r>
              <a:rPr lang="en-GB" sz="2400"/>
              <a:t>í</a:t>
            </a:r>
            <a:r>
              <a:rPr lang="hu-HU" sz="2400"/>
              <a:t>v</a:t>
            </a:r>
            <a:endParaRPr lang="en-GB" sz="2400"/>
          </a:p>
          <a:p>
            <a:pPr marL="514350" indent="-514350" algn="l">
              <a:buFont typeface="+mj-lt"/>
              <a:buAutoNum type="arabicPeriod"/>
            </a:pPr>
            <a:r>
              <a:rPr lang="hu-HU" sz="2800"/>
              <a:t>format</a:t>
            </a:r>
            <a:r>
              <a:rPr lang="en-GB" sz="2800"/>
              <a:t>í</a:t>
            </a:r>
            <a:r>
              <a:rPr lang="hu-HU" sz="2800"/>
              <a:t>pus</a:t>
            </a:r>
          </a:p>
        </p:txBody>
      </p:sp>
    </p:spTree>
    <p:extLst>
      <p:ext uri="{BB962C8B-B14F-4D97-AF65-F5344CB8AC3E}">
        <p14:creationId xmlns:p14="http://schemas.microsoft.com/office/powerpoint/2010/main" val="86707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a formuláció optimalizálása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GB" sz="2800"/>
              <a:t>milyen tényezők/folyamatok szabják meg, hogy a hatóanyag dózis hányad része jut el a hatáskifejtés helyszínére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spray deposition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wetting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spreading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adhesion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retention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sz="2800"/>
              <a:t>uptake aktiválása: tenzid hozzáadásával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sz="2400"/>
              <a:t>speciális kölcsönhatások a tenzid, a hatóanyag és cél-szervezet </a:t>
            </a:r>
            <a:br>
              <a:rPr lang="en-GB" sz="2400"/>
            </a:br>
            <a:r>
              <a:rPr lang="en-GB" sz="2400"/>
              <a:t>(target species) között</a:t>
            </a:r>
          </a:p>
          <a:p>
            <a:pPr algn="l"/>
            <a:endParaRPr lang="en-GB" sz="2800"/>
          </a:p>
          <a:p>
            <a:pPr algn="l"/>
            <a:endParaRPr lang="en-GB" sz="2800"/>
          </a:p>
          <a:p>
            <a:pPr algn="l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73383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st tubes with solution and one is red">
            <a:extLst>
              <a:ext uri="{FF2B5EF4-FFF2-40B4-BE49-F238E27FC236}">
                <a16:creationId xmlns:a16="http://schemas.microsoft.com/office/drawing/2014/main" id="{A615FF17-4CE5-4103-912E-4E51C6180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Cím 1">
            <a:extLst>
              <a:ext uri="{FF2B5EF4-FFF2-40B4-BE49-F238E27FC236}">
                <a16:creationId xmlns:a16="http://schemas.microsoft.com/office/drawing/2014/main" id="{3EAE4023-D2A0-4980-80FF-066E51683C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4400"/>
              <a:t>tenzidek mint adjuvánsok</a:t>
            </a:r>
            <a:endParaRPr lang="hu-HU" sz="4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08D0C87-F4CF-4E18-A991-759CDE2AAA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a tenzidek a legfontosabb adjuvánsok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/>
              <a:t>esetenként polimerek még hozzáadunk: </a:t>
            </a:r>
            <a:br>
              <a:rPr lang="en-GB" sz="2800"/>
            </a:br>
            <a:r>
              <a:rPr lang="en-GB" sz="2800"/>
              <a:t>tapadásfokozó (sticker) és elsodrodás gátló (anti-drift)</a:t>
            </a:r>
          </a:p>
        </p:txBody>
      </p:sp>
    </p:spTree>
    <p:extLst>
      <p:ext uri="{BB962C8B-B14F-4D97-AF65-F5344CB8AC3E}">
        <p14:creationId xmlns:p14="http://schemas.microsoft.com/office/powerpoint/2010/main" val="1121474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2622</Words>
  <Application>Microsoft Office PowerPoint</Application>
  <PresentationFormat>Widescreen</PresentationFormat>
  <Paragraphs>348</Paragraphs>
  <Slides>51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Office-téma</vt:lpstr>
      <vt:lpstr>hatásfokozó adjuvánsok</vt:lpstr>
      <vt:lpstr>PowerPoint Presentation</vt:lpstr>
      <vt:lpstr>adjuvánsválasztás alapjai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dinamika</vt:lpstr>
      <vt:lpstr>Tenzid adszorpció sebessége, mértéke</vt:lpstr>
      <vt:lpstr>Tenzid adszorpció sebessége</vt:lpstr>
      <vt:lpstr>„ideális”tenzid</vt:lpstr>
      <vt:lpstr>Cseppképzés és adhézió </vt:lpstr>
      <vt:lpstr> micella dinamika</vt:lpstr>
      <vt:lpstr>Relaxációs folyamatok</vt:lpstr>
      <vt:lpstr>Etoxilátumok  cmc-je alacsony (általánosan preferáltak)</vt:lpstr>
      <vt:lpstr>Dinamikus felületi feszültség etoxilátumoknál – magyarázat</vt:lpstr>
      <vt:lpstr>Dinamikus felületi feszültség  anionosoknál</vt:lpstr>
      <vt:lpstr>A micella méret</vt:lpstr>
      <vt:lpstr>töménység</vt:lpstr>
      <vt:lpstr>Magas tenzid koncentráció a permetcseppben</vt:lpstr>
      <vt:lpstr>Folyékony kristályoknak fontos  szerepe</vt:lpstr>
      <vt:lpstr>Folyadékkristályok</vt:lpstr>
      <vt:lpstr>Foyladékkristályos fázisok</vt:lpstr>
      <vt:lpstr>Hajtóerők a folyadékkristályok képződésében</vt:lpstr>
      <vt:lpstr>kölcsönhatások a határfelületen</vt:lpstr>
      <vt:lpstr>Határfelületek </vt:lpstr>
      <vt:lpstr>Kölcsönhatások sematikus bemutatása</vt:lpstr>
      <vt:lpstr>Cseppképzési idő</vt:lpstr>
      <vt:lpstr>Rövid idejű cseppképzés</vt:lpstr>
      <vt:lpstr>Csepphalmaz polidiszperz: cseppspektrum</vt:lpstr>
      <vt:lpstr>cseppképzés és adhézió</vt:lpstr>
      <vt:lpstr>Tenzidek és polimerek hatása a cseppspektrumra</vt:lpstr>
      <vt:lpstr>Tenziddel a csepméretért</vt:lpstr>
      <vt:lpstr>Micellák szerepe</vt:lpstr>
      <vt:lpstr>Micella hatás</vt:lpstr>
      <vt:lpstr>Dinamikus felületi feszültség, gyors jet képződése</vt:lpstr>
      <vt:lpstr>Marangoni hatás: felületi feszültség változása áramlást, mozgást idéz elő</vt:lpstr>
      <vt:lpstr>Tenzid molekulák „szétterülése” egy gyors folyadéksugaron  Sematikus ábrázolás </vt:lpstr>
      <vt:lpstr>Polimerek hatása</vt:lpstr>
      <vt:lpstr>adjuváns példák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hatásfokozó adjuvánsok</dc:title>
  <dc:creator>Liliána Bohus</dc:creator>
  <cp:lastModifiedBy>Liliána Bohus</cp:lastModifiedBy>
  <cp:revision>57</cp:revision>
  <dcterms:created xsi:type="dcterms:W3CDTF">2020-05-18T10:41:59Z</dcterms:created>
  <dcterms:modified xsi:type="dcterms:W3CDTF">2020-05-18T12:13:20Z</dcterms:modified>
</cp:coreProperties>
</file>