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dec Pro Bold" charset="1" panose="00000600000000000000"/>
      <p:regular r:id="rId17"/>
    </p:embeddedFont>
    <p:embeddedFont>
      <p:font typeface="Codec Pro Ultra-Bold" charset="1" panose="00000700000000000000"/>
      <p:regular r:id="rId18"/>
    </p:embeddedFont>
    <p:embeddedFont>
      <p:font typeface="Codec Pro"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jpe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0.jpe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103384" y="-1675084"/>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2542441" y="8591206"/>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41048" y="537816"/>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4180105" y="6181594"/>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04533" y="-494599"/>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75713" y="4625635"/>
            <a:ext cx="5081972" cy="3021463"/>
          </a:xfrm>
          <a:custGeom>
            <a:avLst/>
            <a:gdLst/>
            <a:ahLst/>
            <a:cxnLst/>
            <a:rect r="r" b="b" t="t" l="l"/>
            <a:pathLst>
              <a:path h="3021463" w="5081972">
                <a:moveTo>
                  <a:pt x="0" y="0"/>
                </a:moveTo>
                <a:lnTo>
                  <a:pt x="5081972" y="0"/>
                </a:lnTo>
                <a:lnTo>
                  <a:pt x="5081972" y="3021463"/>
                </a:lnTo>
                <a:lnTo>
                  <a:pt x="0" y="3021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4960748" y="776013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6481741" y="265415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995265" y="3285345"/>
            <a:ext cx="12297470" cy="3054986"/>
          </a:xfrm>
          <a:prstGeom prst="rect">
            <a:avLst/>
          </a:prstGeom>
        </p:spPr>
        <p:txBody>
          <a:bodyPr anchor="t" rtlCol="false" tIns="0" lIns="0" bIns="0" rIns="0">
            <a:spAutoFit/>
          </a:bodyPr>
          <a:lstStyle/>
          <a:p>
            <a:pPr algn="ctr">
              <a:lnSpc>
                <a:spcPts val="7520"/>
              </a:lnSpc>
            </a:pPr>
            <a:r>
              <a:rPr lang="en-US" sz="8000" b="true">
                <a:solidFill>
                  <a:srgbClr val="FFFFFF"/>
                </a:solidFill>
                <a:latin typeface="Codec Pro Bold"/>
                <a:ea typeface="Codec Pro Bold"/>
                <a:cs typeface="Codec Pro Bold"/>
                <a:sym typeface="Codec Pro Bold"/>
              </a:rPr>
              <a:t>Innovación inteligente para la gestión de pequeños comercios</a:t>
            </a:r>
          </a:p>
        </p:txBody>
      </p:sp>
      <p:grpSp>
        <p:nvGrpSpPr>
          <p:cNvPr name="Group 11" id="11"/>
          <p:cNvGrpSpPr/>
          <p:nvPr/>
        </p:nvGrpSpPr>
        <p:grpSpPr>
          <a:xfrm rot="0">
            <a:off x="5531401" y="7032332"/>
            <a:ext cx="7225199" cy="700433"/>
            <a:chOff x="0" y="0"/>
            <a:chExt cx="1356880" cy="131540"/>
          </a:xfrm>
        </p:grpSpPr>
        <p:sp>
          <p:nvSpPr>
            <p:cNvPr name="Freeform 12" id="12"/>
            <p:cNvSpPr/>
            <p:nvPr/>
          </p:nvSpPr>
          <p:spPr>
            <a:xfrm flipH="false" flipV="false" rot="0">
              <a:off x="0" y="0"/>
              <a:ext cx="1356880" cy="131540"/>
            </a:xfrm>
            <a:custGeom>
              <a:avLst/>
              <a:gdLst/>
              <a:ahLst/>
              <a:cxnLst/>
              <a:rect r="r" b="b" t="t" l="l"/>
              <a:pathLst>
                <a:path h="131540" w="1356880">
                  <a:moveTo>
                    <a:pt x="65770" y="0"/>
                  </a:moveTo>
                  <a:lnTo>
                    <a:pt x="1291110" y="0"/>
                  </a:lnTo>
                  <a:cubicBezTo>
                    <a:pt x="1327434" y="0"/>
                    <a:pt x="1356880" y="29446"/>
                    <a:pt x="1356880" y="65770"/>
                  </a:cubicBezTo>
                  <a:lnTo>
                    <a:pt x="1356880" y="65770"/>
                  </a:lnTo>
                  <a:cubicBezTo>
                    <a:pt x="1356880" y="83213"/>
                    <a:pt x="1349951" y="99942"/>
                    <a:pt x="1337617" y="112276"/>
                  </a:cubicBezTo>
                  <a:cubicBezTo>
                    <a:pt x="1325283" y="124611"/>
                    <a:pt x="1308554" y="131540"/>
                    <a:pt x="1291110" y="131540"/>
                  </a:cubicBezTo>
                  <a:lnTo>
                    <a:pt x="65770" y="131540"/>
                  </a:lnTo>
                  <a:cubicBezTo>
                    <a:pt x="29446" y="131540"/>
                    <a:pt x="0" y="102094"/>
                    <a:pt x="0" y="65770"/>
                  </a:cubicBezTo>
                  <a:lnTo>
                    <a:pt x="0" y="65770"/>
                  </a:lnTo>
                  <a:cubicBezTo>
                    <a:pt x="0" y="29446"/>
                    <a:pt x="29446" y="0"/>
                    <a:pt x="65770" y="0"/>
                  </a:cubicBezTo>
                  <a:close/>
                </a:path>
              </a:pathLst>
            </a:custGeom>
            <a:solidFill>
              <a:srgbClr val="5666F8"/>
            </a:solidFill>
            <a:ln cap="rnd">
              <a:noFill/>
              <a:prstDash val="solid"/>
              <a:round/>
            </a:ln>
          </p:spPr>
        </p:sp>
        <p:sp>
          <p:nvSpPr>
            <p:cNvPr name="TextBox 13" id="13"/>
            <p:cNvSpPr txBox="true"/>
            <p:nvPr/>
          </p:nvSpPr>
          <p:spPr>
            <a:xfrm>
              <a:off x="0" y="-9525"/>
              <a:ext cx="1356880" cy="141065"/>
            </a:xfrm>
            <a:prstGeom prst="rect">
              <a:avLst/>
            </a:prstGeom>
          </p:spPr>
          <p:txBody>
            <a:bodyPr anchor="ctr" rtlCol="false" tIns="31918" lIns="31918" bIns="31918" rIns="31918"/>
            <a:lstStyle/>
            <a:p>
              <a:pPr algn="ctr">
                <a:lnSpc>
                  <a:spcPts val="1381"/>
                </a:lnSpc>
              </a:pPr>
            </a:p>
          </p:txBody>
        </p:sp>
      </p:grpSp>
      <p:sp>
        <p:nvSpPr>
          <p:cNvPr name="TextBox 14" id="14"/>
          <p:cNvSpPr txBox="true"/>
          <p:nvPr/>
        </p:nvSpPr>
        <p:spPr>
          <a:xfrm rot="0">
            <a:off x="6521477" y="7235129"/>
            <a:ext cx="5245047" cy="405721"/>
          </a:xfrm>
          <a:prstGeom prst="rect">
            <a:avLst/>
          </a:prstGeom>
        </p:spPr>
        <p:txBody>
          <a:bodyPr anchor="t" rtlCol="false" tIns="0" lIns="0" bIns="0" rIns="0">
            <a:spAutoFit/>
          </a:bodyPr>
          <a:lstStyle/>
          <a:p>
            <a:pPr algn="ctr">
              <a:lnSpc>
                <a:spcPts val="2620"/>
              </a:lnSpc>
            </a:pPr>
            <a:r>
              <a:rPr lang="en-US" b="true" sz="2787" spc="78">
                <a:solidFill>
                  <a:srgbClr val="E4E5EC"/>
                </a:solidFill>
                <a:latin typeface="Codec Pro Bold"/>
                <a:ea typeface="Codec Pro Bold"/>
                <a:cs typeface="Codec Pro Bold"/>
                <a:sym typeface="Codec Pro Bold"/>
              </a:rPr>
              <a:t>PROPUESTA DE SOLUCIÓN </a:t>
            </a:r>
          </a:p>
        </p:txBody>
      </p:sp>
      <p:sp>
        <p:nvSpPr>
          <p:cNvPr name="Freeform 15" id="15"/>
          <p:cNvSpPr/>
          <p:nvPr/>
        </p:nvSpPr>
        <p:spPr>
          <a:xfrm flipH="false" flipV="false" rot="0">
            <a:off x="8188857" y="1820343"/>
            <a:ext cx="955143" cy="1002536"/>
          </a:xfrm>
          <a:custGeom>
            <a:avLst/>
            <a:gdLst/>
            <a:ahLst/>
            <a:cxnLst/>
            <a:rect r="r" b="b" t="t" l="l"/>
            <a:pathLst>
              <a:path h="1002536" w="955143">
                <a:moveTo>
                  <a:pt x="0" y="0"/>
                </a:moveTo>
                <a:lnTo>
                  <a:pt x="955143" y="0"/>
                </a:lnTo>
                <a:lnTo>
                  <a:pt x="955143" y="1002536"/>
                </a:lnTo>
                <a:lnTo>
                  <a:pt x="0" y="10025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9298772" y="2126079"/>
            <a:ext cx="1954255" cy="400588"/>
          </a:xfrm>
          <a:prstGeom prst="rect">
            <a:avLst/>
          </a:prstGeom>
        </p:spPr>
        <p:txBody>
          <a:bodyPr anchor="t" rtlCol="false" tIns="0" lIns="0" bIns="0" rIns="0">
            <a:spAutoFit/>
          </a:bodyPr>
          <a:lstStyle/>
          <a:p>
            <a:pPr algn="l">
              <a:lnSpc>
                <a:spcPts val="2635"/>
              </a:lnSpc>
            </a:pPr>
            <a:r>
              <a:rPr lang="en-US" b="true" sz="2689" spc="182">
                <a:solidFill>
                  <a:srgbClr val="FFFFFF"/>
                </a:solidFill>
                <a:latin typeface="Codec Pro Bold"/>
                <a:ea typeface="Codec Pro Bold"/>
                <a:cs typeface="Codec Pro Bold"/>
                <a:sym typeface="Codec Pro Bold"/>
              </a:rPr>
              <a:t>MIT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grpSp>
        <p:nvGrpSpPr>
          <p:cNvPr name="Group 2" id="2"/>
          <p:cNvGrpSpPr/>
          <p:nvPr/>
        </p:nvGrpSpPr>
        <p:grpSpPr>
          <a:xfrm rot="0">
            <a:off x="10686241" y="0"/>
            <a:ext cx="7601759" cy="10287000"/>
            <a:chOff x="0" y="0"/>
            <a:chExt cx="1177711" cy="1593725"/>
          </a:xfrm>
        </p:grpSpPr>
        <p:sp>
          <p:nvSpPr>
            <p:cNvPr name="Freeform 3" id="3"/>
            <p:cNvSpPr/>
            <p:nvPr/>
          </p:nvSpPr>
          <p:spPr>
            <a:xfrm flipH="false" flipV="false" rot="0">
              <a:off x="0" y="0"/>
              <a:ext cx="1177711" cy="1593725"/>
            </a:xfrm>
            <a:custGeom>
              <a:avLst/>
              <a:gdLst/>
              <a:ahLst/>
              <a:cxnLst/>
              <a:rect r="r" b="b" t="t" l="l"/>
              <a:pathLst>
                <a:path h="1593725" w="1177711">
                  <a:moveTo>
                    <a:pt x="0" y="0"/>
                  </a:moveTo>
                  <a:lnTo>
                    <a:pt x="1177711" y="0"/>
                  </a:lnTo>
                  <a:lnTo>
                    <a:pt x="1177711" y="1593725"/>
                  </a:lnTo>
                  <a:lnTo>
                    <a:pt x="0" y="1593725"/>
                  </a:lnTo>
                  <a:close/>
                </a:path>
              </a:pathLst>
            </a:custGeom>
            <a:blipFill>
              <a:blip r:embed="rId2"/>
              <a:stretch>
                <a:fillRect l="-4411" t="0" r="-4411" b="0"/>
              </a:stretch>
            </a:blipFill>
          </p:spPr>
        </p:sp>
      </p:grpSp>
      <p:grpSp>
        <p:nvGrpSpPr>
          <p:cNvPr name="Group 4" id="4"/>
          <p:cNvGrpSpPr/>
          <p:nvPr/>
        </p:nvGrpSpPr>
        <p:grpSpPr>
          <a:xfrm rot="0">
            <a:off x="1575378" y="3687021"/>
            <a:ext cx="9838730" cy="3729551"/>
            <a:chOff x="0" y="0"/>
            <a:chExt cx="2932566" cy="1111643"/>
          </a:xfrm>
        </p:grpSpPr>
        <p:sp>
          <p:nvSpPr>
            <p:cNvPr name="Freeform 5" id="5"/>
            <p:cNvSpPr/>
            <p:nvPr/>
          </p:nvSpPr>
          <p:spPr>
            <a:xfrm flipH="false" flipV="false" rot="0">
              <a:off x="0" y="0"/>
              <a:ext cx="2932566" cy="1111643"/>
            </a:xfrm>
            <a:custGeom>
              <a:avLst/>
              <a:gdLst/>
              <a:ahLst/>
              <a:cxnLst/>
              <a:rect r="r" b="b" t="t" l="l"/>
              <a:pathLst>
                <a:path h="1111643" w="2932566">
                  <a:moveTo>
                    <a:pt x="17311" y="0"/>
                  </a:moveTo>
                  <a:lnTo>
                    <a:pt x="2915255" y="0"/>
                  </a:lnTo>
                  <a:cubicBezTo>
                    <a:pt x="2919846" y="0"/>
                    <a:pt x="2924249" y="1824"/>
                    <a:pt x="2927496" y="5070"/>
                  </a:cubicBezTo>
                  <a:cubicBezTo>
                    <a:pt x="2930742" y="8317"/>
                    <a:pt x="2932566" y="12720"/>
                    <a:pt x="2932566" y="17311"/>
                  </a:cubicBezTo>
                  <a:lnTo>
                    <a:pt x="2932566" y="1094331"/>
                  </a:lnTo>
                  <a:cubicBezTo>
                    <a:pt x="2932566" y="1098923"/>
                    <a:pt x="2930742" y="1103326"/>
                    <a:pt x="2927496" y="1106572"/>
                  </a:cubicBezTo>
                  <a:cubicBezTo>
                    <a:pt x="2924249" y="1109819"/>
                    <a:pt x="2919846" y="1111643"/>
                    <a:pt x="2915255" y="1111643"/>
                  </a:cubicBezTo>
                  <a:lnTo>
                    <a:pt x="17311" y="1111643"/>
                  </a:lnTo>
                  <a:cubicBezTo>
                    <a:pt x="12720" y="1111643"/>
                    <a:pt x="8317" y="1109819"/>
                    <a:pt x="5070" y="1106572"/>
                  </a:cubicBezTo>
                  <a:cubicBezTo>
                    <a:pt x="1824" y="1103326"/>
                    <a:pt x="0" y="1098923"/>
                    <a:pt x="0" y="1094331"/>
                  </a:cubicBezTo>
                  <a:lnTo>
                    <a:pt x="0" y="17311"/>
                  </a:lnTo>
                  <a:cubicBezTo>
                    <a:pt x="0" y="12720"/>
                    <a:pt x="1824" y="8317"/>
                    <a:pt x="5070" y="5070"/>
                  </a:cubicBezTo>
                  <a:cubicBezTo>
                    <a:pt x="8317" y="1824"/>
                    <a:pt x="12720" y="0"/>
                    <a:pt x="17311" y="0"/>
                  </a:cubicBezTo>
                  <a:close/>
                </a:path>
              </a:pathLst>
            </a:custGeom>
            <a:solidFill>
              <a:srgbClr val="5666F8"/>
            </a:solidFill>
          </p:spPr>
        </p:sp>
        <p:sp>
          <p:nvSpPr>
            <p:cNvPr name="TextBox 6" id="6"/>
            <p:cNvSpPr txBox="true"/>
            <p:nvPr/>
          </p:nvSpPr>
          <p:spPr>
            <a:xfrm>
              <a:off x="0" y="-38100"/>
              <a:ext cx="2932566" cy="1149743"/>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18469" y="1747337"/>
            <a:ext cx="670403" cy="703667"/>
          </a:xfrm>
          <a:custGeom>
            <a:avLst/>
            <a:gdLst/>
            <a:ahLst/>
            <a:cxnLst/>
            <a:rect r="r" b="b" t="t" l="l"/>
            <a:pathLst>
              <a:path h="703667" w="670403">
                <a:moveTo>
                  <a:pt x="0" y="0"/>
                </a:moveTo>
                <a:lnTo>
                  <a:pt x="670403" y="0"/>
                </a:lnTo>
                <a:lnTo>
                  <a:pt x="670403" y="703667"/>
                </a:lnTo>
                <a:lnTo>
                  <a:pt x="0" y="7036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575378" y="2761318"/>
            <a:ext cx="6702926"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CONCLUSIÓN</a:t>
            </a:r>
          </a:p>
        </p:txBody>
      </p:sp>
      <p:sp>
        <p:nvSpPr>
          <p:cNvPr name="TextBox 15" id="15"/>
          <p:cNvSpPr txBox="true"/>
          <p:nvPr/>
        </p:nvSpPr>
        <p:spPr>
          <a:xfrm rot="0">
            <a:off x="2394648" y="1896356"/>
            <a:ext cx="1371666" cy="287853"/>
          </a:xfrm>
          <a:prstGeom prst="rect">
            <a:avLst/>
          </a:prstGeom>
        </p:spPr>
        <p:txBody>
          <a:bodyPr anchor="t" rtlCol="false" tIns="0" lIns="0" bIns="0" rIns="0">
            <a:spAutoFit/>
          </a:bodyPr>
          <a:lstStyle/>
          <a:p>
            <a:pPr algn="l">
              <a:lnSpc>
                <a:spcPts val="1849"/>
              </a:lnSpc>
            </a:pPr>
            <a:r>
              <a:rPr lang="en-US" b="true" sz="1887" spc="128">
                <a:solidFill>
                  <a:srgbClr val="15193E"/>
                </a:solidFill>
                <a:latin typeface="Codec Pro Bold"/>
                <a:ea typeface="Codec Pro Bold"/>
                <a:cs typeface="Codec Pro Bold"/>
                <a:sym typeface="Codec Pro Bold"/>
              </a:rPr>
              <a:t>MIT</a:t>
            </a:r>
          </a:p>
        </p:txBody>
      </p:sp>
      <p:sp>
        <p:nvSpPr>
          <p:cNvPr name="TextBox 16" id="16"/>
          <p:cNvSpPr txBox="true"/>
          <p:nvPr/>
        </p:nvSpPr>
        <p:spPr>
          <a:xfrm rot="0">
            <a:off x="2126238" y="4182321"/>
            <a:ext cx="8737010" cy="2552700"/>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La implementación de esta aplicación transformará la experiencia de los dueños de las tiendas de abarrotes y sus clientes. Integrando IA, geolocalización y control automatizado de inventarios, esta solución permitirá a los pequeños comerciantes competir de manera eficiente en el mercado actual. Creemos firmemente que esta innovación tiene el potencial de cambiar la economía de las tiendas locales, generando un impacto positivo en la comunidad y ofreciendo a sus clientes un mejor servicio.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76023" y="2807357"/>
            <a:ext cx="974445" cy="1022795"/>
          </a:xfrm>
          <a:custGeom>
            <a:avLst/>
            <a:gdLst/>
            <a:ahLst/>
            <a:cxnLst/>
            <a:rect r="r" b="b" t="t" l="l"/>
            <a:pathLst>
              <a:path h="1022795" w="974445">
                <a:moveTo>
                  <a:pt x="0" y="0"/>
                </a:moveTo>
                <a:lnTo>
                  <a:pt x="974445" y="0"/>
                </a:lnTo>
                <a:lnTo>
                  <a:pt x="974445" y="1022795"/>
                </a:lnTo>
                <a:lnTo>
                  <a:pt x="0" y="10227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9604304" y="3082328"/>
            <a:ext cx="848044" cy="482378"/>
          </a:xfrm>
          <a:prstGeom prst="rect">
            <a:avLst/>
          </a:prstGeom>
        </p:spPr>
        <p:txBody>
          <a:bodyPr anchor="t" rtlCol="false" tIns="0" lIns="0" bIns="0" rIns="0">
            <a:spAutoFit/>
          </a:bodyPr>
          <a:lstStyle/>
          <a:p>
            <a:pPr algn="l">
              <a:lnSpc>
                <a:spcPts val="3221"/>
              </a:lnSpc>
            </a:pPr>
            <a:r>
              <a:rPr lang="en-US" b="true" sz="3287" spc="223">
                <a:solidFill>
                  <a:srgbClr val="15193E"/>
                </a:solidFill>
                <a:latin typeface="Codec Pro Bold"/>
                <a:ea typeface="Codec Pro Bold"/>
                <a:cs typeface="Codec Pro Bold"/>
                <a:sym typeface="Codec Pro Bold"/>
              </a:rPr>
              <a:t>MIT</a:t>
            </a:r>
          </a:p>
        </p:txBody>
      </p:sp>
      <p:sp>
        <p:nvSpPr>
          <p:cNvPr name="TextBox 10" id="10"/>
          <p:cNvSpPr txBox="true"/>
          <p:nvPr/>
        </p:nvSpPr>
        <p:spPr>
          <a:xfrm rot="0">
            <a:off x="5324891" y="4191381"/>
            <a:ext cx="8486262" cy="2047113"/>
          </a:xfrm>
          <a:prstGeom prst="rect">
            <a:avLst/>
          </a:prstGeom>
        </p:spPr>
        <p:txBody>
          <a:bodyPr anchor="t" rtlCol="false" tIns="0" lIns="0" bIns="0" rIns="0">
            <a:spAutoFit/>
          </a:bodyPr>
          <a:lstStyle/>
          <a:p>
            <a:pPr algn="l">
              <a:lnSpc>
                <a:spcPts val="13535"/>
              </a:lnSpc>
            </a:pPr>
            <a:r>
              <a:rPr lang="en-US" sz="14400" b="true">
                <a:solidFill>
                  <a:srgbClr val="15193E"/>
                </a:solidFill>
                <a:latin typeface="Codec Pro Ultra-Bold"/>
                <a:ea typeface="Codec Pro Ultra-Bold"/>
                <a:cs typeface="Codec Pro Ultra-Bold"/>
                <a:sym typeface="Codec Pro Ultra-Bold"/>
              </a:rPr>
              <a:t>GRACIAS</a:t>
            </a:r>
          </a:p>
        </p:txBody>
      </p:sp>
      <p:sp>
        <p:nvSpPr>
          <p:cNvPr name="Freeform 11" id="11"/>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6">
              <a:extLst>
                <a:ext uri="{96DAC541-7B7A-43D3-8B79-37D633B846F1}">
                  <asvg:svgBlip xmlns:asvg="http://schemas.microsoft.com/office/drawing/2016/SVG/main" r:embed="rId7"/>
                </a:ext>
              </a:extLst>
            </a:blip>
            <a:stretch>
              <a:fillRect l="0" t="-2000794"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D2DB"/>
        </a:solidFill>
      </p:bgPr>
    </p:bg>
    <p:spTree>
      <p:nvGrpSpPr>
        <p:cNvPr id="1" name=""/>
        <p:cNvGrpSpPr/>
        <p:nvPr/>
      </p:nvGrpSpPr>
      <p:grpSpPr>
        <a:xfrm>
          <a:off x="0" y="0"/>
          <a:ext cx="0" cy="0"/>
          <a:chOff x="0" y="0"/>
          <a:chExt cx="0" cy="0"/>
        </a:xfrm>
      </p:grpSpPr>
      <p:grpSp>
        <p:nvGrpSpPr>
          <p:cNvPr name="Group 2" id="2"/>
          <p:cNvGrpSpPr/>
          <p:nvPr/>
        </p:nvGrpSpPr>
        <p:grpSpPr>
          <a:xfrm rot="0">
            <a:off x="2725388" y="1716698"/>
            <a:ext cx="1070406" cy="276506"/>
            <a:chOff x="0" y="0"/>
            <a:chExt cx="484642" cy="125192"/>
          </a:xfrm>
        </p:grpSpPr>
        <p:sp>
          <p:nvSpPr>
            <p:cNvPr name="Freeform 3" id="3"/>
            <p:cNvSpPr/>
            <p:nvPr/>
          </p:nvSpPr>
          <p:spPr>
            <a:xfrm flipH="false" flipV="false" rot="0">
              <a:off x="0" y="0"/>
              <a:ext cx="484642" cy="125192"/>
            </a:xfrm>
            <a:custGeom>
              <a:avLst/>
              <a:gdLst/>
              <a:ahLst/>
              <a:cxnLst/>
              <a:rect r="r" b="b" t="t" l="l"/>
              <a:pathLst>
                <a:path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cap="sq">
              <a:noFill/>
              <a:prstDash val="solid"/>
              <a:miter/>
            </a:ln>
          </p:spPr>
        </p:sp>
        <p:sp>
          <p:nvSpPr>
            <p:cNvPr name="TextBox 4" id="4"/>
            <p:cNvSpPr txBox="true"/>
            <p:nvPr/>
          </p:nvSpPr>
          <p:spPr>
            <a:xfrm>
              <a:off x="0" y="-9525"/>
              <a:ext cx="484642" cy="134717"/>
            </a:xfrm>
            <a:prstGeom prst="rect">
              <a:avLst/>
            </a:prstGeom>
          </p:spPr>
          <p:txBody>
            <a:bodyPr anchor="ctr" rtlCol="false" tIns="31918" lIns="31918" bIns="31918" rIns="31918"/>
            <a:lstStyle/>
            <a:p>
              <a:pPr algn="ctr">
                <a:lnSpc>
                  <a:spcPts val="1381"/>
                </a:lnSpc>
              </a:pPr>
            </a:p>
          </p:txBody>
        </p:sp>
      </p:grpSp>
      <p:sp>
        <p:nvSpPr>
          <p:cNvPr name="Freeform 5" id="5"/>
          <p:cNvSpPr/>
          <p:nvPr/>
        </p:nvSpPr>
        <p:spPr>
          <a:xfrm flipH="false" flipV="false" rot="0">
            <a:off x="-206068" y="-93577"/>
            <a:ext cx="18700137" cy="8491815"/>
          </a:xfrm>
          <a:custGeom>
            <a:avLst/>
            <a:gdLst/>
            <a:ahLst/>
            <a:cxnLst/>
            <a:rect r="r" b="b" t="t" l="l"/>
            <a:pathLst>
              <a:path h="8491815" w="18700137">
                <a:moveTo>
                  <a:pt x="0" y="0"/>
                </a:moveTo>
                <a:lnTo>
                  <a:pt x="18700136" y="0"/>
                </a:lnTo>
                <a:lnTo>
                  <a:pt x="18700136" y="8491815"/>
                </a:lnTo>
                <a:lnTo>
                  <a:pt x="0" y="8491815"/>
                </a:lnTo>
                <a:lnTo>
                  <a:pt x="0" y="0"/>
                </a:lnTo>
                <a:close/>
              </a:path>
            </a:pathLst>
          </a:custGeom>
          <a:blipFill>
            <a:blip r:embed="rId2">
              <a:extLst>
                <a:ext uri="{96DAC541-7B7A-43D3-8B79-37D633B846F1}">
                  <asvg:svgBlip xmlns:asvg="http://schemas.microsoft.com/office/drawing/2016/SVG/main" r:embed="rId3"/>
                </a:ext>
              </a:extLst>
            </a:blip>
            <a:stretch>
              <a:fillRect l="0" t="-120213" r="0" b="0"/>
            </a:stretch>
          </a:blipFill>
        </p:spPr>
      </p:sp>
      <p:grpSp>
        <p:nvGrpSpPr>
          <p:cNvPr name="Group 6" id="6"/>
          <p:cNvGrpSpPr/>
          <p:nvPr/>
        </p:nvGrpSpPr>
        <p:grpSpPr>
          <a:xfrm rot="0">
            <a:off x="807825" y="1028700"/>
            <a:ext cx="16672349" cy="8229600"/>
            <a:chOff x="0" y="0"/>
            <a:chExt cx="4391071" cy="2167467"/>
          </a:xfrm>
        </p:grpSpPr>
        <p:sp>
          <p:nvSpPr>
            <p:cNvPr name="Freeform 7" id="7"/>
            <p:cNvSpPr/>
            <p:nvPr/>
          </p:nvSpPr>
          <p:spPr>
            <a:xfrm flipH="false" flipV="false" rot="0">
              <a:off x="0" y="0"/>
              <a:ext cx="4391072" cy="2167467"/>
            </a:xfrm>
            <a:custGeom>
              <a:avLst/>
              <a:gdLst/>
              <a:ahLst/>
              <a:cxnLst/>
              <a:rect r="r" b="b" t="t" l="l"/>
              <a:pathLst>
                <a:path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p:spPr>
        </p:sp>
        <p:sp>
          <p:nvSpPr>
            <p:cNvPr name="TextBox 8" id="8"/>
            <p:cNvSpPr txBox="true"/>
            <p:nvPr/>
          </p:nvSpPr>
          <p:spPr>
            <a:xfrm>
              <a:off x="0" y="-38100"/>
              <a:ext cx="4391071"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203917" y="2300793"/>
            <a:ext cx="5585847" cy="917660"/>
          </a:xfrm>
          <a:prstGeom prst="rect">
            <a:avLst/>
          </a:prstGeom>
        </p:spPr>
        <p:txBody>
          <a:bodyPr anchor="t" rtlCol="false" tIns="0" lIns="0" bIns="0" rIns="0">
            <a:spAutoFit/>
          </a:bodyPr>
          <a:lstStyle/>
          <a:p>
            <a:pPr algn="l">
              <a:lnSpc>
                <a:spcPts val="6058"/>
              </a:lnSpc>
            </a:pPr>
            <a:r>
              <a:rPr lang="en-US" sz="6444" b="true">
                <a:solidFill>
                  <a:srgbClr val="15193E"/>
                </a:solidFill>
                <a:latin typeface="Codec Pro Ultra-Bold"/>
                <a:ea typeface="Codec Pro Ultra-Bold"/>
                <a:cs typeface="Codec Pro Ultra-Bold"/>
                <a:sym typeface="Codec Pro Ultra-Bold"/>
              </a:rPr>
              <a:t>CONTENIDO</a:t>
            </a:r>
          </a:p>
        </p:txBody>
      </p:sp>
      <p:sp>
        <p:nvSpPr>
          <p:cNvPr name="TextBox 10" id="10"/>
          <p:cNvSpPr txBox="true"/>
          <p:nvPr/>
        </p:nvSpPr>
        <p:spPr>
          <a:xfrm rot="0">
            <a:off x="2203917" y="4596508"/>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01</a:t>
            </a:r>
          </a:p>
        </p:txBody>
      </p:sp>
      <p:sp>
        <p:nvSpPr>
          <p:cNvPr name="TextBox 11" id="11"/>
          <p:cNvSpPr txBox="true"/>
          <p:nvPr/>
        </p:nvSpPr>
        <p:spPr>
          <a:xfrm rot="0">
            <a:off x="2203917" y="6941346"/>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05</a:t>
            </a:r>
          </a:p>
        </p:txBody>
      </p:sp>
      <p:sp>
        <p:nvSpPr>
          <p:cNvPr name="TextBox 12" id="12"/>
          <p:cNvSpPr txBox="true"/>
          <p:nvPr/>
        </p:nvSpPr>
        <p:spPr>
          <a:xfrm rot="0">
            <a:off x="2203917" y="5768927"/>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03</a:t>
            </a:r>
          </a:p>
        </p:txBody>
      </p:sp>
      <p:sp>
        <p:nvSpPr>
          <p:cNvPr name="TextBox 13" id="13"/>
          <p:cNvSpPr txBox="true"/>
          <p:nvPr/>
        </p:nvSpPr>
        <p:spPr>
          <a:xfrm rot="0">
            <a:off x="9803044" y="5132096"/>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07</a:t>
            </a:r>
          </a:p>
        </p:txBody>
      </p:sp>
      <p:sp>
        <p:nvSpPr>
          <p:cNvPr name="TextBox 14" id="14"/>
          <p:cNvSpPr txBox="true"/>
          <p:nvPr/>
        </p:nvSpPr>
        <p:spPr>
          <a:xfrm rot="0">
            <a:off x="2203917" y="5182254"/>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02</a:t>
            </a:r>
          </a:p>
        </p:txBody>
      </p:sp>
      <p:sp>
        <p:nvSpPr>
          <p:cNvPr name="TextBox 15" id="15"/>
          <p:cNvSpPr txBox="true"/>
          <p:nvPr/>
        </p:nvSpPr>
        <p:spPr>
          <a:xfrm rot="0">
            <a:off x="9803044" y="4594629"/>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06</a:t>
            </a:r>
          </a:p>
        </p:txBody>
      </p:sp>
      <p:sp>
        <p:nvSpPr>
          <p:cNvPr name="TextBox 16" id="16"/>
          <p:cNvSpPr txBox="true"/>
          <p:nvPr/>
        </p:nvSpPr>
        <p:spPr>
          <a:xfrm rot="0">
            <a:off x="2203917" y="6354673"/>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04</a:t>
            </a:r>
          </a:p>
        </p:txBody>
      </p:sp>
      <p:sp>
        <p:nvSpPr>
          <p:cNvPr name="TextBox 17" id="17"/>
          <p:cNvSpPr txBox="true"/>
          <p:nvPr/>
        </p:nvSpPr>
        <p:spPr>
          <a:xfrm rot="0">
            <a:off x="9803044" y="5616243"/>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08</a:t>
            </a:r>
          </a:p>
        </p:txBody>
      </p:sp>
      <p:sp>
        <p:nvSpPr>
          <p:cNvPr name="TextBox 18" id="18"/>
          <p:cNvSpPr txBox="true"/>
          <p:nvPr/>
        </p:nvSpPr>
        <p:spPr>
          <a:xfrm rot="0">
            <a:off x="3197059" y="4596508"/>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INTRODUCCIÓN </a:t>
            </a:r>
          </a:p>
        </p:txBody>
      </p:sp>
      <p:sp>
        <p:nvSpPr>
          <p:cNvPr name="TextBox 19" id="19"/>
          <p:cNvSpPr txBox="true"/>
          <p:nvPr/>
        </p:nvSpPr>
        <p:spPr>
          <a:xfrm rot="0">
            <a:off x="3197059" y="6941346"/>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BENEFICIOS</a:t>
            </a:r>
          </a:p>
        </p:txBody>
      </p:sp>
      <p:sp>
        <p:nvSpPr>
          <p:cNvPr name="TextBox 20" id="20"/>
          <p:cNvSpPr txBox="true"/>
          <p:nvPr/>
        </p:nvSpPr>
        <p:spPr>
          <a:xfrm rot="0">
            <a:off x="3197059" y="5214203"/>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PROPUESTA DE SOLUCIÓN </a:t>
            </a:r>
          </a:p>
        </p:txBody>
      </p:sp>
      <p:sp>
        <p:nvSpPr>
          <p:cNvPr name="TextBox 21" id="21"/>
          <p:cNvSpPr txBox="true"/>
          <p:nvPr/>
        </p:nvSpPr>
        <p:spPr>
          <a:xfrm rot="0">
            <a:off x="10739626" y="5615443"/>
            <a:ext cx="5287897"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CONCLUSION</a:t>
            </a:r>
          </a:p>
        </p:txBody>
      </p:sp>
      <p:sp>
        <p:nvSpPr>
          <p:cNvPr name="TextBox 22" id="22"/>
          <p:cNvSpPr txBox="true"/>
          <p:nvPr/>
        </p:nvSpPr>
        <p:spPr>
          <a:xfrm rot="0">
            <a:off x="3197059" y="6387034"/>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OBJETIVO</a:t>
            </a:r>
          </a:p>
        </p:txBody>
      </p:sp>
      <p:sp>
        <p:nvSpPr>
          <p:cNvPr name="TextBox 23" id="23"/>
          <p:cNvSpPr txBox="true"/>
          <p:nvPr/>
        </p:nvSpPr>
        <p:spPr>
          <a:xfrm rot="0">
            <a:off x="10739626" y="4596508"/>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VIABILIDAD Y COSTOS</a:t>
            </a:r>
          </a:p>
        </p:txBody>
      </p:sp>
      <p:sp>
        <p:nvSpPr>
          <p:cNvPr name="TextBox 24" id="24"/>
          <p:cNvSpPr txBox="true"/>
          <p:nvPr/>
        </p:nvSpPr>
        <p:spPr>
          <a:xfrm rot="0">
            <a:off x="3197059" y="5831899"/>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CARACTERÍSTICAS </a:t>
            </a:r>
          </a:p>
        </p:txBody>
      </p:sp>
      <p:sp>
        <p:nvSpPr>
          <p:cNvPr name="Freeform 25" id="25"/>
          <p:cNvSpPr/>
          <p:nvPr/>
        </p:nvSpPr>
        <p:spPr>
          <a:xfrm flipH="false" flipV="false" rot="0">
            <a:off x="-651470" y="-757964"/>
            <a:ext cx="3655283" cy="2173232"/>
          </a:xfrm>
          <a:custGeom>
            <a:avLst/>
            <a:gdLst/>
            <a:ahLst/>
            <a:cxnLst/>
            <a:rect r="r" b="b" t="t" l="l"/>
            <a:pathLst>
              <a:path h="2173232" w="3655283">
                <a:moveTo>
                  <a:pt x="0" y="0"/>
                </a:moveTo>
                <a:lnTo>
                  <a:pt x="3655283" y="0"/>
                </a:lnTo>
                <a:lnTo>
                  <a:pt x="3655283" y="2173232"/>
                </a:lnTo>
                <a:lnTo>
                  <a:pt x="0" y="217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394806" y="659463"/>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0">
            <a:off x="15113293" y="8973379"/>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16027523" y="7552462"/>
            <a:ext cx="3655283" cy="2173232"/>
          </a:xfrm>
          <a:custGeom>
            <a:avLst/>
            <a:gdLst/>
            <a:ahLst/>
            <a:cxnLst/>
            <a:rect r="r" b="b" t="t" l="l"/>
            <a:pathLst>
              <a:path h="2173232" w="3655283">
                <a:moveTo>
                  <a:pt x="0" y="0"/>
                </a:moveTo>
                <a:lnTo>
                  <a:pt x="3655283" y="0"/>
                </a:lnTo>
                <a:lnTo>
                  <a:pt x="3655283" y="2173231"/>
                </a:lnTo>
                <a:lnTo>
                  <a:pt x="0" y="2173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9" id="29"/>
          <p:cNvGrpSpPr/>
          <p:nvPr/>
        </p:nvGrpSpPr>
        <p:grpSpPr>
          <a:xfrm rot="0">
            <a:off x="14707607" y="1343422"/>
            <a:ext cx="2147845" cy="703667"/>
            <a:chOff x="0" y="0"/>
            <a:chExt cx="2863793" cy="938223"/>
          </a:xfrm>
        </p:grpSpPr>
        <p:sp>
          <p:nvSpPr>
            <p:cNvPr name="Freeform 30" id="30"/>
            <p:cNvSpPr/>
            <p:nvPr/>
          </p:nvSpPr>
          <p:spPr>
            <a:xfrm flipH="false" flipV="false" rot="0">
              <a:off x="0" y="0"/>
              <a:ext cx="893871" cy="938223"/>
            </a:xfrm>
            <a:custGeom>
              <a:avLst/>
              <a:gdLst/>
              <a:ahLst/>
              <a:cxnLst/>
              <a:rect r="r" b="b" t="t" l="l"/>
              <a:pathLst>
                <a:path h="938223" w="893871">
                  <a:moveTo>
                    <a:pt x="0" y="0"/>
                  </a:moveTo>
                  <a:lnTo>
                    <a:pt x="893871" y="0"/>
                  </a:lnTo>
                  <a:lnTo>
                    <a:pt x="893871" y="938223"/>
                  </a:lnTo>
                  <a:lnTo>
                    <a:pt x="0" y="9382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1" id="31"/>
            <p:cNvSpPr txBox="true"/>
            <p:nvPr/>
          </p:nvSpPr>
          <p:spPr>
            <a:xfrm rot="0">
              <a:off x="1034905" y="198692"/>
              <a:ext cx="1828888" cy="383804"/>
            </a:xfrm>
            <a:prstGeom prst="rect">
              <a:avLst/>
            </a:prstGeom>
          </p:spPr>
          <p:txBody>
            <a:bodyPr anchor="t" rtlCol="false" tIns="0" lIns="0" bIns="0" rIns="0">
              <a:spAutoFit/>
            </a:bodyPr>
            <a:lstStyle/>
            <a:p>
              <a:pPr algn="l">
                <a:lnSpc>
                  <a:spcPts val="1849"/>
                </a:lnSpc>
              </a:pPr>
              <a:r>
                <a:rPr lang="en-US" b="true" sz="1887" spc="128">
                  <a:solidFill>
                    <a:srgbClr val="15193E"/>
                  </a:solidFill>
                  <a:latin typeface="Codec Pro Bold"/>
                  <a:ea typeface="Codec Pro Bold"/>
                  <a:cs typeface="Codec Pro Bold"/>
                  <a:sym typeface="Codec Pro Bold"/>
                </a:rPr>
                <a:t>MIT</a:t>
              </a:r>
            </a:p>
          </p:txBody>
        </p:sp>
      </p:grpSp>
      <p:sp>
        <p:nvSpPr>
          <p:cNvPr name="TextBox 32" id="32"/>
          <p:cNvSpPr txBox="true"/>
          <p:nvPr/>
        </p:nvSpPr>
        <p:spPr>
          <a:xfrm rot="0">
            <a:off x="10739626" y="5105976"/>
            <a:ext cx="5287897"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CÓDIGO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0720624" y="0"/>
            <a:ext cx="7668455" cy="10401374"/>
          </a:xfrm>
          <a:custGeom>
            <a:avLst/>
            <a:gdLst/>
            <a:ahLst/>
            <a:cxnLst/>
            <a:rect r="r" b="b" t="t" l="l"/>
            <a:pathLst>
              <a:path h="10401374" w="7668455">
                <a:moveTo>
                  <a:pt x="0" y="0"/>
                </a:moveTo>
                <a:lnTo>
                  <a:pt x="7668455" y="0"/>
                </a:lnTo>
                <a:lnTo>
                  <a:pt x="7668455"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537378" y="-629899"/>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8370" y="279733"/>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81323" y="-702350"/>
            <a:ext cx="2362646" cy="1404701"/>
          </a:xfrm>
          <a:custGeom>
            <a:avLst/>
            <a:gdLst/>
            <a:ahLst/>
            <a:cxnLst/>
            <a:rect r="r" b="b" t="t" l="l"/>
            <a:pathLst>
              <a:path h="1404701" w="2362646">
                <a:moveTo>
                  <a:pt x="0" y="0"/>
                </a:moveTo>
                <a:lnTo>
                  <a:pt x="2362646" y="0"/>
                </a:lnTo>
                <a:lnTo>
                  <a:pt x="2362646" y="1404700"/>
                </a:lnTo>
                <a:lnTo>
                  <a:pt x="0" y="1404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1158688" y="1747337"/>
            <a:ext cx="6792326" cy="6792326"/>
            <a:chOff x="0" y="0"/>
            <a:chExt cx="6350000" cy="6350000"/>
          </a:xfrm>
        </p:grpSpPr>
        <p:sp>
          <p:nvSpPr>
            <p:cNvPr name="Freeform 10" id="10"/>
            <p:cNvSpPr/>
            <p:nvPr/>
          </p:nvSpPr>
          <p:spPr>
            <a:xfrm flipH="false" flipV="false" rot="0">
              <a:off x="0" y="0"/>
              <a:ext cx="6351270" cy="6350000"/>
            </a:xfrm>
            <a:custGeom>
              <a:avLst/>
              <a:gdLst/>
              <a:ahLst/>
              <a:cxnLst/>
              <a:rect r="r" b="b" t="t" l="l"/>
              <a:pathLst>
                <a:path h="6350000" w="635127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6"/>
              <a:stretch>
                <a:fillRect l="-45446" t="0" r="-45446" b="0"/>
              </a:stretch>
            </a:blipFill>
          </p:spPr>
        </p:sp>
      </p:grpSp>
      <p:grpSp>
        <p:nvGrpSpPr>
          <p:cNvPr name="Group 11" id="11"/>
          <p:cNvGrpSpPr/>
          <p:nvPr/>
        </p:nvGrpSpPr>
        <p:grpSpPr>
          <a:xfrm rot="0">
            <a:off x="1028700" y="1109033"/>
            <a:ext cx="2147845" cy="703667"/>
            <a:chOff x="0" y="0"/>
            <a:chExt cx="2863793" cy="938223"/>
          </a:xfrm>
        </p:grpSpPr>
        <p:sp>
          <p:nvSpPr>
            <p:cNvPr name="Freeform 12" id="12"/>
            <p:cNvSpPr/>
            <p:nvPr/>
          </p:nvSpPr>
          <p:spPr>
            <a:xfrm flipH="false" flipV="false" rot="0">
              <a:off x="0" y="0"/>
              <a:ext cx="893871" cy="938223"/>
            </a:xfrm>
            <a:custGeom>
              <a:avLst/>
              <a:gdLst/>
              <a:ahLst/>
              <a:cxnLst/>
              <a:rect r="r" b="b" t="t" l="l"/>
              <a:pathLst>
                <a:path h="938223" w="893871">
                  <a:moveTo>
                    <a:pt x="0" y="0"/>
                  </a:moveTo>
                  <a:lnTo>
                    <a:pt x="893871" y="0"/>
                  </a:lnTo>
                  <a:lnTo>
                    <a:pt x="893871" y="938223"/>
                  </a:lnTo>
                  <a:lnTo>
                    <a:pt x="0" y="9382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1034905" y="198692"/>
              <a:ext cx="1828888" cy="383804"/>
            </a:xfrm>
            <a:prstGeom prst="rect">
              <a:avLst/>
            </a:prstGeom>
          </p:spPr>
          <p:txBody>
            <a:bodyPr anchor="t" rtlCol="false" tIns="0" lIns="0" bIns="0" rIns="0">
              <a:spAutoFit/>
            </a:bodyPr>
            <a:lstStyle/>
            <a:p>
              <a:pPr algn="l">
                <a:lnSpc>
                  <a:spcPts val="1849"/>
                </a:lnSpc>
              </a:pPr>
              <a:r>
                <a:rPr lang="en-US" b="true" sz="1887" spc="128">
                  <a:solidFill>
                    <a:srgbClr val="15193E"/>
                  </a:solidFill>
                  <a:latin typeface="Codec Pro Bold"/>
                  <a:ea typeface="Codec Pro Bold"/>
                  <a:cs typeface="Codec Pro Bold"/>
                  <a:sym typeface="Codec Pro Bold"/>
                </a:rPr>
                <a:t>MIT</a:t>
              </a:r>
            </a:p>
          </p:txBody>
        </p:sp>
      </p:grpSp>
      <p:sp>
        <p:nvSpPr>
          <p:cNvPr name="TextBox 14" id="14"/>
          <p:cNvSpPr txBox="true"/>
          <p:nvPr/>
        </p:nvSpPr>
        <p:spPr>
          <a:xfrm rot="0">
            <a:off x="2102623" y="1985957"/>
            <a:ext cx="6702926"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INTRODUCCIÓN</a:t>
            </a:r>
          </a:p>
        </p:txBody>
      </p:sp>
      <p:sp>
        <p:nvSpPr>
          <p:cNvPr name="TextBox 15" id="15"/>
          <p:cNvSpPr txBox="true"/>
          <p:nvPr/>
        </p:nvSpPr>
        <p:spPr>
          <a:xfrm rot="0">
            <a:off x="857468" y="3043243"/>
            <a:ext cx="8866531" cy="5191125"/>
          </a:xfrm>
          <a:prstGeom prst="rect">
            <a:avLst/>
          </a:prstGeom>
        </p:spPr>
        <p:txBody>
          <a:bodyPr anchor="t" rtlCol="false" tIns="0" lIns="0" bIns="0" rIns="0">
            <a:spAutoFit/>
          </a:bodyPr>
          <a:lstStyle/>
          <a:p>
            <a:pPr algn="just">
              <a:lnSpc>
                <a:spcPts val="3359"/>
              </a:lnSpc>
            </a:pPr>
            <a:r>
              <a:rPr lang="en-US" sz="2799">
                <a:solidFill>
                  <a:srgbClr val="15193E"/>
                </a:solidFill>
                <a:latin typeface="Codec Pro"/>
                <a:ea typeface="Codec Pro"/>
                <a:cs typeface="Codec Pro"/>
                <a:sym typeface="Codec Pro"/>
              </a:rPr>
              <a:t>Las tiendas de abarrotes pequeñas son esenciales para las comunidades, pero enfrentan desafíos en la gestión de inventarios, la atracción de clientes y la reducción de pérdidas. Este proyecto tiene como objetivo transformar estas tiendas con herramientas tecnológicas avanzadas, accesibles y económicas. Con un enfoque en la Inteligencia Artificial, la geolocalización y el control de caducidad automatizado, esta solución revolucionará la experiencia tanto para el propietario de la tienda como para sus clientes.</a:t>
            </a:r>
          </a:p>
          <a:p>
            <a:pPr algn="ctr">
              <a:lnSpc>
                <a:spcPts val="420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grpSp>
        <p:nvGrpSpPr>
          <p:cNvPr name="Group 2" id="2"/>
          <p:cNvGrpSpPr/>
          <p:nvPr/>
        </p:nvGrpSpPr>
        <p:grpSpPr>
          <a:xfrm rot="0">
            <a:off x="747076" y="2491327"/>
            <a:ext cx="9356867" cy="6707174"/>
            <a:chOff x="0" y="0"/>
            <a:chExt cx="2788940" cy="1999163"/>
          </a:xfrm>
        </p:grpSpPr>
        <p:sp>
          <p:nvSpPr>
            <p:cNvPr name="Freeform 3" id="3"/>
            <p:cNvSpPr/>
            <p:nvPr/>
          </p:nvSpPr>
          <p:spPr>
            <a:xfrm flipH="false" flipV="false" rot="0">
              <a:off x="0" y="0"/>
              <a:ext cx="2788940" cy="1999163"/>
            </a:xfrm>
            <a:custGeom>
              <a:avLst/>
              <a:gdLst/>
              <a:ahLst/>
              <a:cxnLst/>
              <a:rect r="r" b="b" t="t" l="l"/>
              <a:pathLst>
                <a:path h="1999163" w="2788940">
                  <a:moveTo>
                    <a:pt x="18203" y="0"/>
                  </a:moveTo>
                  <a:lnTo>
                    <a:pt x="2770737" y="0"/>
                  </a:lnTo>
                  <a:cubicBezTo>
                    <a:pt x="2775565" y="0"/>
                    <a:pt x="2780195" y="1918"/>
                    <a:pt x="2783609" y="5332"/>
                  </a:cubicBezTo>
                  <a:cubicBezTo>
                    <a:pt x="2787022" y="8745"/>
                    <a:pt x="2788940" y="13375"/>
                    <a:pt x="2788940" y="18203"/>
                  </a:cubicBezTo>
                  <a:lnTo>
                    <a:pt x="2788940" y="1980960"/>
                  </a:lnTo>
                  <a:cubicBezTo>
                    <a:pt x="2788940" y="1991014"/>
                    <a:pt x="2780790" y="1999163"/>
                    <a:pt x="2770737" y="1999163"/>
                  </a:cubicBezTo>
                  <a:lnTo>
                    <a:pt x="18203" y="1999163"/>
                  </a:lnTo>
                  <a:cubicBezTo>
                    <a:pt x="13375" y="1999163"/>
                    <a:pt x="8745" y="1997246"/>
                    <a:pt x="5332" y="1993832"/>
                  </a:cubicBezTo>
                  <a:cubicBezTo>
                    <a:pt x="1918" y="1990418"/>
                    <a:pt x="0" y="1985788"/>
                    <a:pt x="0" y="1980960"/>
                  </a:cubicBezTo>
                  <a:lnTo>
                    <a:pt x="0" y="18203"/>
                  </a:lnTo>
                  <a:cubicBezTo>
                    <a:pt x="0" y="13375"/>
                    <a:pt x="1918" y="8745"/>
                    <a:pt x="5332" y="5332"/>
                  </a:cubicBezTo>
                  <a:cubicBezTo>
                    <a:pt x="8745" y="1918"/>
                    <a:pt x="13375" y="0"/>
                    <a:pt x="18203" y="0"/>
                  </a:cubicBezTo>
                  <a:close/>
                </a:path>
              </a:pathLst>
            </a:custGeom>
            <a:solidFill>
              <a:srgbClr val="5666F8"/>
            </a:solidFill>
          </p:spPr>
        </p:sp>
        <p:sp>
          <p:nvSpPr>
            <p:cNvPr name="TextBox 4" id="4"/>
            <p:cNvSpPr txBox="true"/>
            <p:nvPr/>
          </p:nvSpPr>
          <p:spPr>
            <a:xfrm>
              <a:off x="0" y="-38100"/>
              <a:ext cx="2788940" cy="203726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56671" y="-549566"/>
            <a:ext cx="2789693" cy="1658599"/>
          </a:xfrm>
          <a:custGeom>
            <a:avLst/>
            <a:gdLst/>
            <a:ahLst/>
            <a:cxnLst/>
            <a:rect r="r" b="b" t="t" l="l"/>
            <a:pathLst>
              <a:path h="1658599" w="2789693">
                <a:moveTo>
                  <a:pt x="0" y="0"/>
                </a:moveTo>
                <a:lnTo>
                  <a:pt x="2789692" y="0"/>
                </a:lnTo>
                <a:lnTo>
                  <a:pt x="2789692"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23840"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186815" y="194789"/>
            <a:ext cx="2147845" cy="703667"/>
            <a:chOff x="0" y="0"/>
            <a:chExt cx="2863793" cy="938223"/>
          </a:xfrm>
        </p:grpSpPr>
        <p:sp>
          <p:nvSpPr>
            <p:cNvPr name="Freeform 11" id="11"/>
            <p:cNvSpPr/>
            <p:nvPr/>
          </p:nvSpPr>
          <p:spPr>
            <a:xfrm flipH="false" flipV="false" rot="0">
              <a:off x="0" y="0"/>
              <a:ext cx="893871" cy="938223"/>
            </a:xfrm>
            <a:custGeom>
              <a:avLst/>
              <a:gdLst/>
              <a:ahLst/>
              <a:cxnLst/>
              <a:rect r="r" b="b" t="t" l="l"/>
              <a:pathLst>
                <a:path h="938223" w="893871">
                  <a:moveTo>
                    <a:pt x="0" y="0"/>
                  </a:moveTo>
                  <a:lnTo>
                    <a:pt x="893871" y="0"/>
                  </a:lnTo>
                  <a:lnTo>
                    <a:pt x="893871" y="938223"/>
                  </a:lnTo>
                  <a:lnTo>
                    <a:pt x="0" y="938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34905" y="198692"/>
              <a:ext cx="1828888" cy="383804"/>
            </a:xfrm>
            <a:prstGeom prst="rect">
              <a:avLst/>
            </a:prstGeom>
          </p:spPr>
          <p:txBody>
            <a:bodyPr anchor="t" rtlCol="false" tIns="0" lIns="0" bIns="0" rIns="0">
              <a:spAutoFit/>
            </a:bodyPr>
            <a:lstStyle/>
            <a:p>
              <a:pPr algn="l">
                <a:lnSpc>
                  <a:spcPts val="1849"/>
                </a:lnSpc>
              </a:pPr>
              <a:r>
                <a:rPr lang="en-US" b="true" sz="1887" spc="128">
                  <a:solidFill>
                    <a:srgbClr val="15193E"/>
                  </a:solidFill>
                  <a:latin typeface="Codec Pro Bold"/>
                  <a:ea typeface="Codec Pro Bold"/>
                  <a:cs typeface="Codec Pro Bold"/>
                  <a:sym typeface="Codec Pro Bold"/>
                </a:rPr>
                <a:t>MIT</a:t>
              </a:r>
            </a:p>
          </p:txBody>
        </p:sp>
      </p:grpSp>
      <p:sp>
        <p:nvSpPr>
          <p:cNvPr name="Freeform 13" id="13"/>
          <p:cNvSpPr/>
          <p:nvPr/>
        </p:nvSpPr>
        <p:spPr>
          <a:xfrm flipH="false" flipV="false" rot="0">
            <a:off x="10686058" y="1707469"/>
            <a:ext cx="6872061" cy="6872061"/>
          </a:xfrm>
          <a:custGeom>
            <a:avLst/>
            <a:gdLst/>
            <a:ahLst/>
            <a:cxnLst/>
            <a:rect r="r" b="b" t="t" l="l"/>
            <a:pathLst>
              <a:path h="6872061" w="6872061">
                <a:moveTo>
                  <a:pt x="0" y="0"/>
                </a:moveTo>
                <a:lnTo>
                  <a:pt x="6872062" y="0"/>
                </a:lnTo>
                <a:lnTo>
                  <a:pt x="6872062" y="6872062"/>
                </a:lnTo>
                <a:lnTo>
                  <a:pt x="0" y="6872062"/>
                </a:lnTo>
                <a:lnTo>
                  <a:pt x="0" y="0"/>
                </a:lnTo>
                <a:close/>
              </a:path>
            </a:pathLst>
          </a:custGeom>
          <a:blipFill>
            <a:blip r:embed="rId6"/>
            <a:stretch>
              <a:fillRect l="0" t="0" r="0" b="0"/>
            </a:stretch>
          </a:blipFill>
        </p:spPr>
      </p:sp>
      <p:sp>
        <p:nvSpPr>
          <p:cNvPr name="TextBox 14" id="14"/>
          <p:cNvSpPr txBox="true"/>
          <p:nvPr/>
        </p:nvSpPr>
        <p:spPr>
          <a:xfrm rot="0">
            <a:off x="747076" y="1409931"/>
            <a:ext cx="5793573"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PROPUESTA </a:t>
            </a:r>
          </a:p>
        </p:txBody>
      </p:sp>
      <p:sp>
        <p:nvSpPr>
          <p:cNvPr name="TextBox 15" id="15"/>
          <p:cNvSpPr txBox="true"/>
          <p:nvPr/>
        </p:nvSpPr>
        <p:spPr>
          <a:xfrm rot="0">
            <a:off x="1133626" y="2985085"/>
            <a:ext cx="8583768" cy="5419725"/>
          </a:xfrm>
          <a:prstGeom prst="rect">
            <a:avLst/>
          </a:prstGeom>
        </p:spPr>
        <p:txBody>
          <a:bodyPr anchor="t" rtlCol="false" tIns="0" lIns="0" bIns="0" rIns="0">
            <a:spAutoFit/>
          </a:bodyPr>
          <a:lstStyle/>
          <a:p>
            <a:pPr algn="just">
              <a:lnSpc>
                <a:spcPts val="3599"/>
              </a:lnSpc>
            </a:pPr>
            <a:r>
              <a:rPr lang="en-US" sz="2999">
                <a:solidFill>
                  <a:srgbClr val="F0F2FD"/>
                </a:solidFill>
                <a:latin typeface="Codec Pro"/>
                <a:ea typeface="Codec Pro"/>
                <a:cs typeface="Codec Pro"/>
                <a:sym typeface="Codec Pro"/>
              </a:rPr>
              <a:t>Desarrollar un aplicación que incluirá opciones para registrar tanto compras como ventas, permitiendo un seguimiento detallado de cada transacción y manteniendo el inventario actualizado en tiempo real, esto podrá ser posible a través de un lector de códigos de barras integrado. Con solo escanear el código de cada artículo, los vendedores podrán registrar compras, ventas y ajustes en el inventario en segundos. Este lector agilizará las operaciones diarias y reducirá los errores de registro.</a:t>
            </a:r>
          </a:p>
        </p:txBody>
      </p:sp>
      <p:sp>
        <p:nvSpPr>
          <p:cNvPr name="TextBox 16" id="16"/>
          <p:cNvSpPr txBox="true"/>
          <p:nvPr/>
        </p:nvSpPr>
        <p:spPr>
          <a:xfrm rot="0">
            <a:off x="12118483" y="775721"/>
            <a:ext cx="5793573" cy="704724"/>
          </a:xfrm>
          <a:prstGeom prst="rect">
            <a:avLst/>
          </a:prstGeom>
        </p:spPr>
        <p:txBody>
          <a:bodyPr anchor="t" rtlCol="false" tIns="0" lIns="0" bIns="0" rIns="0">
            <a:spAutoFit/>
          </a:bodyPr>
          <a:lstStyle/>
          <a:p>
            <a:pPr algn="l">
              <a:lnSpc>
                <a:spcPts val="4606"/>
              </a:lnSpc>
            </a:pPr>
            <a:r>
              <a:rPr lang="en-US" sz="4900" b="true">
                <a:solidFill>
                  <a:srgbClr val="15193E"/>
                </a:solidFill>
                <a:latin typeface="Codec Pro Bold"/>
                <a:ea typeface="Codec Pro Bold"/>
                <a:cs typeface="Codec Pro Bold"/>
                <a:sym typeface="Codec Pro Bold"/>
              </a:rPr>
              <a:t>GESTIONAPP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7987705" y="0"/>
            <a:ext cx="10401374" cy="10401374"/>
          </a:xfrm>
          <a:custGeom>
            <a:avLst/>
            <a:gdLst/>
            <a:ahLst/>
            <a:cxnLst/>
            <a:rect r="r" b="b" t="t" l="l"/>
            <a:pathLst>
              <a:path h="10401374" w="10401374">
                <a:moveTo>
                  <a:pt x="0" y="0"/>
                </a:moveTo>
                <a:lnTo>
                  <a:pt x="10401374" y="0"/>
                </a:lnTo>
                <a:lnTo>
                  <a:pt x="10401374"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8469" y="1747337"/>
            <a:ext cx="670403" cy="703667"/>
          </a:xfrm>
          <a:custGeom>
            <a:avLst/>
            <a:gdLst/>
            <a:ahLst/>
            <a:cxnLst/>
            <a:rect r="r" b="b" t="t" l="l"/>
            <a:pathLst>
              <a:path h="703667" w="670403">
                <a:moveTo>
                  <a:pt x="0" y="0"/>
                </a:moveTo>
                <a:lnTo>
                  <a:pt x="670403" y="0"/>
                </a:lnTo>
                <a:lnTo>
                  <a:pt x="670403" y="703667"/>
                </a:lnTo>
                <a:lnTo>
                  <a:pt x="0" y="7036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9" id="9"/>
          <p:cNvSpPr/>
          <p:nvPr/>
        </p:nvSpPr>
        <p:spPr>
          <a:xfrm>
            <a:off x="9331591" y="1028700"/>
            <a:ext cx="0" cy="8229600"/>
          </a:xfrm>
          <a:prstGeom prst="line">
            <a:avLst/>
          </a:prstGeom>
          <a:ln cap="flat" w="38100">
            <a:solidFill>
              <a:srgbClr val="F0F2FD"/>
            </a:solidFill>
            <a:prstDash val="solid"/>
            <a:headEnd type="none" len="sm" w="sm"/>
            <a:tailEnd type="none" len="sm" w="sm"/>
          </a:ln>
        </p:spPr>
      </p:sp>
      <p:grpSp>
        <p:nvGrpSpPr>
          <p:cNvPr name="Group 10" id="10"/>
          <p:cNvGrpSpPr/>
          <p:nvPr/>
        </p:nvGrpSpPr>
        <p:grpSpPr>
          <a:xfrm rot="0">
            <a:off x="8854074" y="2051049"/>
            <a:ext cx="955034" cy="95503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8854074" y="4482543"/>
            <a:ext cx="955034" cy="95503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8854074" y="7005467"/>
            <a:ext cx="955034" cy="95503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618469" y="3660774"/>
            <a:ext cx="4936384" cy="1263396"/>
          </a:xfrm>
          <a:prstGeom prst="rect">
            <a:avLst/>
          </a:prstGeom>
        </p:spPr>
        <p:txBody>
          <a:bodyPr anchor="t" rtlCol="false" tIns="0" lIns="0" bIns="0" rIns="0">
            <a:spAutoFit/>
          </a:bodyPr>
          <a:lstStyle/>
          <a:p>
            <a:pPr algn="l">
              <a:lnSpc>
                <a:spcPts val="4512"/>
              </a:lnSpc>
            </a:pPr>
            <a:r>
              <a:rPr lang="en-US" sz="4800" b="true">
                <a:solidFill>
                  <a:srgbClr val="15193E"/>
                </a:solidFill>
                <a:latin typeface="Codec Pro Ultra-Bold"/>
                <a:ea typeface="Codec Pro Ultra-Bold"/>
                <a:cs typeface="Codec Pro Ultra-Bold"/>
                <a:sym typeface="Codec Pro Ultra-Bold"/>
              </a:rPr>
              <a:t>PLUS EN PROPUESTA</a:t>
            </a:r>
          </a:p>
        </p:txBody>
      </p:sp>
      <p:sp>
        <p:nvSpPr>
          <p:cNvPr name="TextBox 20" id="20"/>
          <p:cNvSpPr txBox="true"/>
          <p:nvPr/>
        </p:nvSpPr>
        <p:spPr>
          <a:xfrm rot="0">
            <a:off x="1618469" y="4990573"/>
            <a:ext cx="4936384" cy="1609725"/>
          </a:xfrm>
          <a:prstGeom prst="rect">
            <a:avLst/>
          </a:prstGeom>
        </p:spPr>
        <p:txBody>
          <a:bodyPr anchor="t" rtlCol="false" tIns="0" lIns="0" bIns="0" rIns="0">
            <a:spAutoFit/>
          </a:bodyPr>
          <a:lstStyle/>
          <a:p>
            <a:pPr algn="just">
              <a:lnSpc>
                <a:spcPts val="2520"/>
              </a:lnSpc>
            </a:pPr>
            <a:r>
              <a:rPr lang="en-US" sz="2100">
                <a:solidFill>
                  <a:srgbClr val="15193E"/>
                </a:solidFill>
                <a:latin typeface="Codec Pro"/>
                <a:ea typeface="Codec Pro"/>
                <a:cs typeface="Codec Pro"/>
                <a:sym typeface="Codec Pro"/>
              </a:rPr>
              <a:t>La solución propuesta combina tres funciones en la aplicación móvil para ayudar a los dueños de las tiendas a maximizar su rentabilidad y servicio.</a:t>
            </a:r>
          </a:p>
          <a:p>
            <a:pPr algn="l">
              <a:lnSpc>
                <a:spcPts val="2520"/>
              </a:lnSpc>
            </a:pPr>
          </a:p>
        </p:txBody>
      </p:sp>
      <p:sp>
        <p:nvSpPr>
          <p:cNvPr name="TextBox 21" id="21"/>
          <p:cNvSpPr txBox="true"/>
          <p:nvPr/>
        </p:nvSpPr>
        <p:spPr>
          <a:xfrm rot="0">
            <a:off x="10049836" y="2012949"/>
            <a:ext cx="7118091" cy="1609725"/>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Sistema de Predicción de Inventarios con IA: Utiliza modelos de Inteligencia Artificial para analizar datos de ventas y generar predicciones sobre la demanda de productos en días o meses futuros.</a:t>
            </a:r>
          </a:p>
          <a:p>
            <a:pPr algn="l">
              <a:lnSpc>
                <a:spcPts val="2520"/>
              </a:lnSpc>
            </a:pPr>
          </a:p>
        </p:txBody>
      </p:sp>
      <p:sp>
        <p:nvSpPr>
          <p:cNvPr name="TextBox 22" id="22"/>
          <p:cNvSpPr txBox="true"/>
          <p:nvPr/>
        </p:nvSpPr>
        <p:spPr>
          <a:xfrm rot="0">
            <a:off x="10049836" y="4114980"/>
            <a:ext cx="7209464" cy="2238375"/>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Notificaciones de “Compra Inteligente”: funcionalidad de geolocalización que envía notificaciones a los dispositivos móviles de clientes cercanos. Estas notificaciones informan sobre promociones, descuentos o productos nuevos en la tienda, incentivando a los clientes a visitarla.</a:t>
            </a:r>
          </a:p>
          <a:p>
            <a:pPr algn="l">
              <a:lnSpc>
                <a:spcPts val="2520"/>
              </a:lnSpc>
            </a:pPr>
          </a:p>
        </p:txBody>
      </p:sp>
      <p:sp>
        <p:nvSpPr>
          <p:cNvPr name="TextBox 23" id="23"/>
          <p:cNvSpPr txBox="true"/>
          <p:nvPr/>
        </p:nvSpPr>
        <p:spPr>
          <a:xfrm rot="0">
            <a:off x="10049836" y="6730833"/>
            <a:ext cx="7209464" cy="2238375"/>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Control de Caducidad Automatizado con IA: La aplicación cuenta con una cámara de reconocimiento visual que escanea las fechas de caducidad de los productos al ser agregados al inventario. Utiliza IA para enviar alertas cuando los productos están próximos a vencer, sugiriendo descuentos para incentivar su venta.</a:t>
            </a:r>
          </a:p>
          <a:p>
            <a:pPr algn="l">
              <a:lnSpc>
                <a:spcPts val="2520"/>
              </a:lnSpc>
            </a:pPr>
          </a:p>
        </p:txBody>
      </p:sp>
      <p:sp>
        <p:nvSpPr>
          <p:cNvPr name="TextBox 24" id="24"/>
          <p:cNvSpPr txBox="true"/>
          <p:nvPr/>
        </p:nvSpPr>
        <p:spPr>
          <a:xfrm rot="0">
            <a:off x="8970503" y="2343840"/>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01</a:t>
            </a:r>
          </a:p>
        </p:txBody>
      </p:sp>
      <p:sp>
        <p:nvSpPr>
          <p:cNvPr name="TextBox 25" id="25"/>
          <p:cNvSpPr txBox="true"/>
          <p:nvPr/>
        </p:nvSpPr>
        <p:spPr>
          <a:xfrm rot="0">
            <a:off x="8970503" y="4757415"/>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02</a:t>
            </a:r>
          </a:p>
        </p:txBody>
      </p:sp>
      <p:sp>
        <p:nvSpPr>
          <p:cNvPr name="TextBox 26" id="26"/>
          <p:cNvSpPr txBox="true"/>
          <p:nvPr/>
        </p:nvSpPr>
        <p:spPr>
          <a:xfrm rot="0">
            <a:off x="8970503" y="7256585"/>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03</a:t>
            </a:r>
          </a:p>
        </p:txBody>
      </p:sp>
      <p:sp>
        <p:nvSpPr>
          <p:cNvPr name="Freeform 27" id="27"/>
          <p:cNvSpPr/>
          <p:nvPr/>
        </p:nvSpPr>
        <p:spPr>
          <a:xfrm flipH="false" flipV="false" rot="0">
            <a:off x="1618469" y="1747337"/>
            <a:ext cx="670403" cy="703667"/>
          </a:xfrm>
          <a:custGeom>
            <a:avLst/>
            <a:gdLst/>
            <a:ahLst/>
            <a:cxnLst/>
            <a:rect r="r" b="b" t="t" l="l"/>
            <a:pathLst>
              <a:path h="703667" w="670403">
                <a:moveTo>
                  <a:pt x="0" y="0"/>
                </a:moveTo>
                <a:lnTo>
                  <a:pt x="670403" y="0"/>
                </a:lnTo>
                <a:lnTo>
                  <a:pt x="670403" y="703667"/>
                </a:lnTo>
                <a:lnTo>
                  <a:pt x="0" y="7036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8" id="28"/>
          <p:cNvSpPr txBox="true"/>
          <p:nvPr/>
        </p:nvSpPr>
        <p:spPr>
          <a:xfrm rot="0">
            <a:off x="2394648" y="1896356"/>
            <a:ext cx="1371666" cy="287853"/>
          </a:xfrm>
          <a:prstGeom prst="rect">
            <a:avLst/>
          </a:prstGeom>
        </p:spPr>
        <p:txBody>
          <a:bodyPr anchor="t" rtlCol="false" tIns="0" lIns="0" bIns="0" rIns="0">
            <a:spAutoFit/>
          </a:bodyPr>
          <a:lstStyle/>
          <a:p>
            <a:pPr algn="l">
              <a:lnSpc>
                <a:spcPts val="1849"/>
              </a:lnSpc>
            </a:pPr>
            <a:r>
              <a:rPr lang="en-US" b="true" sz="1887" spc="128">
                <a:solidFill>
                  <a:srgbClr val="15193E"/>
                </a:solidFill>
                <a:latin typeface="Codec Pro Bold"/>
                <a:ea typeface="Codec Pro Bold"/>
                <a:cs typeface="Codec Pro Bold"/>
                <a:sym typeface="Codec Pro Bold"/>
              </a:rPr>
              <a:t>MIT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61935" y="695244"/>
            <a:ext cx="16764130" cy="8896513"/>
          </a:xfrm>
          <a:custGeom>
            <a:avLst/>
            <a:gdLst/>
            <a:ahLst/>
            <a:cxnLst/>
            <a:rect r="r" b="b" t="t" l="l"/>
            <a:pathLst>
              <a:path h="8896513" w="16764130">
                <a:moveTo>
                  <a:pt x="0" y="0"/>
                </a:moveTo>
                <a:lnTo>
                  <a:pt x="16764130" y="0"/>
                </a:lnTo>
                <a:lnTo>
                  <a:pt x="16764130" y="8896512"/>
                </a:lnTo>
                <a:lnTo>
                  <a:pt x="0" y="8896512"/>
                </a:lnTo>
                <a:lnTo>
                  <a:pt x="0" y="0"/>
                </a:lnTo>
                <a:close/>
              </a:path>
            </a:pathLst>
          </a:custGeom>
          <a:blipFill>
            <a:blip r:embed="rId2">
              <a:alphaModFix amt="37000"/>
            </a:blip>
            <a:stretch>
              <a:fillRect l="0" t="-12419" r="0" b="-12419"/>
            </a:stretch>
          </a:blipFill>
        </p:spPr>
      </p:sp>
      <p:grpSp>
        <p:nvGrpSpPr>
          <p:cNvPr name="Group 3" id="3"/>
          <p:cNvGrpSpPr/>
          <p:nvPr/>
        </p:nvGrpSpPr>
        <p:grpSpPr>
          <a:xfrm rot="0">
            <a:off x="2475560" y="1273499"/>
            <a:ext cx="9032792" cy="8229600"/>
            <a:chOff x="0" y="0"/>
            <a:chExt cx="2379007" cy="2167467"/>
          </a:xfrm>
        </p:grpSpPr>
        <p:sp>
          <p:nvSpPr>
            <p:cNvPr name="Freeform 4" id="4"/>
            <p:cNvSpPr/>
            <p:nvPr/>
          </p:nvSpPr>
          <p:spPr>
            <a:xfrm flipH="false" flipV="false" rot="0">
              <a:off x="0" y="0"/>
              <a:ext cx="2379007" cy="2167467"/>
            </a:xfrm>
            <a:custGeom>
              <a:avLst/>
              <a:gdLst/>
              <a:ahLst/>
              <a:cxnLst/>
              <a:rect r="r" b="b" t="t" l="l"/>
              <a:pathLst>
                <a:path h="2167467" w="2379007">
                  <a:moveTo>
                    <a:pt x="27427" y="0"/>
                  </a:moveTo>
                  <a:lnTo>
                    <a:pt x="2351580" y="0"/>
                  </a:lnTo>
                  <a:cubicBezTo>
                    <a:pt x="2366728" y="0"/>
                    <a:pt x="2379007" y="12279"/>
                    <a:pt x="2379007" y="27427"/>
                  </a:cubicBezTo>
                  <a:lnTo>
                    <a:pt x="2379007" y="2140040"/>
                  </a:lnTo>
                  <a:cubicBezTo>
                    <a:pt x="2379007" y="2155187"/>
                    <a:pt x="2366728" y="2167467"/>
                    <a:pt x="2351580" y="2167467"/>
                  </a:cubicBezTo>
                  <a:lnTo>
                    <a:pt x="27427" y="2167467"/>
                  </a:lnTo>
                  <a:cubicBezTo>
                    <a:pt x="12279" y="2167467"/>
                    <a:pt x="0" y="2155187"/>
                    <a:pt x="0" y="2140040"/>
                  </a:cubicBezTo>
                  <a:lnTo>
                    <a:pt x="0" y="27427"/>
                  </a:lnTo>
                  <a:cubicBezTo>
                    <a:pt x="0" y="12279"/>
                    <a:pt x="12279" y="0"/>
                    <a:pt x="27427" y="0"/>
                  </a:cubicBezTo>
                  <a:close/>
                </a:path>
              </a:pathLst>
            </a:custGeom>
            <a:solidFill>
              <a:srgbClr val="E4E5EC"/>
            </a:solidFill>
          </p:spPr>
        </p:sp>
        <p:sp>
          <p:nvSpPr>
            <p:cNvPr name="TextBox 5" id="5"/>
            <p:cNvSpPr txBox="true"/>
            <p:nvPr/>
          </p:nvSpPr>
          <p:spPr>
            <a:xfrm>
              <a:off x="0" y="-38100"/>
              <a:ext cx="2379007"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277822" y="2040051"/>
            <a:ext cx="6701424"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OBJETIVO DE LA </a:t>
            </a:r>
          </a:p>
        </p:txBody>
      </p:sp>
      <p:sp>
        <p:nvSpPr>
          <p:cNvPr name="TextBox 7" id="7"/>
          <p:cNvSpPr txBox="true"/>
          <p:nvPr/>
        </p:nvSpPr>
        <p:spPr>
          <a:xfrm rot="0">
            <a:off x="3277822" y="2943513"/>
            <a:ext cx="5257801" cy="925703"/>
          </a:xfrm>
          <a:prstGeom prst="rect">
            <a:avLst/>
          </a:prstGeom>
        </p:spPr>
        <p:txBody>
          <a:bodyPr anchor="t" rtlCol="false" tIns="0" lIns="0" bIns="0" rIns="0">
            <a:spAutoFit/>
          </a:bodyPr>
          <a:lstStyle/>
          <a:p>
            <a:pPr algn="l">
              <a:lnSpc>
                <a:spcPts val="6015"/>
              </a:lnSpc>
            </a:pPr>
            <a:r>
              <a:rPr lang="en-US" sz="6399" b="true">
                <a:solidFill>
                  <a:srgbClr val="2130C2"/>
                </a:solidFill>
                <a:latin typeface="Codec Pro Ultra-Bold"/>
                <a:ea typeface="Codec Pro Ultra-Bold"/>
                <a:cs typeface="Codec Pro Ultra-Bold"/>
                <a:sym typeface="Codec Pro Ultra-Bold"/>
              </a:rPr>
              <a:t>APLICACIÓN</a:t>
            </a:r>
          </a:p>
        </p:txBody>
      </p:sp>
      <p:sp>
        <p:nvSpPr>
          <p:cNvPr name="TextBox 8" id="8"/>
          <p:cNvSpPr txBox="true"/>
          <p:nvPr/>
        </p:nvSpPr>
        <p:spPr>
          <a:xfrm rot="0">
            <a:off x="3277822" y="3859691"/>
            <a:ext cx="7677234" cy="4695825"/>
          </a:xfrm>
          <a:prstGeom prst="rect">
            <a:avLst/>
          </a:prstGeom>
        </p:spPr>
        <p:txBody>
          <a:bodyPr anchor="t" rtlCol="false" tIns="0" lIns="0" bIns="0" rIns="0">
            <a:spAutoFit/>
          </a:bodyPr>
          <a:lstStyle/>
          <a:p>
            <a:pPr algn="just">
              <a:lnSpc>
                <a:spcPts val="4123"/>
              </a:lnSpc>
            </a:pPr>
            <a:r>
              <a:rPr lang="en-US" sz="3435">
                <a:solidFill>
                  <a:srgbClr val="15193E"/>
                </a:solidFill>
                <a:latin typeface="Codec Pro"/>
                <a:ea typeface="Codec Pro"/>
                <a:cs typeface="Codec Pro"/>
                <a:sym typeface="Codec Pro"/>
              </a:rPr>
              <a:t>Facilitar la organización del inventario y mantener una buena administración en el manejo de productos que se lleven en el comercio o empresa.</a:t>
            </a:r>
          </a:p>
          <a:p>
            <a:pPr algn="just">
              <a:lnSpc>
                <a:spcPts val="4123"/>
              </a:lnSpc>
            </a:pPr>
            <a:r>
              <a:rPr lang="en-US" sz="3435">
                <a:solidFill>
                  <a:srgbClr val="15193E"/>
                </a:solidFill>
                <a:latin typeface="Codec Pro"/>
                <a:ea typeface="Codec Pro"/>
                <a:cs typeface="Codec Pro"/>
                <a:sym typeface="Codec Pro"/>
              </a:rPr>
              <a:t>Se debe realizar un manejo eficiente, electrónico, y facilitando el uso de tecnologias, mejorando la eficiencia a la hora de recibir provedores.</a:t>
            </a:r>
          </a:p>
        </p:txBody>
      </p:sp>
      <p:sp>
        <p:nvSpPr>
          <p:cNvPr name="Freeform 9" id="9"/>
          <p:cNvSpPr/>
          <p:nvPr/>
        </p:nvSpPr>
        <p:spPr>
          <a:xfrm flipH="false" flipV="false" rot="0">
            <a:off x="1690918" y="218057"/>
            <a:ext cx="2726935" cy="1621287"/>
          </a:xfrm>
          <a:custGeom>
            <a:avLst/>
            <a:gdLst/>
            <a:ahLst/>
            <a:cxnLst/>
            <a:rect r="r" b="b" t="t" l="l"/>
            <a:pathLst>
              <a:path h="1621287" w="2726935">
                <a:moveTo>
                  <a:pt x="0" y="0"/>
                </a:moveTo>
                <a:lnTo>
                  <a:pt x="2726935" y="0"/>
                </a:lnTo>
                <a:lnTo>
                  <a:pt x="2726935" y="1621286"/>
                </a:lnTo>
                <a:lnTo>
                  <a:pt x="0" y="16212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573656" y="1324473"/>
            <a:ext cx="2599390" cy="1545456"/>
          </a:xfrm>
          <a:custGeom>
            <a:avLst/>
            <a:gdLst/>
            <a:ahLst/>
            <a:cxnLst/>
            <a:rect r="r" b="b" t="t" l="l"/>
            <a:pathLst>
              <a:path h="1545456" w="2599390">
                <a:moveTo>
                  <a:pt x="0" y="0"/>
                </a:moveTo>
                <a:lnTo>
                  <a:pt x="2599391" y="0"/>
                </a:lnTo>
                <a:lnTo>
                  <a:pt x="2599391" y="1545455"/>
                </a:lnTo>
                <a:lnTo>
                  <a:pt x="0" y="15454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5111455" y="906870"/>
            <a:ext cx="670403" cy="703667"/>
          </a:xfrm>
          <a:custGeom>
            <a:avLst/>
            <a:gdLst/>
            <a:ahLst/>
            <a:cxnLst/>
            <a:rect r="r" b="b" t="t" l="l"/>
            <a:pathLst>
              <a:path h="703667" w="670403">
                <a:moveTo>
                  <a:pt x="0" y="0"/>
                </a:moveTo>
                <a:lnTo>
                  <a:pt x="670403" y="0"/>
                </a:lnTo>
                <a:lnTo>
                  <a:pt x="670403" y="703667"/>
                </a:lnTo>
                <a:lnTo>
                  <a:pt x="0" y="7036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5928584" y="1132830"/>
            <a:ext cx="1371666" cy="281338"/>
          </a:xfrm>
          <a:prstGeom prst="rect">
            <a:avLst/>
          </a:prstGeom>
        </p:spPr>
        <p:txBody>
          <a:bodyPr anchor="t" rtlCol="false" tIns="0" lIns="0" bIns="0" rIns="0">
            <a:spAutoFit/>
          </a:bodyPr>
          <a:lstStyle/>
          <a:p>
            <a:pPr algn="l">
              <a:lnSpc>
                <a:spcPts val="1849"/>
              </a:lnSpc>
            </a:pPr>
            <a:r>
              <a:rPr lang="en-US" b="true" sz="1887" spc="128">
                <a:solidFill>
                  <a:srgbClr val="F0F2FD"/>
                </a:solidFill>
                <a:latin typeface="Codec Pro Bold"/>
                <a:ea typeface="Codec Pro Bold"/>
                <a:cs typeface="Codec Pro Bold"/>
                <a:sym typeface="Codec Pro Bold"/>
              </a:rPr>
              <a:t>MIT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687373" y="-676516"/>
            <a:ext cx="2789693" cy="1658599"/>
          </a:xfrm>
          <a:custGeom>
            <a:avLst/>
            <a:gdLst/>
            <a:ahLst/>
            <a:cxnLst/>
            <a:rect r="r" b="b" t="t" l="l"/>
            <a:pathLst>
              <a:path h="1658599" w="2789693">
                <a:moveTo>
                  <a:pt x="0" y="0"/>
                </a:moveTo>
                <a:lnTo>
                  <a:pt x="2789693" y="0"/>
                </a:lnTo>
                <a:lnTo>
                  <a:pt x="2789693"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60993" y="404898"/>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95595" y="-549566"/>
            <a:ext cx="2362646" cy="1404701"/>
          </a:xfrm>
          <a:custGeom>
            <a:avLst/>
            <a:gdLst/>
            <a:ahLst/>
            <a:cxnLst/>
            <a:rect r="r" b="b" t="t" l="l"/>
            <a:pathLst>
              <a:path h="1404701" w="2362646">
                <a:moveTo>
                  <a:pt x="0" y="0"/>
                </a:moveTo>
                <a:lnTo>
                  <a:pt x="2362646" y="0"/>
                </a:lnTo>
                <a:lnTo>
                  <a:pt x="2362646" y="1404700"/>
                </a:lnTo>
                <a:lnTo>
                  <a:pt x="0" y="140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101631" y="4518253"/>
            <a:ext cx="3708991" cy="4464422"/>
            <a:chOff x="0" y="0"/>
            <a:chExt cx="1285508" cy="1547334"/>
          </a:xfrm>
        </p:grpSpPr>
        <p:sp>
          <p:nvSpPr>
            <p:cNvPr name="Freeform 6" id="6"/>
            <p:cNvSpPr/>
            <p:nvPr/>
          </p:nvSpPr>
          <p:spPr>
            <a:xfrm flipH="false" flipV="false" rot="0">
              <a:off x="0" y="0"/>
              <a:ext cx="1285508" cy="1547334"/>
            </a:xfrm>
            <a:custGeom>
              <a:avLst/>
              <a:gdLst/>
              <a:ahLst/>
              <a:cxnLst/>
              <a:rect r="r" b="b" t="t" l="l"/>
              <a:pathLst>
                <a:path h="1547334" w="1285508">
                  <a:moveTo>
                    <a:pt x="50096" y="0"/>
                  </a:moveTo>
                  <a:lnTo>
                    <a:pt x="1235411" y="0"/>
                  </a:lnTo>
                  <a:cubicBezTo>
                    <a:pt x="1248698" y="0"/>
                    <a:pt x="1261440" y="5278"/>
                    <a:pt x="1270835" y="14673"/>
                  </a:cubicBezTo>
                  <a:cubicBezTo>
                    <a:pt x="1280230" y="24068"/>
                    <a:pt x="1285508" y="36810"/>
                    <a:pt x="1285508" y="50096"/>
                  </a:cubicBezTo>
                  <a:lnTo>
                    <a:pt x="1285508" y="1497238"/>
                  </a:lnTo>
                  <a:cubicBezTo>
                    <a:pt x="1285508" y="1524905"/>
                    <a:pt x="1263079" y="1547334"/>
                    <a:pt x="1235411" y="1547334"/>
                  </a:cubicBezTo>
                  <a:lnTo>
                    <a:pt x="50096" y="1547334"/>
                  </a:lnTo>
                  <a:cubicBezTo>
                    <a:pt x="22429" y="1547334"/>
                    <a:pt x="0" y="1524905"/>
                    <a:pt x="0" y="1497238"/>
                  </a:cubicBezTo>
                  <a:lnTo>
                    <a:pt x="0" y="50096"/>
                  </a:lnTo>
                  <a:cubicBezTo>
                    <a:pt x="0" y="22429"/>
                    <a:pt x="22429" y="0"/>
                    <a:pt x="50096" y="0"/>
                  </a:cubicBezTo>
                  <a:close/>
                </a:path>
              </a:pathLst>
            </a:custGeom>
            <a:solidFill>
              <a:srgbClr val="D1D2DB">
                <a:alpha val="49804"/>
              </a:srgbClr>
            </a:solidFill>
          </p:spPr>
        </p:sp>
        <p:sp>
          <p:nvSpPr>
            <p:cNvPr name="TextBox 7" id="7"/>
            <p:cNvSpPr txBox="true"/>
            <p:nvPr/>
          </p:nvSpPr>
          <p:spPr>
            <a:xfrm>
              <a:off x="0" y="-38100"/>
              <a:ext cx="128550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4518253"/>
            <a:ext cx="3704550" cy="4464422"/>
            <a:chOff x="0" y="0"/>
            <a:chExt cx="1283968" cy="1547334"/>
          </a:xfrm>
        </p:grpSpPr>
        <p:sp>
          <p:nvSpPr>
            <p:cNvPr name="Freeform 9" id="9"/>
            <p:cNvSpPr/>
            <p:nvPr/>
          </p:nvSpPr>
          <p:spPr>
            <a:xfrm flipH="false" flipV="false" rot="0">
              <a:off x="0" y="0"/>
              <a:ext cx="1283968" cy="1547334"/>
            </a:xfrm>
            <a:custGeom>
              <a:avLst/>
              <a:gdLst/>
              <a:ahLst/>
              <a:cxnLst/>
              <a:rect r="r" b="b" t="t" l="l"/>
              <a:pathLst>
                <a:path h="1547334" w="1283968">
                  <a:moveTo>
                    <a:pt x="45977" y="0"/>
                  </a:moveTo>
                  <a:lnTo>
                    <a:pt x="1237992" y="0"/>
                  </a:lnTo>
                  <a:cubicBezTo>
                    <a:pt x="1250185" y="0"/>
                    <a:pt x="1261880" y="4844"/>
                    <a:pt x="1270502" y="13466"/>
                  </a:cubicBezTo>
                  <a:cubicBezTo>
                    <a:pt x="1279124" y="22088"/>
                    <a:pt x="1283968" y="33783"/>
                    <a:pt x="1283968" y="45977"/>
                  </a:cubicBezTo>
                  <a:lnTo>
                    <a:pt x="1283968" y="1501357"/>
                  </a:lnTo>
                  <a:cubicBezTo>
                    <a:pt x="1283968" y="1526750"/>
                    <a:pt x="1263384" y="1547334"/>
                    <a:pt x="1237992" y="1547334"/>
                  </a:cubicBezTo>
                  <a:lnTo>
                    <a:pt x="45977" y="1547334"/>
                  </a:lnTo>
                  <a:cubicBezTo>
                    <a:pt x="20584" y="1547334"/>
                    <a:pt x="0" y="1526750"/>
                    <a:pt x="0" y="1501357"/>
                  </a:cubicBezTo>
                  <a:lnTo>
                    <a:pt x="0" y="45977"/>
                  </a:lnTo>
                  <a:cubicBezTo>
                    <a:pt x="0" y="20584"/>
                    <a:pt x="20584" y="0"/>
                    <a:pt x="45977" y="0"/>
                  </a:cubicBezTo>
                  <a:close/>
                </a:path>
              </a:pathLst>
            </a:custGeom>
            <a:solidFill>
              <a:srgbClr val="F0F2FD"/>
            </a:solidFill>
          </p:spPr>
        </p:sp>
        <p:sp>
          <p:nvSpPr>
            <p:cNvPr name="TextBox 10" id="10"/>
            <p:cNvSpPr txBox="true"/>
            <p:nvPr/>
          </p:nvSpPr>
          <p:spPr>
            <a:xfrm>
              <a:off x="0" y="-38100"/>
              <a:ext cx="128396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39385" y="3501511"/>
            <a:ext cx="2033483" cy="203348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B46B6">
                    <a:alpha val="100000"/>
                  </a:srgbClr>
                </a:gs>
                <a:gs pos="100000">
                  <a:srgbClr val="5C69F5">
                    <a:alpha val="100000"/>
                  </a:srgbClr>
                </a:gs>
              </a:gsLst>
              <a:lin ang="2700000"/>
            </a:gradFill>
          </p:spPr>
        </p:sp>
        <p:sp>
          <p:nvSpPr>
            <p:cNvPr name="TextBox 13" id="13"/>
            <p:cNvSpPr txBox="true"/>
            <p:nvPr/>
          </p:nvSpPr>
          <p:spPr>
            <a:xfrm>
              <a:off x="76200" y="76200"/>
              <a:ext cx="660400" cy="660400"/>
            </a:xfrm>
            <a:prstGeom prst="rect">
              <a:avLst/>
            </a:prstGeom>
          </p:spPr>
          <p:txBody>
            <a:bodyPr anchor="ctr" rtlCol="false" tIns="50800" lIns="50800" bIns="50800" rIns="50800"/>
            <a:lstStyle/>
            <a:p>
              <a:pPr algn="ctr">
                <a:lnSpc>
                  <a:spcPts val="1383"/>
                </a:lnSpc>
              </a:pPr>
            </a:p>
          </p:txBody>
        </p:sp>
      </p:grpSp>
      <p:sp>
        <p:nvSpPr>
          <p:cNvPr name="TextBox 14" id="14"/>
          <p:cNvSpPr txBox="true"/>
          <p:nvPr/>
        </p:nvSpPr>
        <p:spPr>
          <a:xfrm rot="0">
            <a:off x="4840796" y="7270428"/>
            <a:ext cx="2830322" cy="866775"/>
          </a:xfrm>
          <a:prstGeom prst="rect">
            <a:avLst/>
          </a:prstGeom>
        </p:spPr>
        <p:txBody>
          <a:bodyPr anchor="t" rtlCol="false" tIns="0" lIns="0" bIns="0" rIns="0">
            <a:spAutoFit/>
          </a:bodyPr>
          <a:lstStyle/>
          <a:p>
            <a:pPr algn="ctr">
              <a:lnSpc>
                <a:spcPts val="1680"/>
              </a:lnSpc>
            </a:pPr>
            <a:r>
              <a:rPr lang="en-US" sz="1400">
                <a:solidFill>
                  <a:srgbClr val="15193E"/>
                </a:solidFill>
                <a:latin typeface="Codec Pro"/>
                <a:ea typeface="Codec Pro"/>
                <a:cs typeface="Codec Pro"/>
                <a:sym typeface="Codec Pro"/>
              </a:rPr>
              <a:t>Duis aute irure dolor in reprehenderit in voluptate velit esse cillum dolore eu fugiat nulla pariatur. </a:t>
            </a:r>
          </a:p>
        </p:txBody>
      </p:sp>
      <p:sp>
        <p:nvSpPr>
          <p:cNvPr name="Freeform 15" id="15"/>
          <p:cNvSpPr/>
          <p:nvPr/>
        </p:nvSpPr>
        <p:spPr>
          <a:xfrm flipH="true" flipV="true" rot="0">
            <a:off x="15682795" y="9177967"/>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0">
            <a:off x="16533984" y="8286725"/>
            <a:ext cx="2789693" cy="1658599"/>
          </a:xfrm>
          <a:custGeom>
            <a:avLst/>
            <a:gdLst/>
            <a:ahLst/>
            <a:cxnLst/>
            <a:rect r="r" b="b" t="t" l="l"/>
            <a:pathLst>
              <a:path h="1658599" w="2789693">
                <a:moveTo>
                  <a:pt x="2789693" y="1658600"/>
                </a:moveTo>
                <a:lnTo>
                  <a:pt x="0" y="1658600"/>
                </a:lnTo>
                <a:lnTo>
                  <a:pt x="0" y="0"/>
                </a:lnTo>
                <a:lnTo>
                  <a:pt x="2789693" y="0"/>
                </a:lnTo>
                <a:lnTo>
                  <a:pt x="2789693" y="16586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15682795" y="676866"/>
            <a:ext cx="2147845" cy="703667"/>
            <a:chOff x="0" y="0"/>
            <a:chExt cx="2863793" cy="938223"/>
          </a:xfrm>
        </p:grpSpPr>
        <p:sp>
          <p:nvSpPr>
            <p:cNvPr name="Freeform 19" id="19"/>
            <p:cNvSpPr/>
            <p:nvPr/>
          </p:nvSpPr>
          <p:spPr>
            <a:xfrm flipH="false" flipV="false" rot="0">
              <a:off x="0" y="0"/>
              <a:ext cx="893871" cy="938223"/>
            </a:xfrm>
            <a:custGeom>
              <a:avLst/>
              <a:gdLst/>
              <a:ahLst/>
              <a:cxnLst/>
              <a:rect r="r" b="b" t="t" l="l"/>
              <a:pathLst>
                <a:path h="938223" w="893871">
                  <a:moveTo>
                    <a:pt x="0" y="0"/>
                  </a:moveTo>
                  <a:lnTo>
                    <a:pt x="893871" y="0"/>
                  </a:lnTo>
                  <a:lnTo>
                    <a:pt x="893871" y="938223"/>
                  </a:lnTo>
                  <a:lnTo>
                    <a:pt x="0" y="938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1034905" y="198692"/>
              <a:ext cx="1828888" cy="375117"/>
            </a:xfrm>
            <a:prstGeom prst="rect">
              <a:avLst/>
            </a:prstGeom>
          </p:spPr>
          <p:txBody>
            <a:bodyPr anchor="t" rtlCol="false" tIns="0" lIns="0" bIns="0" rIns="0">
              <a:spAutoFit/>
            </a:bodyPr>
            <a:lstStyle/>
            <a:p>
              <a:pPr algn="l">
                <a:lnSpc>
                  <a:spcPts val="1849"/>
                </a:lnSpc>
              </a:pPr>
              <a:r>
                <a:rPr lang="en-US" b="true" sz="1887" spc="128">
                  <a:solidFill>
                    <a:srgbClr val="F0F2FD"/>
                  </a:solidFill>
                  <a:latin typeface="Codec Pro Bold"/>
                  <a:ea typeface="Codec Pro Bold"/>
                  <a:cs typeface="Codec Pro Bold"/>
                  <a:sym typeface="Codec Pro Bold"/>
                </a:rPr>
                <a:t>MIT</a:t>
              </a:r>
            </a:p>
          </p:txBody>
        </p:sp>
      </p:grpSp>
      <p:grpSp>
        <p:nvGrpSpPr>
          <p:cNvPr name="Group 21" id="21"/>
          <p:cNvGrpSpPr/>
          <p:nvPr/>
        </p:nvGrpSpPr>
        <p:grpSpPr>
          <a:xfrm rot="0">
            <a:off x="13300064" y="4454516"/>
            <a:ext cx="3708991" cy="4464422"/>
            <a:chOff x="0" y="0"/>
            <a:chExt cx="1285508" cy="1547334"/>
          </a:xfrm>
        </p:grpSpPr>
        <p:sp>
          <p:nvSpPr>
            <p:cNvPr name="Freeform 22" id="22"/>
            <p:cNvSpPr/>
            <p:nvPr/>
          </p:nvSpPr>
          <p:spPr>
            <a:xfrm flipH="false" flipV="false" rot="0">
              <a:off x="0" y="0"/>
              <a:ext cx="1285508" cy="1547334"/>
            </a:xfrm>
            <a:custGeom>
              <a:avLst/>
              <a:gdLst/>
              <a:ahLst/>
              <a:cxnLst/>
              <a:rect r="r" b="b" t="t" l="l"/>
              <a:pathLst>
                <a:path h="1547334" w="1285508">
                  <a:moveTo>
                    <a:pt x="50096" y="0"/>
                  </a:moveTo>
                  <a:lnTo>
                    <a:pt x="1235411" y="0"/>
                  </a:lnTo>
                  <a:cubicBezTo>
                    <a:pt x="1248698" y="0"/>
                    <a:pt x="1261440" y="5278"/>
                    <a:pt x="1270835" y="14673"/>
                  </a:cubicBezTo>
                  <a:cubicBezTo>
                    <a:pt x="1280230" y="24068"/>
                    <a:pt x="1285508" y="36810"/>
                    <a:pt x="1285508" y="50096"/>
                  </a:cubicBezTo>
                  <a:lnTo>
                    <a:pt x="1285508" y="1497238"/>
                  </a:lnTo>
                  <a:cubicBezTo>
                    <a:pt x="1285508" y="1524905"/>
                    <a:pt x="1263079" y="1547334"/>
                    <a:pt x="1235411" y="1547334"/>
                  </a:cubicBezTo>
                  <a:lnTo>
                    <a:pt x="50096" y="1547334"/>
                  </a:lnTo>
                  <a:cubicBezTo>
                    <a:pt x="22429" y="1547334"/>
                    <a:pt x="0" y="1524905"/>
                    <a:pt x="0" y="1497238"/>
                  </a:cubicBezTo>
                  <a:lnTo>
                    <a:pt x="0" y="50096"/>
                  </a:lnTo>
                  <a:cubicBezTo>
                    <a:pt x="0" y="22429"/>
                    <a:pt x="22429" y="0"/>
                    <a:pt x="50096" y="0"/>
                  </a:cubicBezTo>
                  <a:close/>
                </a:path>
              </a:pathLst>
            </a:custGeom>
            <a:solidFill>
              <a:srgbClr val="D1D2DB">
                <a:alpha val="49804"/>
              </a:srgbClr>
            </a:solidFill>
          </p:spPr>
        </p:sp>
        <p:sp>
          <p:nvSpPr>
            <p:cNvPr name="TextBox 23" id="23"/>
            <p:cNvSpPr txBox="true"/>
            <p:nvPr/>
          </p:nvSpPr>
          <p:spPr>
            <a:xfrm>
              <a:off x="0" y="-38100"/>
              <a:ext cx="128550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3227133" y="4454516"/>
            <a:ext cx="3704550" cy="4464422"/>
            <a:chOff x="0" y="0"/>
            <a:chExt cx="1283968" cy="1547334"/>
          </a:xfrm>
        </p:grpSpPr>
        <p:sp>
          <p:nvSpPr>
            <p:cNvPr name="Freeform 25" id="25"/>
            <p:cNvSpPr/>
            <p:nvPr/>
          </p:nvSpPr>
          <p:spPr>
            <a:xfrm flipH="false" flipV="false" rot="0">
              <a:off x="0" y="0"/>
              <a:ext cx="1283968" cy="1547334"/>
            </a:xfrm>
            <a:custGeom>
              <a:avLst/>
              <a:gdLst/>
              <a:ahLst/>
              <a:cxnLst/>
              <a:rect r="r" b="b" t="t" l="l"/>
              <a:pathLst>
                <a:path h="1547334" w="1283968">
                  <a:moveTo>
                    <a:pt x="45977" y="0"/>
                  </a:moveTo>
                  <a:lnTo>
                    <a:pt x="1237992" y="0"/>
                  </a:lnTo>
                  <a:cubicBezTo>
                    <a:pt x="1250185" y="0"/>
                    <a:pt x="1261880" y="4844"/>
                    <a:pt x="1270502" y="13466"/>
                  </a:cubicBezTo>
                  <a:cubicBezTo>
                    <a:pt x="1279124" y="22088"/>
                    <a:pt x="1283968" y="33783"/>
                    <a:pt x="1283968" y="45977"/>
                  </a:cubicBezTo>
                  <a:lnTo>
                    <a:pt x="1283968" y="1501357"/>
                  </a:lnTo>
                  <a:cubicBezTo>
                    <a:pt x="1283968" y="1526750"/>
                    <a:pt x="1263384" y="1547334"/>
                    <a:pt x="1237992" y="1547334"/>
                  </a:cubicBezTo>
                  <a:lnTo>
                    <a:pt x="45977" y="1547334"/>
                  </a:lnTo>
                  <a:cubicBezTo>
                    <a:pt x="20584" y="1547334"/>
                    <a:pt x="0" y="1526750"/>
                    <a:pt x="0" y="1501357"/>
                  </a:cubicBezTo>
                  <a:lnTo>
                    <a:pt x="0" y="45977"/>
                  </a:lnTo>
                  <a:cubicBezTo>
                    <a:pt x="0" y="20584"/>
                    <a:pt x="20584" y="0"/>
                    <a:pt x="45977" y="0"/>
                  </a:cubicBezTo>
                  <a:close/>
                </a:path>
              </a:pathLst>
            </a:custGeom>
            <a:solidFill>
              <a:srgbClr val="F0F2FD"/>
            </a:solidFill>
          </p:spPr>
        </p:sp>
        <p:sp>
          <p:nvSpPr>
            <p:cNvPr name="TextBox 26" id="26"/>
            <p:cNvSpPr txBox="true"/>
            <p:nvPr/>
          </p:nvSpPr>
          <p:spPr>
            <a:xfrm>
              <a:off x="0" y="-38100"/>
              <a:ext cx="128396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14137818" y="3437774"/>
            <a:ext cx="2033483" cy="203348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B46B6">
                    <a:alpha val="100000"/>
                  </a:srgbClr>
                </a:gs>
                <a:gs pos="100000">
                  <a:srgbClr val="5C69F5">
                    <a:alpha val="100000"/>
                  </a:srgbClr>
                </a:gs>
              </a:gsLst>
              <a:lin ang="2700000"/>
            </a:gradFill>
          </p:spPr>
        </p:sp>
        <p:sp>
          <p:nvSpPr>
            <p:cNvPr name="TextBox 29" id="29"/>
            <p:cNvSpPr txBox="true"/>
            <p:nvPr/>
          </p:nvSpPr>
          <p:spPr>
            <a:xfrm>
              <a:off x="76200" y="76200"/>
              <a:ext cx="660400" cy="660400"/>
            </a:xfrm>
            <a:prstGeom prst="rect">
              <a:avLst/>
            </a:prstGeom>
          </p:spPr>
          <p:txBody>
            <a:bodyPr anchor="ctr" rtlCol="false" tIns="50800" lIns="50800" bIns="50800" rIns="50800"/>
            <a:lstStyle/>
            <a:p>
              <a:pPr algn="ctr">
                <a:lnSpc>
                  <a:spcPts val="1383"/>
                </a:lnSpc>
              </a:pPr>
            </a:p>
          </p:txBody>
        </p:sp>
      </p:grpSp>
      <p:grpSp>
        <p:nvGrpSpPr>
          <p:cNvPr name="Group 30" id="30"/>
          <p:cNvGrpSpPr/>
          <p:nvPr/>
        </p:nvGrpSpPr>
        <p:grpSpPr>
          <a:xfrm rot="0">
            <a:off x="5187521" y="4464805"/>
            <a:ext cx="3708991" cy="4464422"/>
            <a:chOff x="0" y="0"/>
            <a:chExt cx="1285508" cy="1547334"/>
          </a:xfrm>
        </p:grpSpPr>
        <p:sp>
          <p:nvSpPr>
            <p:cNvPr name="Freeform 31" id="31"/>
            <p:cNvSpPr/>
            <p:nvPr/>
          </p:nvSpPr>
          <p:spPr>
            <a:xfrm flipH="false" flipV="false" rot="0">
              <a:off x="0" y="0"/>
              <a:ext cx="1285508" cy="1547334"/>
            </a:xfrm>
            <a:custGeom>
              <a:avLst/>
              <a:gdLst/>
              <a:ahLst/>
              <a:cxnLst/>
              <a:rect r="r" b="b" t="t" l="l"/>
              <a:pathLst>
                <a:path h="1547334" w="1285508">
                  <a:moveTo>
                    <a:pt x="50096" y="0"/>
                  </a:moveTo>
                  <a:lnTo>
                    <a:pt x="1235411" y="0"/>
                  </a:lnTo>
                  <a:cubicBezTo>
                    <a:pt x="1248698" y="0"/>
                    <a:pt x="1261440" y="5278"/>
                    <a:pt x="1270835" y="14673"/>
                  </a:cubicBezTo>
                  <a:cubicBezTo>
                    <a:pt x="1280230" y="24068"/>
                    <a:pt x="1285508" y="36810"/>
                    <a:pt x="1285508" y="50096"/>
                  </a:cubicBezTo>
                  <a:lnTo>
                    <a:pt x="1285508" y="1497238"/>
                  </a:lnTo>
                  <a:cubicBezTo>
                    <a:pt x="1285508" y="1524905"/>
                    <a:pt x="1263079" y="1547334"/>
                    <a:pt x="1235411" y="1547334"/>
                  </a:cubicBezTo>
                  <a:lnTo>
                    <a:pt x="50096" y="1547334"/>
                  </a:lnTo>
                  <a:cubicBezTo>
                    <a:pt x="22429" y="1547334"/>
                    <a:pt x="0" y="1524905"/>
                    <a:pt x="0" y="1497238"/>
                  </a:cubicBezTo>
                  <a:lnTo>
                    <a:pt x="0" y="50096"/>
                  </a:lnTo>
                  <a:cubicBezTo>
                    <a:pt x="0" y="22429"/>
                    <a:pt x="22429" y="0"/>
                    <a:pt x="50096" y="0"/>
                  </a:cubicBezTo>
                  <a:close/>
                </a:path>
              </a:pathLst>
            </a:custGeom>
            <a:solidFill>
              <a:srgbClr val="D1D2DB">
                <a:alpha val="49804"/>
              </a:srgbClr>
            </a:solidFill>
          </p:spPr>
        </p:sp>
        <p:sp>
          <p:nvSpPr>
            <p:cNvPr name="TextBox 32" id="32"/>
            <p:cNvSpPr txBox="true"/>
            <p:nvPr/>
          </p:nvSpPr>
          <p:spPr>
            <a:xfrm>
              <a:off x="0" y="-38100"/>
              <a:ext cx="128550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33" id="33"/>
          <p:cNvGrpSpPr/>
          <p:nvPr/>
        </p:nvGrpSpPr>
        <p:grpSpPr>
          <a:xfrm rot="0">
            <a:off x="5114589" y="4464805"/>
            <a:ext cx="3704550" cy="4464422"/>
            <a:chOff x="0" y="0"/>
            <a:chExt cx="1283968" cy="1547334"/>
          </a:xfrm>
        </p:grpSpPr>
        <p:sp>
          <p:nvSpPr>
            <p:cNvPr name="Freeform 34" id="34"/>
            <p:cNvSpPr/>
            <p:nvPr/>
          </p:nvSpPr>
          <p:spPr>
            <a:xfrm flipH="false" flipV="false" rot="0">
              <a:off x="0" y="0"/>
              <a:ext cx="1283968" cy="1547334"/>
            </a:xfrm>
            <a:custGeom>
              <a:avLst/>
              <a:gdLst/>
              <a:ahLst/>
              <a:cxnLst/>
              <a:rect r="r" b="b" t="t" l="l"/>
              <a:pathLst>
                <a:path h="1547334" w="1283968">
                  <a:moveTo>
                    <a:pt x="45977" y="0"/>
                  </a:moveTo>
                  <a:lnTo>
                    <a:pt x="1237992" y="0"/>
                  </a:lnTo>
                  <a:cubicBezTo>
                    <a:pt x="1250185" y="0"/>
                    <a:pt x="1261880" y="4844"/>
                    <a:pt x="1270502" y="13466"/>
                  </a:cubicBezTo>
                  <a:cubicBezTo>
                    <a:pt x="1279124" y="22088"/>
                    <a:pt x="1283968" y="33783"/>
                    <a:pt x="1283968" y="45977"/>
                  </a:cubicBezTo>
                  <a:lnTo>
                    <a:pt x="1283968" y="1501357"/>
                  </a:lnTo>
                  <a:cubicBezTo>
                    <a:pt x="1283968" y="1526750"/>
                    <a:pt x="1263384" y="1547334"/>
                    <a:pt x="1237992" y="1547334"/>
                  </a:cubicBezTo>
                  <a:lnTo>
                    <a:pt x="45977" y="1547334"/>
                  </a:lnTo>
                  <a:cubicBezTo>
                    <a:pt x="20584" y="1547334"/>
                    <a:pt x="0" y="1526750"/>
                    <a:pt x="0" y="1501357"/>
                  </a:cubicBezTo>
                  <a:lnTo>
                    <a:pt x="0" y="45977"/>
                  </a:lnTo>
                  <a:cubicBezTo>
                    <a:pt x="0" y="20584"/>
                    <a:pt x="20584" y="0"/>
                    <a:pt x="45977" y="0"/>
                  </a:cubicBezTo>
                  <a:close/>
                </a:path>
              </a:pathLst>
            </a:custGeom>
            <a:solidFill>
              <a:srgbClr val="F0F2FD"/>
            </a:solidFill>
          </p:spPr>
        </p:sp>
        <p:sp>
          <p:nvSpPr>
            <p:cNvPr name="TextBox 35" id="35"/>
            <p:cNvSpPr txBox="true"/>
            <p:nvPr/>
          </p:nvSpPr>
          <p:spPr>
            <a:xfrm>
              <a:off x="0" y="-38100"/>
              <a:ext cx="128396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6025275" y="3448063"/>
            <a:ext cx="2033483" cy="2033483"/>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B46B6">
                    <a:alpha val="100000"/>
                  </a:srgbClr>
                </a:gs>
                <a:gs pos="100000">
                  <a:srgbClr val="5C69F5">
                    <a:alpha val="100000"/>
                  </a:srgbClr>
                </a:gs>
              </a:gsLst>
              <a:lin ang="2700000"/>
            </a:gradFill>
          </p:spPr>
        </p:sp>
        <p:sp>
          <p:nvSpPr>
            <p:cNvPr name="TextBox 38" id="38"/>
            <p:cNvSpPr txBox="true"/>
            <p:nvPr/>
          </p:nvSpPr>
          <p:spPr>
            <a:xfrm>
              <a:off x="76200" y="76200"/>
              <a:ext cx="660400" cy="660400"/>
            </a:xfrm>
            <a:prstGeom prst="rect">
              <a:avLst/>
            </a:prstGeom>
          </p:spPr>
          <p:txBody>
            <a:bodyPr anchor="ctr" rtlCol="false" tIns="50800" lIns="50800" bIns="50800" rIns="50800"/>
            <a:lstStyle/>
            <a:p>
              <a:pPr algn="ctr">
                <a:lnSpc>
                  <a:spcPts val="1383"/>
                </a:lnSpc>
              </a:pPr>
            </a:p>
          </p:txBody>
        </p:sp>
      </p:grpSp>
      <p:grpSp>
        <p:nvGrpSpPr>
          <p:cNvPr name="Group 39" id="39"/>
          <p:cNvGrpSpPr/>
          <p:nvPr/>
        </p:nvGrpSpPr>
        <p:grpSpPr>
          <a:xfrm rot="0">
            <a:off x="9246114" y="4420276"/>
            <a:ext cx="3708991" cy="4464422"/>
            <a:chOff x="0" y="0"/>
            <a:chExt cx="1285508" cy="1547334"/>
          </a:xfrm>
        </p:grpSpPr>
        <p:sp>
          <p:nvSpPr>
            <p:cNvPr name="Freeform 40" id="40"/>
            <p:cNvSpPr/>
            <p:nvPr/>
          </p:nvSpPr>
          <p:spPr>
            <a:xfrm flipH="false" flipV="false" rot="0">
              <a:off x="0" y="0"/>
              <a:ext cx="1285508" cy="1547334"/>
            </a:xfrm>
            <a:custGeom>
              <a:avLst/>
              <a:gdLst/>
              <a:ahLst/>
              <a:cxnLst/>
              <a:rect r="r" b="b" t="t" l="l"/>
              <a:pathLst>
                <a:path h="1547334" w="1285508">
                  <a:moveTo>
                    <a:pt x="50096" y="0"/>
                  </a:moveTo>
                  <a:lnTo>
                    <a:pt x="1235411" y="0"/>
                  </a:lnTo>
                  <a:cubicBezTo>
                    <a:pt x="1248698" y="0"/>
                    <a:pt x="1261440" y="5278"/>
                    <a:pt x="1270835" y="14673"/>
                  </a:cubicBezTo>
                  <a:cubicBezTo>
                    <a:pt x="1280230" y="24068"/>
                    <a:pt x="1285508" y="36810"/>
                    <a:pt x="1285508" y="50096"/>
                  </a:cubicBezTo>
                  <a:lnTo>
                    <a:pt x="1285508" y="1497238"/>
                  </a:lnTo>
                  <a:cubicBezTo>
                    <a:pt x="1285508" y="1524905"/>
                    <a:pt x="1263079" y="1547334"/>
                    <a:pt x="1235411" y="1547334"/>
                  </a:cubicBezTo>
                  <a:lnTo>
                    <a:pt x="50096" y="1547334"/>
                  </a:lnTo>
                  <a:cubicBezTo>
                    <a:pt x="22429" y="1547334"/>
                    <a:pt x="0" y="1524905"/>
                    <a:pt x="0" y="1497238"/>
                  </a:cubicBezTo>
                  <a:lnTo>
                    <a:pt x="0" y="50096"/>
                  </a:lnTo>
                  <a:cubicBezTo>
                    <a:pt x="0" y="22429"/>
                    <a:pt x="22429" y="0"/>
                    <a:pt x="50096" y="0"/>
                  </a:cubicBezTo>
                  <a:close/>
                </a:path>
              </a:pathLst>
            </a:custGeom>
            <a:solidFill>
              <a:srgbClr val="D1D2DB">
                <a:alpha val="49804"/>
              </a:srgbClr>
            </a:solidFill>
          </p:spPr>
        </p:sp>
        <p:sp>
          <p:nvSpPr>
            <p:cNvPr name="TextBox 41" id="41"/>
            <p:cNvSpPr txBox="true"/>
            <p:nvPr/>
          </p:nvSpPr>
          <p:spPr>
            <a:xfrm>
              <a:off x="0" y="-38100"/>
              <a:ext cx="128550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42" id="42"/>
          <p:cNvGrpSpPr/>
          <p:nvPr/>
        </p:nvGrpSpPr>
        <p:grpSpPr>
          <a:xfrm rot="0">
            <a:off x="9173183" y="4420276"/>
            <a:ext cx="3704550" cy="4464422"/>
            <a:chOff x="0" y="0"/>
            <a:chExt cx="1283968" cy="1547334"/>
          </a:xfrm>
        </p:grpSpPr>
        <p:sp>
          <p:nvSpPr>
            <p:cNvPr name="Freeform 43" id="43"/>
            <p:cNvSpPr/>
            <p:nvPr/>
          </p:nvSpPr>
          <p:spPr>
            <a:xfrm flipH="false" flipV="false" rot="0">
              <a:off x="0" y="0"/>
              <a:ext cx="1283968" cy="1547334"/>
            </a:xfrm>
            <a:custGeom>
              <a:avLst/>
              <a:gdLst/>
              <a:ahLst/>
              <a:cxnLst/>
              <a:rect r="r" b="b" t="t" l="l"/>
              <a:pathLst>
                <a:path h="1547334" w="1283968">
                  <a:moveTo>
                    <a:pt x="45977" y="0"/>
                  </a:moveTo>
                  <a:lnTo>
                    <a:pt x="1237992" y="0"/>
                  </a:lnTo>
                  <a:cubicBezTo>
                    <a:pt x="1250185" y="0"/>
                    <a:pt x="1261880" y="4844"/>
                    <a:pt x="1270502" y="13466"/>
                  </a:cubicBezTo>
                  <a:cubicBezTo>
                    <a:pt x="1279124" y="22088"/>
                    <a:pt x="1283968" y="33783"/>
                    <a:pt x="1283968" y="45977"/>
                  </a:cubicBezTo>
                  <a:lnTo>
                    <a:pt x="1283968" y="1501357"/>
                  </a:lnTo>
                  <a:cubicBezTo>
                    <a:pt x="1283968" y="1526750"/>
                    <a:pt x="1263384" y="1547334"/>
                    <a:pt x="1237992" y="1547334"/>
                  </a:cubicBezTo>
                  <a:lnTo>
                    <a:pt x="45977" y="1547334"/>
                  </a:lnTo>
                  <a:cubicBezTo>
                    <a:pt x="20584" y="1547334"/>
                    <a:pt x="0" y="1526750"/>
                    <a:pt x="0" y="1501357"/>
                  </a:cubicBezTo>
                  <a:lnTo>
                    <a:pt x="0" y="45977"/>
                  </a:lnTo>
                  <a:cubicBezTo>
                    <a:pt x="0" y="20584"/>
                    <a:pt x="20584" y="0"/>
                    <a:pt x="45977" y="0"/>
                  </a:cubicBezTo>
                  <a:close/>
                </a:path>
              </a:pathLst>
            </a:custGeom>
            <a:solidFill>
              <a:srgbClr val="F0F2FD"/>
            </a:solidFill>
          </p:spPr>
        </p:sp>
        <p:sp>
          <p:nvSpPr>
            <p:cNvPr name="TextBox 44" id="44"/>
            <p:cNvSpPr txBox="true"/>
            <p:nvPr/>
          </p:nvSpPr>
          <p:spPr>
            <a:xfrm>
              <a:off x="0" y="-38100"/>
              <a:ext cx="1283968" cy="1585434"/>
            </a:xfrm>
            <a:prstGeom prst="rect">
              <a:avLst/>
            </a:prstGeom>
          </p:spPr>
          <p:txBody>
            <a:bodyPr anchor="ctr" rtlCol="false" tIns="50800" lIns="50800" bIns="50800" rIns="50800"/>
            <a:lstStyle/>
            <a:p>
              <a:pPr algn="ctr">
                <a:lnSpc>
                  <a:spcPts val="2659"/>
                </a:lnSpc>
                <a:spcBef>
                  <a:spcPct val="0"/>
                </a:spcBef>
              </a:pPr>
            </a:p>
          </p:txBody>
        </p:sp>
      </p:grpSp>
      <p:grpSp>
        <p:nvGrpSpPr>
          <p:cNvPr name="Group 45" id="45"/>
          <p:cNvGrpSpPr/>
          <p:nvPr/>
        </p:nvGrpSpPr>
        <p:grpSpPr>
          <a:xfrm rot="0">
            <a:off x="10083868" y="3403535"/>
            <a:ext cx="2033483" cy="2033483"/>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B46B6">
                    <a:alpha val="100000"/>
                  </a:srgbClr>
                </a:gs>
                <a:gs pos="100000">
                  <a:srgbClr val="5C69F5">
                    <a:alpha val="100000"/>
                  </a:srgbClr>
                </a:gs>
              </a:gsLst>
              <a:lin ang="2700000"/>
            </a:gradFill>
          </p:spPr>
        </p:sp>
        <p:sp>
          <p:nvSpPr>
            <p:cNvPr name="TextBox 47" id="47"/>
            <p:cNvSpPr txBox="true"/>
            <p:nvPr/>
          </p:nvSpPr>
          <p:spPr>
            <a:xfrm>
              <a:off x="76200" y="76200"/>
              <a:ext cx="660400" cy="660400"/>
            </a:xfrm>
            <a:prstGeom prst="rect">
              <a:avLst/>
            </a:prstGeom>
          </p:spPr>
          <p:txBody>
            <a:bodyPr anchor="ctr" rtlCol="false" tIns="50800" lIns="50800" bIns="50800" rIns="50800"/>
            <a:lstStyle/>
            <a:p>
              <a:pPr algn="ctr">
                <a:lnSpc>
                  <a:spcPts val="1383"/>
                </a:lnSpc>
              </a:pPr>
            </a:p>
          </p:txBody>
        </p:sp>
      </p:grpSp>
      <p:sp>
        <p:nvSpPr>
          <p:cNvPr name="Freeform 48" id="48"/>
          <p:cNvSpPr/>
          <p:nvPr/>
        </p:nvSpPr>
        <p:spPr>
          <a:xfrm flipH="false" flipV="false" rot="0">
            <a:off x="6443909" y="3769730"/>
            <a:ext cx="1196215" cy="1301093"/>
          </a:xfrm>
          <a:custGeom>
            <a:avLst/>
            <a:gdLst/>
            <a:ahLst/>
            <a:cxnLst/>
            <a:rect r="r" b="b" t="t" l="l"/>
            <a:pathLst>
              <a:path h="1301093" w="1196215">
                <a:moveTo>
                  <a:pt x="0" y="0"/>
                </a:moveTo>
                <a:lnTo>
                  <a:pt x="1196215" y="0"/>
                </a:lnTo>
                <a:lnTo>
                  <a:pt x="1196215" y="1301093"/>
                </a:lnTo>
                <a:lnTo>
                  <a:pt x="0" y="13010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9" id="49"/>
          <p:cNvSpPr txBox="true"/>
          <p:nvPr/>
        </p:nvSpPr>
        <p:spPr>
          <a:xfrm rot="0">
            <a:off x="1267051" y="1427770"/>
            <a:ext cx="4423587" cy="787129"/>
          </a:xfrm>
          <a:prstGeom prst="rect">
            <a:avLst/>
          </a:prstGeom>
        </p:spPr>
        <p:txBody>
          <a:bodyPr anchor="t" rtlCol="false" tIns="0" lIns="0" bIns="0" rIns="0">
            <a:spAutoFit/>
          </a:bodyPr>
          <a:lstStyle/>
          <a:p>
            <a:pPr algn="l">
              <a:lnSpc>
                <a:spcPts val="5170"/>
              </a:lnSpc>
            </a:pPr>
            <a:r>
              <a:rPr lang="en-US" sz="5500" b="true">
                <a:solidFill>
                  <a:srgbClr val="FFFFFF"/>
                </a:solidFill>
                <a:latin typeface="Codec Pro Ultra-Bold"/>
                <a:ea typeface="Codec Pro Ultra-Bold"/>
                <a:cs typeface="Codec Pro Ultra-Bold"/>
                <a:sym typeface="Codec Pro Ultra-Bold"/>
              </a:rPr>
              <a:t>BENEFICIOS</a:t>
            </a:r>
          </a:p>
        </p:txBody>
      </p:sp>
      <p:sp>
        <p:nvSpPr>
          <p:cNvPr name="TextBox 50" id="50"/>
          <p:cNvSpPr txBox="true"/>
          <p:nvPr/>
        </p:nvSpPr>
        <p:spPr>
          <a:xfrm rot="0">
            <a:off x="1569893" y="5798646"/>
            <a:ext cx="2830322" cy="459486"/>
          </a:xfrm>
          <a:prstGeom prst="rect">
            <a:avLst/>
          </a:prstGeom>
        </p:spPr>
        <p:txBody>
          <a:bodyPr anchor="t" rtlCol="false" tIns="0" lIns="0" bIns="0" rIns="0">
            <a:spAutoFit/>
          </a:bodyPr>
          <a:lstStyle/>
          <a:p>
            <a:pPr algn="ctr">
              <a:lnSpc>
                <a:spcPts val="1692"/>
              </a:lnSpc>
            </a:pPr>
            <a:r>
              <a:rPr lang="en-US" b="true" sz="1800">
                <a:solidFill>
                  <a:srgbClr val="15193E"/>
                </a:solidFill>
                <a:latin typeface="Codec Pro Ultra-Bold"/>
                <a:ea typeface="Codec Pro Ultra-Bold"/>
                <a:cs typeface="Codec Pro Ultra-Bold"/>
                <a:sym typeface="Codec Pro Ultra-Bold"/>
              </a:rPr>
              <a:t>OPTIMIZACIÓN EN LA GESTIÓN DE INVENTARIO</a:t>
            </a:r>
          </a:p>
        </p:txBody>
      </p:sp>
      <p:sp>
        <p:nvSpPr>
          <p:cNvPr name="TextBox 51" id="51"/>
          <p:cNvSpPr txBox="true"/>
          <p:nvPr/>
        </p:nvSpPr>
        <p:spPr>
          <a:xfrm rot="0">
            <a:off x="1267051" y="2371019"/>
            <a:ext cx="6337568" cy="657225"/>
          </a:xfrm>
          <a:prstGeom prst="rect">
            <a:avLst/>
          </a:prstGeom>
        </p:spPr>
        <p:txBody>
          <a:bodyPr anchor="t" rtlCol="false" tIns="0" lIns="0" bIns="0" rIns="0">
            <a:spAutoFit/>
          </a:bodyPr>
          <a:lstStyle/>
          <a:p>
            <a:pPr algn="l">
              <a:lnSpc>
                <a:spcPts val="2400"/>
              </a:lnSpc>
            </a:pPr>
            <a:r>
              <a:rPr lang="en-US" sz="2000">
                <a:solidFill>
                  <a:srgbClr val="FFFFFF"/>
                </a:solidFill>
                <a:latin typeface="Codec Pro"/>
                <a:ea typeface="Codec Pro"/>
                <a:cs typeface="Codec Pro"/>
                <a:sym typeface="Codec Pro"/>
              </a:rPr>
              <a:t>Algunos de los beneficios de la propuesta previamente presentada serían los siguientes:</a:t>
            </a:r>
          </a:p>
        </p:txBody>
      </p:sp>
      <p:sp>
        <p:nvSpPr>
          <p:cNvPr name="TextBox 52" id="52"/>
          <p:cNvSpPr txBox="true"/>
          <p:nvPr/>
        </p:nvSpPr>
        <p:spPr>
          <a:xfrm rot="0">
            <a:off x="1540966" y="6502253"/>
            <a:ext cx="2830322" cy="1704975"/>
          </a:xfrm>
          <a:prstGeom prst="rect">
            <a:avLst/>
          </a:prstGeom>
        </p:spPr>
        <p:txBody>
          <a:bodyPr anchor="t" rtlCol="false" tIns="0" lIns="0" bIns="0" rIns="0">
            <a:spAutoFit/>
          </a:bodyPr>
          <a:lstStyle/>
          <a:p>
            <a:pPr algn="ctr">
              <a:lnSpc>
                <a:spcPts val="1919"/>
              </a:lnSpc>
            </a:pPr>
            <a:r>
              <a:rPr lang="en-US" sz="1599">
                <a:solidFill>
                  <a:srgbClr val="15193E"/>
                </a:solidFill>
                <a:latin typeface="Codec Pro"/>
                <a:ea typeface="Codec Pro"/>
                <a:cs typeface="Codec Pro"/>
                <a:sym typeface="Codec Pro"/>
              </a:rPr>
              <a:t>Mayor precisión en la administración de inventario, con un sistema automatizado y confiable que facilita la toma de decisiones para el dueño de la tienda.</a:t>
            </a:r>
          </a:p>
        </p:txBody>
      </p:sp>
      <p:sp>
        <p:nvSpPr>
          <p:cNvPr name="TextBox 53" id="53"/>
          <p:cNvSpPr txBox="true"/>
          <p:nvPr/>
        </p:nvSpPr>
        <p:spPr>
          <a:xfrm rot="0">
            <a:off x="13739399" y="5782917"/>
            <a:ext cx="2830322" cy="545592"/>
          </a:xfrm>
          <a:prstGeom prst="rect">
            <a:avLst/>
          </a:prstGeom>
        </p:spPr>
        <p:txBody>
          <a:bodyPr anchor="t" rtlCol="false" tIns="0" lIns="0" bIns="0" rIns="0">
            <a:spAutoFit/>
          </a:bodyPr>
          <a:lstStyle/>
          <a:p>
            <a:pPr algn="ctr">
              <a:lnSpc>
                <a:spcPts val="1973"/>
              </a:lnSpc>
            </a:pPr>
            <a:r>
              <a:rPr lang="en-US" b="true" sz="2100">
                <a:solidFill>
                  <a:srgbClr val="15193E"/>
                </a:solidFill>
                <a:latin typeface="Codec Pro Ultra-Bold"/>
                <a:ea typeface="Codec Pro Ultra-Bold"/>
                <a:cs typeface="Codec Pro Ultra-Bold"/>
                <a:sym typeface="Codec Pro Ultra-Bold"/>
              </a:rPr>
              <a:t>INCREMENTO DE VENTAS</a:t>
            </a:r>
          </a:p>
        </p:txBody>
      </p:sp>
      <p:sp>
        <p:nvSpPr>
          <p:cNvPr name="TextBox 54" id="54"/>
          <p:cNvSpPr txBox="true"/>
          <p:nvPr/>
        </p:nvSpPr>
        <p:spPr>
          <a:xfrm rot="0">
            <a:off x="13762898" y="6721889"/>
            <a:ext cx="2830322" cy="866775"/>
          </a:xfrm>
          <a:prstGeom prst="rect">
            <a:avLst/>
          </a:prstGeom>
        </p:spPr>
        <p:txBody>
          <a:bodyPr anchor="t" rtlCol="false" tIns="0" lIns="0" bIns="0" rIns="0">
            <a:spAutoFit/>
          </a:bodyPr>
          <a:lstStyle/>
          <a:p>
            <a:pPr algn="ctr">
              <a:lnSpc>
                <a:spcPts val="1680"/>
              </a:lnSpc>
            </a:pPr>
            <a:r>
              <a:rPr lang="en-US" sz="1400">
                <a:solidFill>
                  <a:srgbClr val="15193E"/>
                </a:solidFill>
                <a:latin typeface="Codec Pro"/>
                <a:ea typeface="Codec Pro"/>
                <a:cs typeface="Codec Pro"/>
                <a:sym typeface="Codec Pro"/>
              </a:rPr>
              <a:t>Aumento de ventas por la mejora en el flujo de clientes mediante promociones personalizadas y notificaciones.</a:t>
            </a:r>
          </a:p>
        </p:txBody>
      </p:sp>
      <p:sp>
        <p:nvSpPr>
          <p:cNvPr name="TextBox 55" id="55"/>
          <p:cNvSpPr txBox="true"/>
          <p:nvPr/>
        </p:nvSpPr>
        <p:spPr>
          <a:xfrm rot="0">
            <a:off x="5626855" y="5865458"/>
            <a:ext cx="2830322" cy="545592"/>
          </a:xfrm>
          <a:prstGeom prst="rect">
            <a:avLst/>
          </a:prstGeom>
        </p:spPr>
        <p:txBody>
          <a:bodyPr anchor="t" rtlCol="false" tIns="0" lIns="0" bIns="0" rIns="0">
            <a:spAutoFit/>
          </a:bodyPr>
          <a:lstStyle/>
          <a:p>
            <a:pPr algn="ctr">
              <a:lnSpc>
                <a:spcPts val="1973"/>
              </a:lnSpc>
            </a:pPr>
            <a:r>
              <a:rPr lang="en-US" b="true" sz="2100">
                <a:solidFill>
                  <a:srgbClr val="15193E"/>
                </a:solidFill>
                <a:latin typeface="Codec Pro Ultra-Bold"/>
                <a:ea typeface="Codec Pro Ultra-Bold"/>
                <a:cs typeface="Codec Pro Ultra-Bold"/>
                <a:sym typeface="Codec Pro Ultra-Bold"/>
              </a:rPr>
              <a:t>ACCESO SIMPLIFICADO</a:t>
            </a:r>
          </a:p>
        </p:txBody>
      </p:sp>
      <p:sp>
        <p:nvSpPr>
          <p:cNvPr name="TextBox 56" id="56"/>
          <p:cNvSpPr txBox="true"/>
          <p:nvPr/>
        </p:nvSpPr>
        <p:spPr>
          <a:xfrm rot="0">
            <a:off x="5690639" y="6737812"/>
            <a:ext cx="2830322" cy="752475"/>
          </a:xfrm>
          <a:prstGeom prst="rect">
            <a:avLst/>
          </a:prstGeom>
        </p:spPr>
        <p:txBody>
          <a:bodyPr anchor="t" rtlCol="false" tIns="0" lIns="0" bIns="0" rIns="0">
            <a:spAutoFit/>
          </a:bodyPr>
          <a:lstStyle/>
          <a:p>
            <a:pPr algn="ctr">
              <a:lnSpc>
                <a:spcPts val="1919"/>
              </a:lnSpc>
            </a:pPr>
            <a:r>
              <a:rPr lang="en-US" sz="1599">
                <a:solidFill>
                  <a:srgbClr val="15193E"/>
                </a:solidFill>
                <a:latin typeface="Codec Pro"/>
                <a:ea typeface="Codec Pro"/>
                <a:cs typeface="Codec Pro"/>
                <a:sym typeface="Codec Pro"/>
              </a:rPr>
              <a:t>Mejora de la accesibilidad a tecnología avanzada para pequeños comerciantes.</a:t>
            </a:r>
          </a:p>
        </p:txBody>
      </p:sp>
      <p:sp>
        <p:nvSpPr>
          <p:cNvPr name="TextBox 57" id="57"/>
          <p:cNvSpPr txBox="true"/>
          <p:nvPr/>
        </p:nvSpPr>
        <p:spPr>
          <a:xfrm rot="0">
            <a:off x="10083868" y="5830470"/>
            <a:ext cx="2033483" cy="545592"/>
          </a:xfrm>
          <a:prstGeom prst="rect">
            <a:avLst/>
          </a:prstGeom>
        </p:spPr>
        <p:txBody>
          <a:bodyPr anchor="t" rtlCol="false" tIns="0" lIns="0" bIns="0" rIns="0">
            <a:spAutoFit/>
          </a:bodyPr>
          <a:lstStyle/>
          <a:p>
            <a:pPr algn="ctr">
              <a:lnSpc>
                <a:spcPts val="1973"/>
              </a:lnSpc>
            </a:pPr>
            <a:r>
              <a:rPr lang="en-US" b="true" sz="2100">
                <a:solidFill>
                  <a:srgbClr val="15193E"/>
                </a:solidFill>
                <a:latin typeface="Codec Pro Ultra-Bold"/>
                <a:ea typeface="Codec Pro Ultra-Bold"/>
                <a:cs typeface="Codec Pro Ultra-Bold"/>
                <a:sym typeface="Codec Pro Ultra-Bold"/>
              </a:rPr>
              <a:t>AHORRO EN COSTOS</a:t>
            </a:r>
          </a:p>
        </p:txBody>
      </p:sp>
      <p:sp>
        <p:nvSpPr>
          <p:cNvPr name="TextBox 58" id="58"/>
          <p:cNvSpPr txBox="true"/>
          <p:nvPr/>
        </p:nvSpPr>
        <p:spPr>
          <a:xfrm rot="0">
            <a:off x="9685449" y="6623512"/>
            <a:ext cx="2830322" cy="866775"/>
          </a:xfrm>
          <a:prstGeom prst="rect">
            <a:avLst/>
          </a:prstGeom>
        </p:spPr>
        <p:txBody>
          <a:bodyPr anchor="t" rtlCol="false" tIns="0" lIns="0" bIns="0" rIns="0">
            <a:spAutoFit/>
          </a:bodyPr>
          <a:lstStyle/>
          <a:p>
            <a:pPr algn="ctr">
              <a:lnSpc>
                <a:spcPts val="1680"/>
              </a:lnSpc>
            </a:pPr>
            <a:r>
              <a:rPr lang="en-US" sz="1400">
                <a:solidFill>
                  <a:srgbClr val="15193E"/>
                </a:solidFill>
                <a:latin typeface="Codec Pro"/>
                <a:ea typeface="Codec Pro"/>
                <a:cs typeface="Codec Pro"/>
                <a:sym typeface="Codec Pro"/>
              </a:rPr>
              <a:t>Reducción de costos asociados al desperdicio de productos y a la compra de inventario no necesario.</a:t>
            </a:r>
          </a:p>
        </p:txBody>
      </p:sp>
      <p:sp>
        <p:nvSpPr>
          <p:cNvPr name="Freeform 59" id="59"/>
          <p:cNvSpPr/>
          <p:nvPr/>
        </p:nvSpPr>
        <p:spPr>
          <a:xfrm flipH="false" flipV="false" rot="0">
            <a:off x="2358019" y="3842407"/>
            <a:ext cx="1196215" cy="1301093"/>
          </a:xfrm>
          <a:custGeom>
            <a:avLst/>
            <a:gdLst/>
            <a:ahLst/>
            <a:cxnLst/>
            <a:rect r="r" b="b" t="t" l="l"/>
            <a:pathLst>
              <a:path h="1301093" w="1196215">
                <a:moveTo>
                  <a:pt x="0" y="0"/>
                </a:moveTo>
                <a:lnTo>
                  <a:pt x="1196216" y="0"/>
                </a:lnTo>
                <a:lnTo>
                  <a:pt x="1196216" y="1301093"/>
                </a:lnTo>
                <a:lnTo>
                  <a:pt x="0" y="13010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0" id="60"/>
          <p:cNvSpPr/>
          <p:nvPr/>
        </p:nvSpPr>
        <p:spPr>
          <a:xfrm flipH="false" flipV="false" rot="0">
            <a:off x="10502502" y="3769730"/>
            <a:ext cx="1196215" cy="1301093"/>
          </a:xfrm>
          <a:custGeom>
            <a:avLst/>
            <a:gdLst/>
            <a:ahLst/>
            <a:cxnLst/>
            <a:rect r="r" b="b" t="t" l="l"/>
            <a:pathLst>
              <a:path h="1301093" w="1196215">
                <a:moveTo>
                  <a:pt x="0" y="0"/>
                </a:moveTo>
                <a:lnTo>
                  <a:pt x="1196215" y="0"/>
                </a:lnTo>
                <a:lnTo>
                  <a:pt x="1196215" y="1301093"/>
                </a:lnTo>
                <a:lnTo>
                  <a:pt x="0" y="13010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1" id="61"/>
          <p:cNvSpPr/>
          <p:nvPr/>
        </p:nvSpPr>
        <p:spPr>
          <a:xfrm flipH="false" flipV="false" rot="0">
            <a:off x="14556452" y="3769730"/>
            <a:ext cx="1196215" cy="1301093"/>
          </a:xfrm>
          <a:custGeom>
            <a:avLst/>
            <a:gdLst/>
            <a:ahLst/>
            <a:cxnLst/>
            <a:rect r="r" b="b" t="t" l="l"/>
            <a:pathLst>
              <a:path h="1301093" w="1196215">
                <a:moveTo>
                  <a:pt x="0" y="0"/>
                </a:moveTo>
                <a:lnTo>
                  <a:pt x="1196215" y="0"/>
                </a:lnTo>
                <a:lnTo>
                  <a:pt x="1196215" y="1301093"/>
                </a:lnTo>
                <a:lnTo>
                  <a:pt x="0" y="13010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0720624" y="0"/>
            <a:ext cx="7668455" cy="10401374"/>
          </a:xfrm>
          <a:custGeom>
            <a:avLst/>
            <a:gdLst/>
            <a:ahLst/>
            <a:cxnLst/>
            <a:rect r="r" b="b" t="t" l="l"/>
            <a:pathLst>
              <a:path h="10401374" w="7668455">
                <a:moveTo>
                  <a:pt x="0" y="0"/>
                </a:moveTo>
                <a:lnTo>
                  <a:pt x="7668455" y="0"/>
                </a:lnTo>
                <a:lnTo>
                  <a:pt x="7668455"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9877205" y="1747337"/>
            <a:ext cx="6792326" cy="6792326"/>
            <a:chOff x="0" y="0"/>
            <a:chExt cx="6350000" cy="6350000"/>
          </a:xfrm>
        </p:grpSpPr>
        <p:sp>
          <p:nvSpPr>
            <p:cNvPr name="Freeform 10" id="10"/>
            <p:cNvSpPr/>
            <p:nvPr/>
          </p:nvSpPr>
          <p:spPr>
            <a:xfrm flipH="false" flipV="false" rot="0">
              <a:off x="0" y="0"/>
              <a:ext cx="6351270" cy="6350000"/>
            </a:xfrm>
            <a:custGeom>
              <a:avLst/>
              <a:gdLst/>
              <a:ahLst/>
              <a:cxnLst/>
              <a:rect r="r" b="b" t="t" l="l"/>
              <a:pathLst>
                <a:path h="6350000" w="635127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6"/>
              <a:stretch>
                <a:fillRect l="0" t="-10" r="0" b="-9"/>
              </a:stretch>
            </a:blipFill>
          </p:spPr>
        </p:sp>
      </p:grpSp>
      <p:sp>
        <p:nvSpPr>
          <p:cNvPr name="Freeform 11" id="11"/>
          <p:cNvSpPr/>
          <p:nvPr/>
        </p:nvSpPr>
        <p:spPr>
          <a:xfrm flipH="false" flipV="false" rot="0">
            <a:off x="1618469" y="1747337"/>
            <a:ext cx="670403" cy="703667"/>
          </a:xfrm>
          <a:custGeom>
            <a:avLst/>
            <a:gdLst/>
            <a:ahLst/>
            <a:cxnLst/>
            <a:rect r="r" b="b" t="t" l="l"/>
            <a:pathLst>
              <a:path h="703667" w="670403">
                <a:moveTo>
                  <a:pt x="0" y="0"/>
                </a:moveTo>
                <a:lnTo>
                  <a:pt x="670403" y="0"/>
                </a:lnTo>
                <a:lnTo>
                  <a:pt x="670403" y="703667"/>
                </a:lnTo>
                <a:lnTo>
                  <a:pt x="0" y="7036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618469" y="3368626"/>
            <a:ext cx="6702926" cy="1311403"/>
          </a:xfrm>
          <a:prstGeom prst="rect">
            <a:avLst/>
          </a:prstGeom>
        </p:spPr>
        <p:txBody>
          <a:bodyPr anchor="t" rtlCol="false" tIns="0" lIns="0" bIns="0" rIns="0">
            <a:spAutoFit/>
          </a:bodyPr>
          <a:lstStyle/>
          <a:p>
            <a:pPr algn="l">
              <a:lnSpc>
                <a:spcPts val="4794"/>
              </a:lnSpc>
            </a:pPr>
            <a:r>
              <a:rPr lang="en-US" sz="5100" b="true">
                <a:solidFill>
                  <a:srgbClr val="15193E"/>
                </a:solidFill>
                <a:latin typeface="Codec Pro Ultra-Bold"/>
                <a:ea typeface="Codec Pro Ultra-Bold"/>
                <a:cs typeface="Codec Pro Ultra-Bold"/>
                <a:sym typeface="Codec Pro Ultra-Bold"/>
              </a:rPr>
              <a:t>VIABILIDAD Y COSTOS</a:t>
            </a:r>
          </a:p>
        </p:txBody>
      </p:sp>
      <p:sp>
        <p:nvSpPr>
          <p:cNvPr name="TextBox 13" id="13"/>
          <p:cNvSpPr txBox="true"/>
          <p:nvPr/>
        </p:nvSpPr>
        <p:spPr>
          <a:xfrm rot="0">
            <a:off x="1618469" y="4834879"/>
            <a:ext cx="6702926" cy="2552700"/>
          </a:xfrm>
          <a:prstGeom prst="rect">
            <a:avLst/>
          </a:prstGeom>
        </p:spPr>
        <p:txBody>
          <a:bodyPr anchor="t" rtlCol="false" tIns="0" lIns="0" bIns="0" rIns="0">
            <a:spAutoFit/>
          </a:bodyPr>
          <a:lstStyle/>
          <a:p>
            <a:pPr algn="just">
              <a:lnSpc>
                <a:spcPts val="2520"/>
              </a:lnSpc>
            </a:pPr>
            <a:r>
              <a:rPr lang="en-US" sz="2100">
                <a:solidFill>
                  <a:srgbClr val="15193E"/>
                </a:solidFill>
                <a:latin typeface="Codec Pro"/>
                <a:ea typeface="Codec Pro"/>
                <a:cs typeface="Codec Pro"/>
                <a:sym typeface="Codec Pro"/>
              </a:rPr>
              <a:t>Este proyecto es accesible para los dueños de tiendas de abarrotes, pues utiliza tecnologías asequibles y no requiere de grandes inversiones en hardware. La mayoría de las funcionalidades pueden implementarse usando un dispositivo móvil, permitiendo que los dueños solo tengan que pagar por la aplicación o suscripciones de bajo costo.</a:t>
            </a:r>
          </a:p>
          <a:p>
            <a:pPr algn="just">
              <a:lnSpc>
                <a:spcPts val="2520"/>
              </a:lnSpc>
            </a:pPr>
          </a:p>
        </p:txBody>
      </p:sp>
      <p:sp>
        <p:nvSpPr>
          <p:cNvPr name="TextBox 14" id="14"/>
          <p:cNvSpPr txBox="true"/>
          <p:nvPr/>
        </p:nvSpPr>
        <p:spPr>
          <a:xfrm rot="0">
            <a:off x="2394648" y="1896356"/>
            <a:ext cx="1371666" cy="287853"/>
          </a:xfrm>
          <a:prstGeom prst="rect">
            <a:avLst/>
          </a:prstGeom>
        </p:spPr>
        <p:txBody>
          <a:bodyPr anchor="t" rtlCol="false" tIns="0" lIns="0" bIns="0" rIns="0">
            <a:spAutoFit/>
          </a:bodyPr>
          <a:lstStyle/>
          <a:p>
            <a:pPr algn="l">
              <a:lnSpc>
                <a:spcPts val="1849"/>
              </a:lnSpc>
            </a:pPr>
            <a:r>
              <a:rPr lang="en-US" b="true" sz="1887" spc="128">
                <a:solidFill>
                  <a:srgbClr val="15193E"/>
                </a:solidFill>
                <a:latin typeface="Codec Pro Bold"/>
                <a:ea typeface="Codec Pro Bold"/>
                <a:cs typeface="Codec Pro Bold"/>
                <a:sym typeface="Codec Pro Bold"/>
              </a:rPr>
              <a:t>MIT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637846" y="-629899"/>
            <a:ext cx="2789693" cy="1658599"/>
          </a:xfrm>
          <a:custGeom>
            <a:avLst/>
            <a:gdLst/>
            <a:ahLst/>
            <a:cxnLst/>
            <a:rect r="r" b="b" t="t" l="l"/>
            <a:pathLst>
              <a:path h="1658599" w="2789693">
                <a:moveTo>
                  <a:pt x="0" y="0"/>
                </a:moveTo>
                <a:lnTo>
                  <a:pt x="2789692" y="0"/>
                </a:lnTo>
                <a:lnTo>
                  <a:pt x="2789692"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2641" y="382986"/>
            <a:ext cx="2789693" cy="1658599"/>
          </a:xfrm>
          <a:custGeom>
            <a:avLst/>
            <a:gdLst/>
            <a:ahLst/>
            <a:cxnLst/>
            <a:rect r="r" b="b" t="t" l="l"/>
            <a:pathLst>
              <a:path h="1658599" w="2789693">
                <a:moveTo>
                  <a:pt x="0" y="0"/>
                </a:moveTo>
                <a:lnTo>
                  <a:pt x="2789692" y="0"/>
                </a:lnTo>
                <a:lnTo>
                  <a:pt x="2789692"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95595" y="-702350"/>
            <a:ext cx="2362646" cy="1404701"/>
          </a:xfrm>
          <a:custGeom>
            <a:avLst/>
            <a:gdLst/>
            <a:ahLst/>
            <a:cxnLst/>
            <a:rect r="r" b="b" t="t" l="l"/>
            <a:pathLst>
              <a:path h="1404701" w="2362646">
                <a:moveTo>
                  <a:pt x="0" y="0"/>
                </a:moveTo>
                <a:lnTo>
                  <a:pt x="2362646" y="0"/>
                </a:lnTo>
                <a:lnTo>
                  <a:pt x="2362646" y="1404700"/>
                </a:lnTo>
                <a:lnTo>
                  <a:pt x="0" y="140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005901" y="199400"/>
            <a:ext cx="2127794" cy="703667"/>
            <a:chOff x="0" y="0"/>
            <a:chExt cx="2837059" cy="938223"/>
          </a:xfrm>
        </p:grpSpPr>
        <p:sp>
          <p:nvSpPr>
            <p:cNvPr name="Freeform 9" id="9"/>
            <p:cNvSpPr/>
            <p:nvPr/>
          </p:nvSpPr>
          <p:spPr>
            <a:xfrm flipH="false" flipV="false" rot="0">
              <a:off x="0" y="0"/>
              <a:ext cx="893871" cy="938223"/>
            </a:xfrm>
            <a:custGeom>
              <a:avLst/>
              <a:gdLst/>
              <a:ahLst/>
              <a:cxnLst/>
              <a:rect r="r" b="b" t="t" l="l"/>
              <a:pathLst>
                <a:path h="938223" w="893871">
                  <a:moveTo>
                    <a:pt x="0" y="0"/>
                  </a:moveTo>
                  <a:lnTo>
                    <a:pt x="893871" y="0"/>
                  </a:lnTo>
                  <a:lnTo>
                    <a:pt x="893871" y="938223"/>
                  </a:lnTo>
                  <a:lnTo>
                    <a:pt x="0" y="9382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08171" y="277209"/>
              <a:ext cx="1828888" cy="383804"/>
            </a:xfrm>
            <a:prstGeom prst="rect">
              <a:avLst/>
            </a:prstGeom>
          </p:spPr>
          <p:txBody>
            <a:bodyPr anchor="t" rtlCol="false" tIns="0" lIns="0" bIns="0" rIns="0">
              <a:spAutoFit/>
            </a:bodyPr>
            <a:lstStyle/>
            <a:p>
              <a:pPr algn="l">
                <a:lnSpc>
                  <a:spcPts val="1849"/>
                </a:lnSpc>
              </a:pPr>
              <a:r>
                <a:rPr lang="en-US" b="true" sz="1887" spc="128">
                  <a:solidFill>
                    <a:srgbClr val="15193E"/>
                  </a:solidFill>
                  <a:latin typeface="Codec Pro Bold"/>
                  <a:ea typeface="Codec Pro Bold"/>
                  <a:cs typeface="Codec Pro Bold"/>
                  <a:sym typeface="Codec Pro Bold"/>
                </a:rPr>
                <a:t>MIT</a:t>
              </a:r>
            </a:p>
          </p:txBody>
        </p:sp>
      </p:grpSp>
      <p:grpSp>
        <p:nvGrpSpPr>
          <p:cNvPr name="Group 11" id="11"/>
          <p:cNvGrpSpPr/>
          <p:nvPr/>
        </p:nvGrpSpPr>
        <p:grpSpPr>
          <a:xfrm rot="0">
            <a:off x="1028700" y="2510580"/>
            <a:ext cx="7847964" cy="3112300"/>
            <a:chOff x="0" y="0"/>
            <a:chExt cx="2339191" cy="927663"/>
          </a:xfrm>
        </p:grpSpPr>
        <p:sp>
          <p:nvSpPr>
            <p:cNvPr name="Freeform 12" id="12"/>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3" id="13"/>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9411336" y="6051505"/>
            <a:ext cx="7847964" cy="3112300"/>
            <a:chOff x="0" y="0"/>
            <a:chExt cx="2339191" cy="927663"/>
          </a:xfrm>
        </p:grpSpPr>
        <p:sp>
          <p:nvSpPr>
            <p:cNvPr name="Freeform 15" id="15"/>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6" id="16"/>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028700" y="1281230"/>
            <a:ext cx="7780453" cy="7977070"/>
            <a:chOff x="0" y="0"/>
            <a:chExt cx="2319069" cy="2377673"/>
          </a:xfrm>
        </p:grpSpPr>
        <p:sp>
          <p:nvSpPr>
            <p:cNvPr name="Freeform 18" id="18"/>
            <p:cNvSpPr/>
            <p:nvPr/>
          </p:nvSpPr>
          <p:spPr>
            <a:xfrm flipH="false" flipV="false" rot="0">
              <a:off x="0" y="0"/>
              <a:ext cx="2319069" cy="2377673"/>
            </a:xfrm>
            <a:custGeom>
              <a:avLst/>
              <a:gdLst/>
              <a:ahLst/>
              <a:cxnLst/>
              <a:rect r="r" b="b" t="t" l="l"/>
              <a:pathLst>
                <a:path h="2377673" w="2319069">
                  <a:moveTo>
                    <a:pt x="21891" y="0"/>
                  </a:moveTo>
                  <a:lnTo>
                    <a:pt x="2297178" y="0"/>
                  </a:lnTo>
                  <a:cubicBezTo>
                    <a:pt x="2302983" y="0"/>
                    <a:pt x="2308552" y="2306"/>
                    <a:pt x="2312657" y="6412"/>
                  </a:cubicBezTo>
                  <a:cubicBezTo>
                    <a:pt x="2316762" y="10517"/>
                    <a:pt x="2319069" y="16085"/>
                    <a:pt x="2319069" y="21891"/>
                  </a:cubicBezTo>
                  <a:lnTo>
                    <a:pt x="2319069" y="2355782"/>
                  </a:lnTo>
                  <a:cubicBezTo>
                    <a:pt x="2319069" y="2361588"/>
                    <a:pt x="2316762" y="2367156"/>
                    <a:pt x="2312657" y="2371261"/>
                  </a:cubicBezTo>
                  <a:cubicBezTo>
                    <a:pt x="2308552" y="2375367"/>
                    <a:pt x="2302983" y="2377673"/>
                    <a:pt x="2297178" y="2377673"/>
                  </a:cubicBezTo>
                  <a:lnTo>
                    <a:pt x="21891" y="2377673"/>
                  </a:lnTo>
                  <a:cubicBezTo>
                    <a:pt x="16085" y="2377673"/>
                    <a:pt x="10517" y="2375367"/>
                    <a:pt x="6412" y="2371261"/>
                  </a:cubicBezTo>
                  <a:cubicBezTo>
                    <a:pt x="2306" y="2367156"/>
                    <a:pt x="0" y="2361588"/>
                    <a:pt x="0" y="2355782"/>
                  </a:cubicBezTo>
                  <a:lnTo>
                    <a:pt x="0" y="21891"/>
                  </a:lnTo>
                  <a:cubicBezTo>
                    <a:pt x="0" y="16085"/>
                    <a:pt x="2306" y="10517"/>
                    <a:pt x="6412" y="6412"/>
                  </a:cubicBezTo>
                  <a:cubicBezTo>
                    <a:pt x="10517" y="2306"/>
                    <a:pt x="16085" y="0"/>
                    <a:pt x="21891" y="0"/>
                  </a:cubicBezTo>
                  <a:close/>
                </a:path>
              </a:pathLst>
            </a:custGeom>
            <a:solidFill>
              <a:srgbClr val="F0F2FD"/>
            </a:solidFill>
          </p:spPr>
        </p:sp>
        <p:sp>
          <p:nvSpPr>
            <p:cNvPr name="TextBox 19" id="19"/>
            <p:cNvSpPr txBox="true"/>
            <p:nvPr/>
          </p:nvSpPr>
          <p:spPr>
            <a:xfrm>
              <a:off x="0" y="-38100"/>
              <a:ext cx="2319069" cy="2415773"/>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9411336" y="1281230"/>
            <a:ext cx="7780453" cy="7977070"/>
            <a:chOff x="0" y="0"/>
            <a:chExt cx="2319069" cy="2377673"/>
          </a:xfrm>
        </p:grpSpPr>
        <p:sp>
          <p:nvSpPr>
            <p:cNvPr name="Freeform 21" id="21"/>
            <p:cNvSpPr/>
            <p:nvPr/>
          </p:nvSpPr>
          <p:spPr>
            <a:xfrm flipH="false" flipV="false" rot="0">
              <a:off x="0" y="0"/>
              <a:ext cx="2319069" cy="2377673"/>
            </a:xfrm>
            <a:custGeom>
              <a:avLst/>
              <a:gdLst/>
              <a:ahLst/>
              <a:cxnLst/>
              <a:rect r="r" b="b" t="t" l="l"/>
              <a:pathLst>
                <a:path h="2377673" w="2319069">
                  <a:moveTo>
                    <a:pt x="21891" y="0"/>
                  </a:moveTo>
                  <a:lnTo>
                    <a:pt x="2297178" y="0"/>
                  </a:lnTo>
                  <a:cubicBezTo>
                    <a:pt x="2302983" y="0"/>
                    <a:pt x="2308552" y="2306"/>
                    <a:pt x="2312657" y="6412"/>
                  </a:cubicBezTo>
                  <a:cubicBezTo>
                    <a:pt x="2316762" y="10517"/>
                    <a:pt x="2319069" y="16085"/>
                    <a:pt x="2319069" y="21891"/>
                  </a:cubicBezTo>
                  <a:lnTo>
                    <a:pt x="2319069" y="2355782"/>
                  </a:lnTo>
                  <a:cubicBezTo>
                    <a:pt x="2319069" y="2361588"/>
                    <a:pt x="2316762" y="2367156"/>
                    <a:pt x="2312657" y="2371261"/>
                  </a:cubicBezTo>
                  <a:cubicBezTo>
                    <a:pt x="2308552" y="2375367"/>
                    <a:pt x="2302983" y="2377673"/>
                    <a:pt x="2297178" y="2377673"/>
                  </a:cubicBezTo>
                  <a:lnTo>
                    <a:pt x="21891" y="2377673"/>
                  </a:lnTo>
                  <a:cubicBezTo>
                    <a:pt x="16085" y="2377673"/>
                    <a:pt x="10517" y="2375367"/>
                    <a:pt x="6412" y="2371261"/>
                  </a:cubicBezTo>
                  <a:cubicBezTo>
                    <a:pt x="2306" y="2367156"/>
                    <a:pt x="0" y="2361588"/>
                    <a:pt x="0" y="2355782"/>
                  </a:cubicBezTo>
                  <a:lnTo>
                    <a:pt x="0" y="21891"/>
                  </a:lnTo>
                  <a:cubicBezTo>
                    <a:pt x="0" y="16085"/>
                    <a:pt x="2306" y="10517"/>
                    <a:pt x="6412" y="6412"/>
                  </a:cubicBezTo>
                  <a:cubicBezTo>
                    <a:pt x="10517" y="2306"/>
                    <a:pt x="16085" y="0"/>
                    <a:pt x="21891" y="0"/>
                  </a:cubicBezTo>
                  <a:close/>
                </a:path>
              </a:pathLst>
            </a:custGeom>
            <a:solidFill>
              <a:srgbClr val="5666F8"/>
            </a:solidFill>
          </p:spPr>
        </p:sp>
        <p:sp>
          <p:nvSpPr>
            <p:cNvPr name="TextBox 22" id="22"/>
            <p:cNvSpPr txBox="true"/>
            <p:nvPr/>
          </p:nvSpPr>
          <p:spPr>
            <a:xfrm>
              <a:off x="0" y="-38100"/>
              <a:ext cx="2319069" cy="2415773"/>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2809517" y="1532165"/>
            <a:ext cx="4218819" cy="335042"/>
          </a:xfrm>
          <a:prstGeom prst="rect">
            <a:avLst/>
          </a:prstGeom>
        </p:spPr>
        <p:txBody>
          <a:bodyPr anchor="t" rtlCol="false" tIns="0" lIns="0" bIns="0" rIns="0">
            <a:spAutoFit/>
          </a:bodyPr>
          <a:lstStyle/>
          <a:p>
            <a:pPr algn="l">
              <a:lnSpc>
                <a:spcPts val="2145"/>
              </a:lnSpc>
            </a:pPr>
            <a:r>
              <a:rPr lang="en-US" sz="2282" b="true">
                <a:solidFill>
                  <a:srgbClr val="15193E"/>
                </a:solidFill>
                <a:latin typeface="Codec Pro Ultra-Bold"/>
                <a:ea typeface="Codec Pro Ultra-Bold"/>
                <a:cs typeface="Codec Pro Ultra-Bold"/>
                <a:sym typeface="Codec Pro Ultra-Bold"/>
              </a:rPr>
              <a:t>ESPECIFICACIONES BACKEND</a:t>
            </a:r>
          </a:p>
        </p:txBody>
      </p:sp>
      <p:sp>
        <p:nvSpPr>
          <p:cNvPr name="TextBox 24" id="24"/>
          <p:cNvSpPr txBox="true"/>
          <p:nvPr/>
        </p:nvSpPr>
        <p:spPr>
          <a:xfrm rot="0">
            <a:off x="10839295" y="1483707"/>
            <a:ext cx="6018580" cy="335042"/>
          </a:xfrm>
          <a:prstGeom prst="rect">
            <a:avLst/>
          </a:prstGeom>
        </p:spPr>
        <p:txBody>
          <a:bodyPr anchor="t" rtlCol="false" tIns="0" lIns="0" bIns="0" rIns="0">
            <a:spAutoFit/>
          </a:bodyPr>
          <a:lstStyle/>
          <a:p>
            <a:pPr algn="l">
              <a:lnSpc>
                <a:spcPts val="2145"/>
              </a:lnSpc>
            </a:pPr>
            <a:r>
              <a:rPr lang="en-US" sz="2282" b="true">
                <a:solidFill>
                  <a:srgbClr val="FFFFFF"/>
                </a:solidFill>
                <a:latin typeface="Codec Pro Ultra-Bold"/>
                <a:ea typeface="Codec Pro Ultra-Bold"/>
                <a:cs typeface="Codec Pro Ultra-Bold"/>
                <a:sym typeface="Codec Pro Ultra-Bold"/>
              </a:rPr>
              <a:t>ARQUITECTURA DEL BACKEND</a:t>
            </a:r>
          </a:p>
        </p:txBody>
      </p:sp>
      <p:sp>
        <p:nvSpPr>
          <p:cNvPr name="TextBox 25" id="25"/>
          <p:cNvSpPr txBox="true"/>
          <p:nvPr/>
        </p:nvSpPr>
        <p:spPr>
          <a:xfrm rot="0">
            <a:off x="1348502" y="1920297"/>
            <a:ext cx="7208361" cy="7496175"/>
          </a:xfrm>
          <a:prstGeom prst="rect">
            <a:avLst/>
          </a:prstGeom>
        </p:spPr>
        <p:txBody>
          <a:bodyPr anchor="t" rtlCol="false" tIns="0" lIns="0" bIns="0" rIns="0">
            <a:spAutoFit/>
          </a:bodyPr>
          <a:lstStyle/>
          <a:p>
            <a:pPr algn="l">
              <a:lnSpc>
                <a:spcPts val="2223"/>
              </a:lnSpc>
            </a:pPr>
            <a:r>
              <a:rPr lang="en-US" sz="1852" b="true">
                <a:solidFill>
                  <a:srgbClr val="15193E"/>
                </a:solidFill>
                <a:latin typeface="Codec Pro Bold"/>
                <a:ea typeface="Codec Pro Bold"/>
                <a:cs typeface="Codec Pro Bold"/>
                <a:sym typeface="Codec Pro Bold"/>
              </a:rPr>
              <a:t>Lenguaje y Frameworks:</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Lenguaje: Node.js (JavaScript) o Python.</a:t>
            </a:r>
          </a:p>
          <a:p>
            <a:pPr algn="l">
              <a:lnSpc>
                <a:spcPts val="2223"/>
              </a:lnSpc>
            </a:pPr>
            <a:r>
              <a:rPr lang="en-US" sz="1852" b="true">
                <a:solidFill>
                  <a:srgbClr val="15193E"/>
                </a:solidFill>
                <a:latin typeface="Codec Pro Bold"/>
                <a:ea typeface="Codec Pro Bold"/>
                <a:cs typeface="Codec Pro Bold"/>
                <a:sym typeface="Codec Pro Bold"/>
              </a:rPr>
              <a:t>Frameworks:</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Node.js: Express.</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Python: Flask o Django (opción robusta y escalable).</a:t>
            </a:r>
          </a:p>
          <a:p>
            <a:pPr algn="l">
              <a:lnSpc>
                <a:spcPts val="2223"/>
              </a:lnSpc>
            </a:pPr>
            <a:r>
              <a:rPr lang="en-US" sz="1852" b="true">
                <a:solidFill>
                  <a:srgbClr val="15193E"/>
                </a:solidFill>
                <a:latin typeface="Codec Pro Bold"/>
                <a:ea typeface="Codec Pro Bold"/>
                <a:cs typeface="Codec Pro Bold"/>
                <a:sym typeface="Codec Pro Bold"/>
              </a:rPr>
              <a:t>Base de Datos:</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MongoDB: Ideal para datos en JSON que se pueden estructurar de forma flexible, como los productos y sus atributos.</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MySQL o PostgreSQL: Para estructurar los datos en tablas (productos, inventarios, clientes, etc.) y permitir consultas SQL.</a:t>
            </a:r>
          </a:p>
          <a:p>
            <a:pPr algn="l">
              <a:lnSpc>
                <a:spcPts val="2223"/>
              </a:lnSpc>
            </a:pPr>
          </a:p>
          <a:p>
            <a:pPr algn="l" marL="400011" indent="-200006" lvl="1">
              <a:lnSpc>
                <a:spcPts val="2223"/>
              </a:lnSpc>
              <a:buAutoNum type="arabicPeriod" startAt="1"/>
            </a:pPr>
            <a:r>
              <a:rPr lang="en-US" b="true" sz="1852">
                <a:solidFill>
                  <a:srgbClr val="15193E"/>
                </a:solidFill>
                <a:latin typeface="Codec Pro Bold"/>
                <a:ea typeface="Codec Pro Bold"/>
                <a:cs typeface="Codec Pro Bold"/>
                <a:sym typeface="Codec Pro Bold"/>
              </a:rPr>
              <a:t>Endpoints API REST:</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Inventario: para ver el inventario actual, actualizar productos y consultar datos históricos.</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Notificaciones: para enviar y gestionar notificaciones a los clientes.</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Predicción de Inventario: para procesar datos de venta y sugerir cantidades de reabastecimiento.</a:t>
            </a:r>
          </a:p>
          <a:p>
            <a:pPr algn="l" marL="400011" indent="-200006" lvl="1">
              <a:lnSpc>
                <a:spcPts val="2223"/>
              </a:lnSpc>
              <a:buAutoNum type="arabicPeriod" startAt="1"/>
            </a:pPr>
            <a:r>
              <a:rPr lang="en-US" b="true" sz="1852">
                <a:solidFill>
                  <a:srgbClr val="15193E"/>
                </a:solidFill>
                <a:latin typeface="Codec Pro Bold"/>
                <a:ea typeface="Codec Pro Bold"/>
                <a:cs typeface="Codec Pro Bold"/>
                <a:sym typeface="Codec Pro Bold"/>
              </a:rPr>
              <a:t>Algoritmo de Predicción de Inventario:</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Modelo de Serie de Tiempo: como ARIMA, que ajusta patrones de demanda histórica.</a:t>
            </a:r>
          </a:p>
          <a:p>
            <a:pPr algn="l" marL="400011" indent="-200006" lvl="1">
              <a:lnSpc>
                <a:spcPts val="2223"/>
              </a:lnSpc>
              <a:buFont typeface="Arial"/>
              <a:buChar char="•"/>
            </a:pPr>
            <a:r>
              <a:rPr lang="en-US" b="true" sz="1852">
                <a:solidFill>
                  <a:srgbClr val="15193E"/>
                </a:solidFill>
                <a:latin typeface="Codec Pro Bold"/>
                <a:ea typeface="Codec Pro Bold"/>
                <a:cs typeface="Codec Pro Bold"/>
                <a:sym typeface="Codec Pro Bold"/>
              </a:rPr>
              <a:t>Modelo de Clasificación: con un árbol de decisiones o una regresión logística (usando un servicio de Python, por ejemplo) para sugerir productos de venta rápida.</a:t>
            </a:r>
          </a:p>
          <a:p>
            <a:pPr algn="l">
              <a:lnSpc>
                <a:spcPts val="2223"/>
              </a:lnSpc>
            </a:pPr>
          </a:p>
        </p:txBody>
      </p:sp>
      <p:sp>
        <p:nvSpPr>
          <p:cNvPr name="TextBox 26" id="26"/>
          <p:cNvSpPr txBox="true"/>
          <p:nvPr/>
        </p:nvSpPr>
        <p:spPr>
          <a:xfrm rot="0">
            <a:off x="9745250" y="1920297"/>
            <a:ext cx="7112625" cy="7172325"/>
          </a:xfrm>
          <a:prstGeom prst="rect">
            <a:avLst/>
          </a:prstGeom>
        </p:spPr>
        <p:txBody>
          <a:bodyPr anchor="t" rtlCol="false" tIns="0" lIns="0" bIns="0" rIns="0">
            <a:spAutoFit/>
          </a:bodyPr>
          <a:lstStyle/>
          <a:p>
            <a:pPr algn="l" marL="536011" indent="-268005" lvl="1">
              <a:lnSpc>
                <a:spcPts val="2979"/>
              </a:lnSpc>
              <a:buAutoNum type="arabicPeriod" startAt="1"/>
            </a:pPr>
            <a:r>
              <a:rPr lang="en-US" b="true" sz="2482">
                <a:solidFill>
                  <a:srgbClr val="FFFFFF"/>
                </a:solidFill>
                <a:latin typeface="Codec Pro Bold"/>
                <a:ea typeface="Codec Pro Bold"/>
                <a:cs typeface="Codec Pro Bold"/>
                <a:sym typeface="Codec Pro Bold"/>
              </a:rPr>
              <a:t>API REST: Construida en Express o Flask/Django que permita que el frontend realice peticiones a endpoints específicos, como `/inventario`, `/productos`, y `/notificaciones`.</a:t>
            </a:r>
          </a:p>
          <a:p>
            <a:pPr algn="l" marL="536011" indent="-268005" lvl="1">
              <a:lnSpc>
                <a:spcPts val="2979"/>
              </a:lnSpc>
              <a:buAutoNum type="arabicPeriod" startAt="1"/>
            </a:pPr>
            <a:r>
              <a:rPr lang="en-US" b="true" sz="2482">
                <a:solidFill>
                  <a:srgbClr val="FFFFFF"/>
                </a:solidFill>
                <a:latin typeface="Codec Pro Bold"/>
                <a:ea typeface="Codec Pro Bold"/>
                <a:cs typeface="Codec Pro Bold"/>
                <a:sym typeface="Codec Pro Bold"/>
              </a:rPr>
              <a:t>Middleware: Manejo de autenticación y autorización para garantizar que solo el propietario de la tienda pueda realizar cambios en el inventario.</a:t>
            </a:r>
          </a:p>
          <a:p>
            <a:pPr algn="l" marL="536011" indent="-268005" lvl="1">
              <a:lnSpc>
                <a:spcPts val="2979"/>
              </a:lnSpc>
              <a:buAutoNum type="arabicPeriod" startAt="1"/>
            </a:pPr>
            <a:r>
              <a:rPr lang="en-US" b="true" sz="2482">
                <a:solidFill>
                  <a:srgbClr val="FFFFFF"/>
                </a:solidFill>
                <a:latin typeface="Codec Pro Bold"/>
                <a:ea typeface="Codec Pro Bold"/>
                <a:cs typeface="Codec Pro Bold"/>
                <a:sym typeface="Codec Pro Bold"/>
              </a:rPr>
              <a:t>Notificaciones en Tiempo Real:</a:t>
            </a:r>
          </a:p>
          <a:p>
            <a:pPr algn="l" marL="557600" indent="-278800" lvl="1">
              <a:lnSpc>
                <a:spcPts val="3099"/>
              </a:lnSpc>
              <a:buFont typeface="Arial"/>
              <a:buChar char="•"/>
            </a:pPr>
            <a:r>
              <a:rPr lang="en-US" b="true" sz="2582">
                <a:solidFill>
                  <a:srgbClr val="FFFFFF"/>
                </a:solidFill>
                <a:latin typeface="Codec Pro Bold"/>
                <a:ea typeface="Codec Pro Bold"/>
                <a:cs typeface="Codec Pro Bold"/>
                <a:sym typeface="Codec Pro Bold"/>
              </a:rPr>
              <a:t>WebSockets o Push Notifications para actualizaciones instantáneas sobre el inventario o alertas de productos en oferta.</a:t>
            </a:r>
          </a:p>
          <a:p>
            <a:pPr algn="l">
              <a:lnSpc>
                <a:spcPts val="2979"/>
              </a:lnSpc>
            </a:pPr>
          </a:p>
          <a:p>
            <a:pPr algn="l">
              <a:lnSpc>
                <a:spcPts val="2979"/>
              </a:lnSpc>
            </a:pPr>
            <a:r>
              <a:rPr lang="en-US" sz="2482" b="true">
                <a:solidFill>
                  <a:srgbClr val="FFFFFF"/>
                </a:solidFill>
                <a:latin typeface="Codec Pro Bold"/>
                <a:ea typeface="Codec Pro Bold"/>
                <a:cs typeface="Codec Pro Bold"/>
                <a:sym typeface="Codec Pro Bold"/>
              </a:rPr>
              <a:t>Con esta configuración, podrías generar una estructura completa y escalable para manejar los datos de la tienda de manera segura y eficiente.</a:t>
            </a:r>
          </a:p>
        </p:txBody>
      </p:sp>
      <p:sp>
        <p:nvSpPr>
          <p:cNvPr name="Freeform 27" id="27"/>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6">
              <a:extLst>
                <a:ext uri="{96DAC541-7B7A-43D3-8B79-37D633B846F1}">
                  <asvg:svgBlip xmlns:asvg="http://schemas.microsoft.com/office/drawing/2016/SVG/main" r:embed="rId7"/>
                </a:ext>
              </a:extLst>
            </a:blip>
            <a:stretch>
              <a:fillRect l="0" t="-2000794" r="0" b="0"/>
            </a:stretch>
          </a:blipFill>
        </p:spPr>
      </p:sp>
      <p:sp>
        <p:nvSpPr>
          <p:cNvPr name="TextBox 28" id="28"/>
          <p:cNvSpPr txBox="true"/>
          <p:nvPr/>
        </p:nvSpPr>
        <p:spPr>
          <a:xfrm rot="0">
            <a:off x="7710132" y="397705"/>
            <a:ext cx="2867735" cy="711328"/>
          </a:xfrm>
          <a:prstGeom prst="rect">
            <a:avLst/>
          </a:prstGeom>
        </p:spPr>
        <p:txBody>
          <a:bodyPr anchor="t" rtlCol="false" tIns="0" lIns="0" bIns="0" rIns="0">
            <a:spAutoFit/>
          </a:bodyPr>
          <a:lstStyle/>
          <a:p>
            <a:pPr algn="l">
              <a:lnSpc>
                <a:spcPts val="4794"/>
              </a:lnSpc>
            </a:pPr>
            <a:r>
              <a:rPr lang="en-US" sz="5100" b="true">
                <a:solidFill>
                  <a:srgbClr val="15193E"/>
                </a:solidFill>
                <a:latin typeface="Codec Pro Ultra-Bold"/>
                <a:ea typeface="Codec Pro Ultra-Bold"/>
                <a:cs typeface="Codec Pro Ultra-Bold"/>
                <a:sym typeface="Codec Pro Ultra-Bold"/>
              </a:rPr>
              <a:t>CÓDIGO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DAGUms_Jatg</dc:identifier>
  <dcterms:modified xsi:type="dcterms:W3CDTF">2011-08-01T06:04:30Z</dcterms:modified>
  <cp:revision>1</cp:revision>
  <dc:title>PROPUESTA MIT</dc:title>
</cp:coreProperties>
</file>