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tu4CcchTRyx1VHjroNFjPROC/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7b9d89315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e7b9d89315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e7b9d89315_1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7b9d89315_1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7b9d89315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e7b9d89315_1_2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7b9d89315_1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e7b9d89315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e7b9d89315_1_2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7b9d89315_1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e7b9d8931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e7b9d89315_1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7b9d89315_1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e7b9d89315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e7b9d89315_1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7b9d89315_1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e7b9d8931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e7b9d89315_1_1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7dae40e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f7dae40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f7dae40e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7dae40e8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f7dae40e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1f7dae40e84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9b85928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19b8592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9b85928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7b9d8931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7b9d893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e7b9d89315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7b9d89315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7b9d8931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e7b9d89315_1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7b9d89315_1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7b9d8931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e7b9d89315_1_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7b9d89315_1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e7b9d89315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e7b9d89315_1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7b9d89315_1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7b9d8931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e7b9d89315_1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CSS 09 - Flexbox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7b9d89315_1_15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94" name="Google Shape;194;g1e7b9d89315_1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e7b9d89315_1_15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6" name="Google Shape;196;g1e7b9d89315_1_151"/>
          <p:cNvSpPr txBox="1"/>
          <p:nvPr/>
        </p:nvSpPr>
        <p:spPr>
          <a:xfrm>
            <a:off x="395525" y="1314025"/>
            <a:ext cx="465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/>
              <a:t>Propriedade justify-content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e7b9d89315_1_151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e7b9d89315_1_151"/>
          <p:cNvSpPr txBox="1"/>
          <p:nvPr/>
        </p:nvSpPr>
        <p:spPr>
          <a:xfrm>
            <a:off x="5839075" y="5768875"/>
            <a:ext cx="3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8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e7b9d89315_1_151"/>
          <p:cNvSpPr txBox="1"/>
          <p:nvPr/>
        </p:nvSpPr>
        <p:spPr>
          <a:xfrm>
            <a:off x="852150" y="2173050"/>
            <a:ext cx="74397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A propriedade </a:t>
            </a:r>
            <a:r>
              <a:rPr lang="pt-BR" sz="2700">
                <a:solidFill>
                  <a:srgbClr val="9900FF"/>
                </a:solidFill>
              </a:rPr>
              <a:t>justify-content</a:t>
            </a:r>
            <a:r>
              <a:rPr lang="pt-BR" sz="2700">
                <a:solidFill>
                  <a:schemeClr val="dk1"/>
                </a:solidFill>
              </a:rPr>
              <a:t> configura como o navegador irá exibir qualquer espaço extra que possa existir no container, ou seja, ela define o alinhamento ao longo do </a:t>
            </a:r>
            <a:r>
              <a:rPr lang="pt-BR" sz="2700">
                <a:solidFill>
                  <a:srgbClr val="9900FF"/>
                </a:solidFill>
              </a:rPr>
              <a:t>main-axis</a:t>
            </a:r>
            <a:r>
              <a:rPr lang="pt-BR" sz="2700">
                <a:solidFill>
                  <a:schemeClr val="dk1"/>
                </a:solidFill>
              </a:rPr>
              <a:t> do container.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7b9d89315_1_23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06" name="Google Shape;206;g1e7b9d89315_1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e7b9d89315_1_23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8" name="Google Shape;208;g1e7b9d89315_1_231"/>
          <p:cNvSpPr txBox="1"/>
          <p:nvPr/>
        </p:nvSpPr>
        <p:spPr>
          <a:xfrm>
            <a:off x="395525" y="1314025"/>
            <a:ext cx="465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/>
              <a:t>Propriedade justify-content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e7b9d89315_1_231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1e7b9d89315_1_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13" y="2066725"/>
            <a:ext cx="5371583" cy="418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7b9d89315_1_24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17" name="Google Shape;217;g1e7b9d89315_1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e7b9d89315_1_24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9" name="Google Shape;219;g1e7b9d89315_1_244"/>
          <p:cNvSpPr txBox="1"/>
          <p:nvPr/>
        </p:nvSpPr>
        <p:spPr>
          <a:xfrm>
            <a:off x="395525" y="1314025"/>
            <a:ext cx="465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/>
              <a:t>Propriedade justify-content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e7b9d89315_1_244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1e7b9d89315_1_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63" y="2066713"/>
            <a:ext cx="5156864" cy="418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7b9d89315_1_16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28" name="Google Shape;228;g1e7b9d89315_1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e7b9d89315_1_16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0" name="Google Shape;230;g1e7b9d89315_1_162"/>
          <p:cNvSpPr txBox="1"/>
          <p:nvPr/>
        </p:nvSpPr>
        <p:spPr>
          <a:xfrm>
            <a:off x="456300" y="1200900"/>
            <a:ext cx="417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>
                <a:solidFill>
                  <a:schemeClr val="dk1"/>
                </a:solidFill>
              </a:rPr>
              <a:t>Propriedade align-itens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e7b9d89315_1_16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e7b9d89315_1_162"/>
          <p:cNvSpPr txBox="1"/>
          <p:nvPr/>
        </p:nvSpPr>
        <p:spPr>
          <a:xfrm>
            <a:off x="395525" y="5732050"/>
            <a:ext cx="3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8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e7b9d89315_1_162"/>
          <p:cNvSpPr txBox="1"/>
          <p:nvPr/>
        </p:nvSpPr>
        <p:spPr>
          <a:xfrm>
            <a:off x="313825" y="1896525"/>
            <a:ext cx="4071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 propriedade </a:t>
            </a:r>
            <a:r>
              <a:rPr lang="pt-BR" sz="2400">
                <a:solidFill>
                  <a:srgbClr val="9900FF"/>
                </a:solidFill>
              </a:rPr>
              <a:t>align-itens</a:t>
            </a:r>
            <a:r>
              <a:rPr lang="pt-BR" sz="2400">
                <a:solidFill>
                  <a:schemeClr val="dk1"/>
                </a:solidFill>
              </a:rPr>
              <a:t> define o comportamento padrão de como os itens flex estão dispostos ao longo do </a:t>
            </a:r>
            <a:r>
              <a:rPr lang="pt-BR" sz="2400">
                <a:solidFill>
                  <a:srgbClr val="9900FF"/>
                </a:solidFill>
              </a:rPr>
              <a:t>cross-axis</a:t>
            </a:r>
            <a:r>
              <a:rPr lang="pt-BR" sz="2400">
                <a:solidFill>
                  <a:schemeClr val="dk1"/>
                </a:solidFill>
              </a:rPr>
              <a:t>. Ele faz a mesma função para o </a:t>
            </a:r>
            <a:r>
              <a:rPr lang="pt-BR" sz="2400">
                <a:solidFill>
                  <a:srgbClr val="9900FF"/>
                </a:solidFill>
              </a:rPr>
              <a:t>cross-axis</a:t>
            </a:r>
            <a:r>
              <a:rPr lang="pt-BR" sz="2400">
                <a:solidFill>
                  <a:schemeClr val="dk1"/>
                </a:solidFill>
              </a:rPr>
              <a:t>, quanto o </a:t>
            </a:r>
            <a:r>
              <a:rPr lang="pt-BR" sz="2400">
                <a:solidFill>
                  <a:srgbClr val="9900FF"/>
                </a:solidFill>
              </a:rPr>
              <a:t>justify-content</a:t>
            </a:r>
            <a:r>
              <a:rPr lang="pt-BR" sz="2400">
                <a:solidFill>
                  <a:schemeClr val="dk1"/>
                </a:solidFill>
              </a:rPr>
              <a:t> para o</a:t>
            </a:r>
            <a:r>
              <a:rPr lang="pt-BR" sz="2400">
                <a:solidFill>
                  <a:srgbClr val="9900FF"/>
                </a:solidFill>
              </a:rPr>
              <a:t> main-axis.</a:t>
            </a:r>
            <a:endParaRPr b="0" i="0" sz="2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1e7b9d89315_1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00" y="1609086"/>
            <a:ext cx="3638439" cy="464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7b9d89315_1_17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41" name="Google Shape;241;g1e7b9d89315_1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e7b9d89315_1_17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43" name="Google Shape;243;g1e7b9d89315_1_173"/>
          <p:cNvSpPr txBox="1"/>
          <p:nvPr/>
        </p:nvSpPr>
        <p:spPr>
          <a:xfrm>
            <a:off x="395525" y="1353525"/>
            <a:ext cx="429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>
                <a:solidFill>
                  <a:schemeClr val="dk1"/>
                </a:solidFill>
              </a:rPr>
              <a:t>Propriedade order 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e7b9d89315_1_173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e7b9d89315_1_173"/>
          <p:cNvSpPr txBox="1"/>
          <p:nvPr/>
        </p:nvSpPr>
        <p:spPr>
          <a:xfrm>
            <a:off x="5839075" y="5768875"/>
            <a:ext cx="3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8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e7b9d89315_1_173"/>
          <p:cNvSpPr txBox="1"/>
          <p:nvPr/>
        </p:nvSpPr>
        <p:spPr>
          <a:xfrm>
            <a:off x="5014725" y="1675650"/>
            <a:ext cx="3014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 propriedade </a:t>
            </a:r>
            <a:r>
              <a:rPr lang="pt-BR" sz="2400">
                <a:solidFill>
                  <a:srgbClr val="9900FF"/>
                </a:solidFill>
              </a:rPr>
              <a:t>order</a:t>
            </a:r>
            <a:r>
              <a:rPr lang="pt-BR" sz="2400">
                <a:solidFill>
                  <a:schemeClr val="dk1"/>
                </a:solidFill>
              </a:rPr>
              <a:t> controla a ordem onde cada item deverá aparecer no container. Você pode por exemplo alterar a ordem de um item por meio de uma classe.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e7b9d89315_1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" y="2106225"/>
            <a:ext cx="4144448" cy="415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7b9d89315_1_18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54" name="Google Shape;254;g1e7b9d89315_1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e7b9d89315_1_18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56" name="Google Shape;256;g1e7b9d89315_1_184"/>
          <p:cNvSpPr txBox="1"/>
          <p:nvPr/>
        </p:nvSpPr>
        <p:spPr>
          <a:xfrm>
            <a:off x="395525" y="1353525"/>
            <a:ext cx="445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>
                <a:solidFill>
                  <a:schemeClr val="dk1"/>
                </a:solidFill>
              </a:rPr>
              <a:t>Propriedade flex-grow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e7b9d89315_1_184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e7b9d89315_1_184"/>
          <p:cNvSpPr txBox="1"/>
          <p:nvPr/>
        </p:nvSpPr>
        <p:spPr>
          <a:xfrm>
            <a:off x="5839075" y="5768875"/>
            <a:ext cx="3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8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e7b9d89315_1_184"/>
          <p:cNvSpPr txBox="1"/>
          <p:nvPr/>
        </p:nvSpPr>
        <p:spPr>
          <a:xfrm>
            <a:off x="517350" y="1953814"/>
            <a:ext cx="81093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A propriedade </a:t>
            </a:r>
            <a:r>
              <a:rPr lang="pt-BR" sz="2700">
                <a:solidFill>
                  <a:srgbClr val="9900FF"/>
                </a:solidFill>
              </a:rPr>
              <a:t>flex-grow</a:t>
            </a:r>
            <a:r>
              <a:rPr lang="pt-BR" sz="2700">
                <a:solidFill>
                  <a:schemeClr val="dk1"/>
                </a:solidFill>
              </a:rPr>
              <a:t> define a capacidade de um item flex crescer, se necessário. Ela determina a quantidade de espaço disponível dentro do </a:t>
            </a:r>
            <a:r>
              <a:rPr lang="pt-BR" sz="2700">
                <a:solidFill>
                  <a:srgbClr val="9900FF"/>
                </a:solidFill>
              </a:rPr>
              <a:t>flex-container</a:t>
            </a:r>
            <a:r>
              <a:rPr lang="pt-BR" sz="2700">
                <a:solidFill>
                  <a:schemeClr val="dk1"/>
                </a:solidFill>
              </a:rPr>
              <a:t> que o item deve ocupar.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1e7b9d89315_1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00" y="4140214"/>
            <a:ext cx="5032883" cy="211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7dae40e84_0_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f7dae40e8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68" name="Google Shape;268;g1f7dae40e84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f7dae40e84_0_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f7dae40e84_0_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f7dae40e84_0_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7dae40e84_0_1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78" name="Google Shape;278;g1f7dae40e8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f7dae40e84_0_1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80" name="Google Shape;280;g1f7dae40e84_0_10"/>
          <p:cNvSpPr txBox="1"/>
          <p:nvPr/>
        </p:nvSpPr>
        <p:spPr>
          <a:xfrm>
            <a:off x="395525" y="1353525"/>
            <a:ext cx="445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>
                <a:solidFill>
                  <a:schemeClr val="dk1"/>
                </a:solidFill>
              </a:rPr>
              <a:t>Propriedade flex-grow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f7dae40e84_0_1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f7dae40e84_0_10"/>
          <p:cNvSpPr txBox="1"/>
          <p:nvPr/>
        </p:nvSpPr>
        <p:spPr>
          <a:xfrm>
            <a:off x="517350" y="1953813"/>
            <a:ext cx="81093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A propriedfine a capacidade de um item flex crescer, se necessário. Ela determina a quantidade de espaço disponível dee o item deve ocupar.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1932150" y="2733600"/>
            <a:ext cx="52797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Flexbox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Propriedades do flexbox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859280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019b85928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19b859280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19b859280_0_52"/>
          <p:cNvSpPr txBox="1"/>
          <p:nvPr/>
        </p:nvSpPr>
        <p:spPr>
          <a:xfrm>
            <a:off x="517350" y="1648576"/>
            <a:ext cx="81093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Você tem usado a propriedade </a:t>
            </a:r>
            <a:r>
              <a:rPr lang="pt-BR" sz="2700">
                <a:solidFill>
                  <a:srgbClr val="9900FF"/>
                </a:solidFill>
              </a:rPr>
              <a:t>float do CSS</a:t>
            </a:r>
            <a:r>
              <a:rPr lang="pt-BR" sz="2700">
                <a:solidFill>
                  <a:schemeClr val="dk1"/>
                </a:solidFill>
              </a:rPr>
              <a:t> para criar página web com duas ou três colunas, o que é uma técnica muito comum para esse tipo de organização no seu site. Porém, existe uma técnica lançada em 2017 pela W3C que oferece uma maneira mais eficiente de dispor, alinhar e distribuir o espaço entre os elementos em uma página web, essa técnica de chama </a:t>
            </a:r>
            <a:r>
              <a:rPr lang="pt-BR" sz="2700">
                <a:solidFill>
                  <a:srgbClr val="9900FF"/>
                </a:solidFill>
              </a:rPr>
              <a:t>CSS Flexible Box Layout</a:t>
            </a:r>
            <a:r>
              <a:rPr lang="pt-BR" sz="2700">
                <a:solidFill>
                  <a:schemeClr val="dk1"/>
                </a:solidFill>
              </a:rPr>
              <a:t> ou apenas </a:t>
            </a:r>
            <a:r>
              <a:rPr lang="pt-BR" sz="2700">
                <a:solidFill>
                  <a:srgbClr val="9900FF"/>
                </a:solidFill>
              </a:rPr>
              <a:t>Flexbox</a:t>
            </a:r>
            <a:r>
              <a:rPr lang="pt-BR" sz="2700">
                <a:solidFill>
                  <a:schemeClr val="dk1"/>
                </a:solidFill>
              </a:rPr>
              <a:t>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019b859280_0_5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7b9d89315_1_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e7b9d89315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33" name="Google Shape;133;g1e7b9d89315_1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e7b9d89315_1_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e7b9d89315_1_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e7b9d89315_1_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7b9d89315_1_1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3" name="Google Shape;143;g1e7b9d89315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e7b9d89315_1_1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5" name="Google Shape;145;g1e7b9d89315_1_1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e7b9d89315_1_10"/>
          <p:cNvSpPr txBox="1"/>
          <p:nvPr/>
        </p:nvSpPr>
        <p:spPr>
          <a:xfrm>
            <a:off x="395525" y="1552050"/>
            <a:ext cx="84579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Temos propriedades relacionadas ao elemento pai ou seja, container e propriedades relacionados aos elementos filhos, também chamados de itens.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e7b9d89315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06175"/>
            <a:ext cx="8839199" cy="167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e7b9d89315_1_10"/>
          <p:cNvSpPr txBox="1"/>
          <p:nvPr/>
        </p:nvSpPr>
        <p:spPr>
          <a:xfrm>
            <a:off x="252850" y="4678125"/>
            <a:ext cx="87387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Vamos começar pelas </a:t>
            </a:r>
            <a:r>
              <a:rPr lang="pt-BR" sz="2600">
                <a:solidFill>
                  <a:srgbClr val="9900FF"/>
                </a:solidFill>
              </a:rPr>
              <a:t>propriedades</a:t>
            </a:r>
            <a:r>
              <a:rPr lang="pt-BR" sz="2600">
                <a:solidFill>
                  <a:schemeClr val="dk1"/>
                </a:solidFill>
              </a:rPr>
              <a:t> do </a:t>
            </a:r>
            <a:r>
              <a:rPr lang="pt-BR" sz="2600">
                <a:solidFill>
                  <a:srgbClr val="9900FF"/>
                </a:solidFill>
              </a:rPr>
              <a:t>container do flexbox</a:t>
            </a:r>
            <a:r>
              <a:rPr lang="pt-BR" sz="2600">
                <a:solidFill>
                  <a:schemeClr val="dk1"/>
                </a:solidFill>
              </a:rPr>
              <a:t>. Elas são </a:t>
            </a:r>
            <a:r>
              <a:rPr lang="pt-BR" sz="2600">
                <a:solidFill>
                  <a:srgbClr val="9900FF"/>
                </a:solidFill>
              </a:rPr>
              <a:t>display</a:t>
            </a:r>
            <a:r>
              <a:rPr lang="pt-BR" sz="2600">
                <a:solidFill>
                  <a:schemeClr val="dk1"/>
                </a:solidFill>
              </a:rPr>
              <a:t>, </a:t>
            </a:r>
            <a:r>
              <a:rPr lang="pt-BR" sz="2600">
                <a:solidFill>
                  <a:srgbClr val="9900FF"/>
                </a:solidFill>
              </a:rPr>
              <a:t>flex-direction</a:t>
            </a:r>
            <a:r>
              <a:rPr lang="pt-BR" sz="2600">
                <a:solidFill>
                  <a:schemeClr val="dk1"/>
                </a:solidFill>
              </a:rPr>
              <a:t>, </a:t>
            </a:r>
            <a:r>
              <a:rPr lang="pt-BR" sz="2600">
                <a:solidFill>
                  <a:srgbClr val="9900FF"/>
                </a:solidFill>
              </a:rPr>
              <a:t>flex-wrap</a:t>
            </a:r>
            <a:r>
              <a:rPr lang="pt-BR" sz="2600">
                <a:solidFill>
                  <a:schemeClr val="dk1"/>
                </a:solidFill>
              </a:rPr>
              <a:t>, </a:t>
            </a:r>
            <a:r>
              <a:rPr lang="pt-BR" sz="2600">
                <a:solidFill>
                  <a:srgbClr val="9900FF"/>
                </a:solidFill>
              </a:rPr>
              <a:t>flex-flow</a:t>
            </a:r>
            <a:r>
              <a:rPr lang="pt-BR" sz="2600">
                <a:solidFill>
                  <a:schemeClr val="dk1"/>
                </a:solidFill>
              </a:rPr>
              <a:t>, </a:t>
            </a:r>
            <a:r>
              <a:rPr lang="pt-BR" sz="2600">
                <a:solidFill>
                  <a:srgbClr val="9900FF"/>
                </a:solidFill>
              </a:rPr>
              <a:t>justify-content</a:t>
            </a:r>
            <a:r>
              <a:rPr lang="pt-BR" sz="2600">
                <a:solidFill>
                  <a:schemeClr val="dk1"/>
                </a:solidFill>
              </a:rPr>
              <a:t>, </a:t>
            </a:r>
            <a:r>
              <a:rPr lang="pt-BR" sz="2600">
                <a:solidFill>
                  <a:srgbClr val="9900FF"/>
                </a:solidFill>
              </a:rPr>
              <a:t>align-items</a:t>
            </a:r>
            <a:r>
              <a:rPr lang="pt-BR" sz="2600">
                <a:solidFill>
                  <a:schemeClr val="dk1"/>
                </a:solidFill>
              </a:rPr>
              <a:t> e </a:t>
            </a:r>
            <a:r>
              <a:rPr lang="pt-BR" sz="2600">
                <a:solidFill>
                  <a:srgbClr val="9900FF"/>
                </a:solidFill>
              </a:rPr>
              <a:t>align-content</a:t>
            </a:r>
            <a:r>
              <a:rPr lang="pt-BR" sz="2600">
                <a:solidFill>
                  <a:schemeClr val="dk1"/>
                </a:solidFill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7b9d89315_1_11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5" name="Google Shape;155;g1e7b9d89315_1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e7b9d89315_1_11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g1e7b9d89315_1_118"/>
          <p:cNvSpPr txBox="1"/>
          <p:nvPr/>
        </p:nvSpPr>
        <p:spPr>
          <a:xfrm>
            <a:off x="517325" y="1354925"/>
            <a:ext cx="427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>
                <a:solidFill>
                  <a:schemeClr val="dk1"/>
                </a:solidFill>
              </a:rPr>
              <a:t>Propriedade display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e7b9d89315_1_118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e7b9d89315_1_118"/>
          <p:cNvSpPr txBox="1"/>
          <p:nvPr/>
        </p:nvSpPr>
        <p:spPr>
          <a:xfrm>
            <a:off x="5839075" y="5768875"/>
            <a:ext cx="3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8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e7b9d89315_1_118"/>
          <p:cNvSpPr txBox="1"/>
          <p:nvPr/>
        </p:nvSpPr>
        <p:spPr>
          <a:xfrm>
            <a:off x="4446500" y="1955225"/>
            <a:ext cx="44148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A propriedade </a:t>
            </a:r>
            <a:r>
              <a:rPr lang="pt-BR" sz="2600">
                <a:solidFill>
                  <a:srgbClr val="9900FF"/>
                </a:solidFill>
              </a:rPr>
              <a:t>display</a:t>
            </a:r>
            <a:r>
              <a:rPr lang="pt-BR" sz="2600">
                <a:solidFill>
                  <a:schemeClr val="dk1"/>
                </a:solidFill>
              </a:rPr>
              <a:t> pode definir um container como </a:t>
            </a:r>
            <a:r>
              <a:rPr lang="pt-BR" sz="2600">
                <a:solidFill>
                  <a:srgbClr val="9900FF"/>
                </a:solidFill>
              </a:rPr>
              <a:t>flexível</a:t>
            </a:r>
            <a:r>
              <a:rPr lang="pt-BR" sz="2600">
                <a:solidFill>
                  <a:schemeClr val="dk1"/>
                </a:solidFill>
              </a:rPr>
              <a:t>, </a:t>
            </a:r>
            <a:r>
              <a:rPr lang="pt-BR" sz="2600">
                <a:solidFill>
                  <a:srgbClr val="9900FF"/>
                </a:solidFill>
              </a:rPr>
              <a:t>inline</a:t>
            </a:r>
            <a:r>
              <a:rPr lang="pt-BR" sz="2600">
                <a:solidFill>
                  <a:schemeClr val="dk1"/>
                </a:solidFill>
              </a:rPr>
              <a:t> ou </a:t>
            </a:r>
            <a:r>
              <a:rPr lang="pt-BR" sz="2600">
                <a:solidFill>
                  <a:srgbClr val="9900FF"/>
                </a:solidFill>
              </a:rPr>
              <a:t>block</a:t>
            </a:r>
            <a:r>
              <a:rPr lang="pt-BR" sz="2600">
                <a:solidFill>
                  <a:schemeClr val="dk1"/>
                </a:solidFill>
              </a:rPr>
              <a:t> dependendo do valor que é dado. Portanto ela habilita o contexto flex para todos os itens dentro do container.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e7b9d89315_1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25" y="2647950"/>
            <a:ext cx="30289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7b9d89315_1_12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8" name="Google Shape;168;g1e7b9d89315_1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7b9d89315_1_12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0" name="Google Shape;170;g1e7b9d89315_1_129"/>
          <p:cNvSpPr txBox="1"/>
          <p:nvPr/>
        </p:nvSpPr>
        <p:spPr>
          <a:xfrm>
            <a:off x="395525" y="1363700"/>
            <a:ext cx="483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9900FF"/>
                </a:solidFill>
              </a:rPr>
              <a:t>&gt; </a:t>
            </a:r>
            <a:r>
              <a:rPr lang="pt-BR" sz="2700">
                <a:solidFill>
                  <a:schemeClr val="dk1"/>
                </a:solidFill>
              </a:rPr>
              <a:t>Propriedade flex-direction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e7b9d89315_1_129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e7b9d89315_1_129"/>
          <p:cNvSpPr txBox="1"/>
          <p:nvPr/>
        </p:nvSpPr>
        <p:spPr>
          <a:xfrm>
            <a:off x="517350" y="1882326"/>
            <a:ext cx="81093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A propriedade </a:t>
            </a:r>
            <a:r>
              <a:rPr lang="pt-BR" sz="2600">
                <a:solidFill>
                  <a:srgbClr val="9900FF"/>
                </a:solidFill>
              </a:rPr>
              <a:t>flex-direction</a:t>
            </a:r>
            <a:r>
              <a:rPr lang="pt-BR" sz="2600">
                <a:solidFill>
                  <a:schemeClr val="dk1"/>
                </a:solidFill>
              </a:rPr>
              <a:t> configura a direção dos itens flexíveis, ou seja, ela estabelece o </a:t>
            </a:r>
            <a:r>
              <a:rPr lang="pt-BR" sz="2600">
                <a:solidFill>
                  <a:srgbClr val="9900FF"/>
                </a:solidFill>
              </a:rPr>
              <a:t>main-axis</a:t>
            </a:r>
            <a:r>
              <a:rPr lang="pt-BR" sz="2600">
                <a:solidFill>
                  <a:schemeClr val="dk1"/>
                </a:solidFill>
              </a:rPr>
              <a:t> do container.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1e7b9d89315_1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175" y="2897178"/>
            <a:ext cx="6775675" cy="28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7b9d89315_1_1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0" name="Google Shape;180;g1e7b9d89315_1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e7b9d89315_1_14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2" name="Google Shape;182;g1e7b9d89315_1_14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flexbox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e7b9d89315_1_140"/>
          <p:cNvSpPr txBox="1"/>
          <p:nvPr/>
        </p:nvSpPr>
        <p:spPr>
          <a:xfrm>
            <a:off x="273325" y="5840500"/>
            <a:ext cx="3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8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e7b9d89315_1_140"/>
          <p:cNvSpPr txBox="1"/>
          <p:nvPr/>
        </p:nvSpPr>
        <p:spPr>
          <a:xfrm>
            <a:off x="395525" y="1304050"/>
            <a:ext cx="432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rgbClr val="9900FF"/>
                </a:solidFill>
              </a:rPr>
              <a:t>&gt;</a:t>
            </a:r>
            <a:r>
              <a:rPr lang="pt-BR" sz="2600">
                <a:solidFill>
                  <a:schemeClr val="dk1"/>
                </a:solidFill>
              </a:rPr>
              <a:t> Propriedade flex-wrap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e7b9d89315_1_140"/>
          <p:cNvSpPr txBox="1"/>
          <p:nvPr/>
        </p:nvSpPr>
        <p:spPr>
          <a:xfrm>
            <a:off x="395525" y="1889050"/>
            <a:ext cx="8596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 propriedade </a:t>
            </a:r>
            <a:r>
              <a:rPr lang="pt-BR" sz="2200">
                <a:solidFill>
                  <a:srgbClr val="9900FF"/>
                </a:solidFill>
              </a:rPr>
              <a:t>flex-wrap</a:t>
            </a:r>
            <a:r>
              <a:rPr lang="pt-BR" sz="2200">
                <a:solidFill>
                  <a:schemeClr val="dk1"/>
                </a:solidFill>
              </a:rPr>
              <a:t> configura se os itens serão exibidos em múltiplas linhas. Por padrão, os itens irão tentar encaixar em uma única linha, pois o valor default é </a:t>
            </a:r>
            <a:r>
              <a:rPr lang="pt-BR" sz="2200">
                <a:solidFill>
                  <a:srgbClr val="9900FF"/>
                </a:solidFill>
              </a:rPr>
              <a:t>nowrap</a:t>
            </a:r>
            <a:r>
              <a:rPr lang="pt-BR" sz="2200">
                <a:solidFill>
                  <a:schemeClr val="dk1"/>
                </a:solidFill>
              </a:rPr>
              <a:t>. Você precisa modificar essa propriedade, caso precise exibir os itens em mais de uma linha.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1e7b9d89315_1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875" y="3523625"/>
            <a:ext cx="5511851" cy="27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7b9d89315_1_140"/>
          <p:cNvSpPr txBox="1"/>
          <p:nvPr/>
        </p:nvSpPr>
        <p:spPr>
          <a:xfrm>
            <a:off x="478075" y="4100275"/>
            <a:ext cx="26049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9900FF"/>
                </a:solidFill>
              </a:rPr>
              <a:t>nowrap (default)</a:t>
            </a:r>
            <a:endParaRPr b="1" sz="2200">
              <a:solidFill>
                <a:srgbClr val="99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9900FF"/>
                </a:solidFill>
              </a:rPr>
              <a:t>wrap</a:t>
            </a:r>
            <a:endParaRPr b="1" sz="2200">
              <a:solidFill>
                <a:srgbClr val="99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9900FF"/>
                </a:solidFill>
              </a:rPr>
              <a:t>wrap-reverse</a:t>
            </a:r>
            <a:endParaRPr b="1"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