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jh43/xRZ68TEazRfoYHK6I2jJ9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ce7af43e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f9ce7af4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f9ce7af43e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fc736bb8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dfc736bb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dfc736bb8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e14fba6a2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1e14fba6a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11e14fba6a2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e14fba6a2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1e14fba6a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11e14fba6a2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fc736bb8e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dfc736bb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1dfc736bb8e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3b051da9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f3b051da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f3b051da91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e14fba6a2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1e14fba6a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11e14fba6a2_0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fc736bb8e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dfc736bb8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1dfc736bb8e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3b051da91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f3b051da9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f3b051da91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fc736bb8e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dfc736bb8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1dfc736bb8e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dfc736bb8e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dfc736bb8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1dfc736bb8e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ce7af43e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9ce7af4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f9ce7af43e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dfc736bb8e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dfc736bb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1dfc736bb8e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3b051da91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f3b051da9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f3b051da91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fc736bb8e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dfc736bb8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1dfc736bb8e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3b051da91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f3b051da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f3b051da91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dfc736bb8e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1dfc736bb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g1dfc736bb8e_0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3b051da91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f3b051da9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f3b051da91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e14fba6a2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11e14fba6a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g11e14fba6a2_0_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f40d1dea5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f40d1dea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1f40d1dea5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4b61146b6_23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1f4b61146b6_2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g1f4b61146b6_23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f40d1dea5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f40d1dea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g1f40d1dea55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7ec42de0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cb7ec42d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cb7ec42de0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f4b61146b6_23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f4b61146b6_2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g1f4b61146b6_23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19b859280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019b8592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019b859280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e14fba6a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1e14fba6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1e14fba6a2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e14fba6a2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1e14fba6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1e14fba6a2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347054099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034705409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10347054099_0_1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347054099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03470540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0347054099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e14fba6a2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1e14fba6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11e14fba6a2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ce7af43e_0_4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9ce7af43e_0_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91" name="Google Shape;91;gf9ce7af43e_0_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f9ce7af43e_0_46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9ce7af43e_0_46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07 - Elemento form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f9ce7af43e_0_46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fc736bb8e_0_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89" name="Google Shape;189;g1dfc736bb8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dfc736bb8e_0_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91" name="Google Shape;191;g1dfc736bb8e_0_0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de formulário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dfc736bb8e_0_0"/>
          <p:cNvSpPr txBox="1"/>
          <p:nvPr/>
        </p:nvSpPr>
        <p:spPr>
          <a:xfrm>
            <a:off x="395525" y="1588850"/>
            <a:ext cx="568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Elementos de formulário &lt;input&gt; e &lt;label&gt;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1dfc736bb8e_0_0"/>
          <p:cNvPicPr preferRelativeResize="0"/>
          <p:nvPr/>
        </p:nvPicPr>
        <p:blipFill rotWithShape="1">
          <a:blip r:embed="rId4">
            <a:alphaModFix/>
          </a:blip>
          <a:srcRect b="37229" l="0" r="0" t="0"/>
          <a:stretch/>
        </p:blipFill>
        <p:spPr>
          <a:xfrm>
            <a:off x="1028425" y="2142950"/>
            <a:ext cx="7315750" cy="413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e14fba6a2_0_4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00" name="Google Shape;200;g11e14fba6a2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1e14fba6a2_0_41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02" name="Google Shape;202;g11e14fba6a2_0_41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de formulário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1e14fba6a2_0_41"/>
          <p:cNvSpPr txBox="1"/>
          <p:nvPr/>
        </p:nvSpPr>
        <p:spPr>
          <a:xfrm>
            <a:off x="395525" y="1588850"/>
            <a:ext cx="568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Elementos de formulário &lt;input&gt; e &lt;label&gt;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11e14fba6a2_0_41"/>
          <p:cNvPicPr preferRelativeResize="0"/>
          <p:nvPr/>
        </p:nvPicPr>
        <p:blipFill rotWithShape="1">
          <a:blip r:embed="rId4">
            <a:alphaModFix/>
          </a:blip>
          <a:srcRect b="0" l="0" r="0" t="62532"/>
          <a:stretch/>
        </p:blipFill>
        <p:spPr>
          <a:xfrm>
            <a:off x="570863" y="2955975"/>
            <a:ext cx="8002274" cy="26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1e14fba6a2_0_41"/>
          <p:cNvPicPr preferRelativeResize="0"/>
          <p:nvPr/>
        </p:nvPicPr>
        <p:blipFill rotWithShape="1">
          <a:blip r:embed="rId4">
            <a:alphaModFix/>
          </a:blip>
          <a:srcRect b="95258" l="0" r="0" t="0"/>
          <a:stretch/>
        </p:blipFill>
        <p:spPr>
          <a:xfrm>
            <a:off x="570875" y="2614410"/>
            <a:ext cx="8002250" cy="34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e14fba6a2_0_5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12" name="Google Shape;212;g11e14fba6a2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1e14fba6a2_0_5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14" name="Google Shape;214;g11e14fba6a2_0_52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de formulário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1e14fba6a2_0_52"/>
          <p:cNvSpPr txBox="1"/>
          <p:nvPr/>
        </p:nvSpPr>
        <p:spPr>
          <a:xfrm>
            <a:off x="395525" y="1588850"/>
            <a:ext cx="619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Um exemplo de uso do elemento </a:t>
            </a:r>
            <a:r>
              <a:rPr lang="pt-BR" sz="2200">
                <a:solidFill>
                  <a:srgbClr val="9900FF"/>
                </a:solidFill>
              </a:rPr>
              <a:t>&lt;input&gt;</a:t>
            </a:r>
            <a:r>
              <a:rPr lang="pt-BR" sz="2200">
                <a:solidFill>
                  <a:schemeClr val="dk1"/>
                </a:solidFill>
              </a:rPr>
              <a:t> é: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11e14fba6a2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75125"/>
            <a:ext cx="9144000" cy="30650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1e14fba6a2_0_52"/>
          <p:cNvSpPr txBox="1"/>
          <p:nvPr/>
        </p:nvSpPr>
        <p:spPr>
          <a:xfrm>
            <a:off x="517350" y="3105101"/>
            <a:ext cx="81093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chemeClr val="dk1"/>
                </a:solidFill>
              </a:rPr>
              <a:t>O elemento </a:t>
            </a:r>
            <a:r>
              <a:rPr lang="pt-BR" sz="2300">
                <a:solidFill>
                  <a:schemeClr val="accent6"/>
                </a:solidFill>
              </a:rPr>
              <a:t>&lt;label&gt;</a:t>
            </a:r>
            <a:r>
              <a:rPr lang="pt-BR" sz="2300">
                <a:solidFill>
                  <a:schemeClr val="dk1"/>
                </a:solidFill>
              </a:rPr>
              <a:t> define o rótulo/nome dos diversos elementos usados no formulário. O elemento </a:t>
            </a:r>
            <a:r>
              <a:rPr lang="pt-BR" sz="2300">
                <a:solidFill>
                  <a:schemeClr val="accent6"/>
                </a:solidFill>
              </a:rPr>
              <a:t>&lt;label&gt;</a:t>
            </a:r>
            <a:r>
              <a:rPr lang="pt-BR" sz="2300">
                <a:solidFill>
                  <a:schemeClr val="dk1"/>
                </a:solidFill>
              </a:rPr>
              <a:t> exige marcações de abertura e fechamento, sendo assim, você deve inserir a marcação de abertura </a:t>
            </a:r>
            <a:r>
              <a:rPr lang="pt-BR" sz="2300">
                <a:solidFill>
                  <a:schemeClr val="accent6"/>
                </a:solidFill>
              </a:rPr>
              <a:t>&lt;label&gt;</a:t>
            </a:r>
            <a:r>
              <a:rPr lang="pt-BR" sz="2300">
                <a:solidFill>
                  <a:schemeClr val="dk1"/>
                </a:solidFill>
              </a:rPr>
              <a:t>, que indica o início do rótulo, e, também, deve inserir a marcação de fechamento </a:t>
            </a:r>
            <a:r>
              <a:rPr lang="pt-BR" sz="2300">
                <a:solidFill>
                  <a:schemeClr val="accent6"/>
                </a:solidFill>
              </a:rPr>
              <a:t>&lt;/label&gt;</a:t>
            </a:r>
            <a:r>
              <a:rPr lang="pt-BR" sz="2300">
                <a:solidFill>
                  <a:schemeClr val="dk1"/>
                </a:solidFill>
              </a:rPr>
              <a:t>, que indica o final do rótulo.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18" name="Google Shape;218;g11e14fba6a2_0_52"/>
          <p:cNvSpPr txBox="1"/>
          <p:nvPr/>
        </p:nvSpPr>
        <p:spPr>
          <a:xfrm>
            <a:off x="5720000" y="5767000"/>
            <a:ext cx="258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fc736bb8e_0_1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dfc736bb8e_0_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26" name="Google Shape;226;g1dfc736bb8e_0_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dfc736bb8e_0_12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dfc736bb8e_0_12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checkbox e radio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dfc736bb8e_0_12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3b051da91_0_1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36" name="Google Shape;236;gf3b051da91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f3b051da91_0_1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38" name="Google Shape;238;gf3b051da91_0_18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de formulário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f3b051da91_0_18"/>
          <p:cNvSpPr txBox="1"/>
          <p:nvPr/>
        </p:nvSpPr>
        <p:spPr>
          <a:xfrm>
            <a:off x="517350" y="2211451"/>
            <a:ext cx="81093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O campo de seleção </a:t>
            </a:r>
            <a:r>
              <a:rPr lang="pt-BR" sz="2200">
                <a:solidFill>
                  <a:schemeClr val="accent6"/>
                </a:solidFill>
              </a:rPr>
              <a:t>Radio</a:t>
            </a:r>
            <a:r>
              <a:rPr lang="pt-BR" sz="2200">
                <a:solidFill>
                  <a:schemeClr val="dk1"/>
                </a:solidFill>
              </a:rPr>
              <a:t> permite escolher entre </a:t>
            </a:r>
            <a:r>
              <a:rPr lang="pt-BR" sz="2200">
                <a:solidFill>
                  <a:schemeClr val="accent6"/>
                </a:solidFill>
              </a:rPr>
              <a:t>duas ou mais opções em um formulário</a:t>
            </a:r>
            <a:r>
              <a:rPr lang="pt-BR" sz="2200">
                <a:solidFill>
                  <a:schemeClr val="dk1"/>
                </a:solidFill>
              </a:rPr>
              <a:t>, ou seja, se você </a:t>
            </a:r>
            <a:r>
              <a:rPr lang="pt-BR" sz="2200">
                <a:solidFill>
                  <a:schemeClr val="dk1"/>
                </a:solidFill>
              </a:rPr>
              <a:t>escolher</a:t>
            </a:r>
            <a:r>
              <a:rPr lang="pt-BR" sz="2200">
                <a:solidFill>
                  <a:schemeClr val="dk1"/>
                </a:solidFill>
              </a:rPr>
              <a:t> uma opção e </a:t>
            </a:r>
            <a:r>
              <a:rPr lang="pt-BR" sz="2200">
                <a:solidFill>
                  <a:schemeClr val="dk1"/>
                </a:solidFill>
              </a:rPr>
              <a:t>tentar</a:t>
            </a:r>
            <a:r>
              <a:rPr lang="pt-BR" sz="2200">
                <a:solidFill>
                  <a:schemeClr val="dk1"/>
                </a:solidFill>
              </a:rPr>
              <a:t> marcar outra, a opção anterior será desmarcada. Por exemplo, em um formulário de produtos e precisamos marcar a opção de cor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0" name="Google Shape;240;gf3b051da91_0_18"/>
          <p:cNvSpPr txBox="1"/>
          <p:nvPr/>
        </p:nvSpPr>
        <p:spPr>
          <a:xfrm>
            <a:off x="395525" y="1588838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Tipos </a:t>
            </a:r>
            <a:r>
              <a:rPr lang="pt-BR" sz="2200">
                <a:solidFill>
                  <a:srgbClr val="9900FF"/>
                </a:solidFill>
              </a:rPr>
              <a:t>checkbox</a:t>
            </a:r>
            <a:r>
              <a:rPr lang="pt-BR" sz="2200">
                <a:solidFill>
                  <a:schemeClr val="dk1"/>
                </a:solidFill>
              </a:rPr>
              <a:t> e </a:t>
            </a:r>
            <a:r>
              <a:rPr lang="pt-BR" sz="2200">
                <a:solidFill>
                  <a:srgbClr val="9900FF"/>
                </a:solidFill>
              </a:rPr>
              <a:t>radio</a:t>
            </a:r>
            <a:endParaRPr b="0" i="0" sz="14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f3b051da91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775" y="3930599"/>
            <a:ext cx="3353430" cy="24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e14fba6a2_0_8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48" name="Google Shape;248;g11e14fba6a2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1e14fba6a2_0_8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50" name="Google Shape;250;g11e14fba6a2_0_80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de formulário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e14fba6a2_0_80"/>
          <p:cNvSpPr txBox="1"/>
          <p:nvPr/>
        </p:nvSpPr>
        <p:spPr>
          <a:xfrm>
            <a:off x="517350" y="2142951"/>
            <a:ext cx="81093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O campo de seleção </a:t>
            </a:r>
            <a:r>
              <a:rPr lang="pt-BR" sz="2200">
                <a:solidFill>
                  <a:schemeClr val="accent6"/>
                </a:solidFill>
              </a:rPr>
              <a:t>Checkbox</a:t>
            </a:r>
            <a:r>
              <a:rPr lang="pt-BR" sz="2200">
                <a:solidFill>
                  <a:schemeClr val="dk1"/>
                </a:solidFill>
              </a:rPr>
              <a:t> permite ao usuário selecionar </a:t>
            </a:r>
            <a:r>
              <a:rPr lang="pt-BR" sz="2200">
                <a:solidFill>
                  <a:schemeClr val="accent6"/>
                </a:solidFill>
              </a:rPr>
              <a:t>uma ou mais opções de um número limitado de opções</a:t>
            </a:r>
            <a:r>
              <a:rPr lang="pt-BR" sz="2200">
                <a:solidFill>
                  <a:schemeClr val="dk1"/>
                </a:solidFill>
              </a:rPr>
              <a:t>. O campo Checkbox exibe os nomes das opções que são acompanhados de "quadradinhos", já o campo </a:t>
            </a:r>
            <a:r>
              <a:rPr lang="pt-BR" sz="2200">
                <a:solidFill>
                  <a:schemeClr val="accent6"/>
                </a:solidFill>
              </a:rPr>
              <a:t>Radio</a:t>
            </a:r>
            <a:r>
              <a:rPr lang="pt-BR" sz="2200">
                <a:solidFill>
                  <a:schemeClr val="dk1"/>
                </a:solidFill>
              </a:rPr>
              <a:t> exibe os nomes que são acompanhados de "bolinhas".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52" name="Google Shape;252;g11e14fba6a2_0_80"/>
          <p:cNvSpPr txBox="1"/>
          <p:nvPr/>
        </p:nvSpPr>
        <p:spPr>
          <a:xfrm>
            <a:off x="395525" y="1588838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Tipos </a:t>
            </a:r>
            <a:r>
              <a:rPr lang="pt-BR" sz="2200">
                <a:solidFill>
                  <a:srgbClr val="9900FF"/>
                </a:solidFill>
              </a:rPr>
              <a:t>checkbox</a:t>
            </a:r>
            <a:r>
              <a:rPr lang="pt-BR" sz="2200">
                <a:solidFill>
                  <a:schemeClr val="dk1"/>
                </a:solidFill>
              </a:rPr>
              <a:t> e </a:t>
            </a:r>
            <a:r>
              <a:rPr lang="pt-BR" sz="2200">
                <a:solidFill>
                  <a:srgbClr val="9900FF"/>
                </a:solidFill>
              </a:rPr>
              <a:t>radio</a:t>
            </a:r>
            <a:endParaRPr b="0" i="0" sz="14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11e14fba6a2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725" y="4150974"/>
            <a:ext cx="2962275" cy="22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e14fba6a2_0_80"/>
          <p:cNvSpPr txBox="1"/>
          <p:nvPr/>
        </p:nvSpPr>
        <p:spPr>
          <a:xfrm>
            <a:off x="5948600" y="5767000"/>
            <a:ext cx="258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fc736bb8e_0_23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dfc736bb8e_0_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62" name="Google Shape;262;g1dfc736bb8e_0_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dfc736bb8e_0_23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dfc736bb8e_0_23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 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dfc736bb8e_0_23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3b051da91_0_2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72" name="Google Shape;272;gf3b051da91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f3b051da91_0_2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74" name="Google Shape;274;gf3b051da91_0_28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 range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f3b051da91_0_28"/>
          <p:cNvSpPr txBox="1"/>
          <p:nvPr/>
        </p:nvSpPr>
        <p:spPr>
          <a:xfrm>
            <a:off x="517350" y="2777851"/>
            <a:ext cx="81093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Você pode também utilizar um tipo de </a:t>
            </a:r>
            <a:r>
              <a:rPr lang="pt-BR" sz="2200">
                <a:solidFill>
                  <a:schemeClr val="accent6"/>
                </a:solidFill>
              </a:rPr>
              <a:t>campo com uma faixa de valores</a:t>
            </a:r>
            <a:r>
              <a:rPr lang="pt-BR" sz="2200">
                <a:solidFill>
                  <a:schemeClr val="dk1"/>
                </a:solidFill>
              </a:rPr>
              <a:t>, ou seja, esse tipo </a:t>
            </a:r>
            <a:r>
              <a:rPr lang="pt-BR" sz="2200">
                <a:solidFill>
                  <a:schemeClr val="accent6"/>
                </a:solidFill>
              </a:rPr>
              <a:t>adiciona um objeto que o usuário pode arrastar da esquerda para a direita</a:t>
            </a:r>
            <a:r>
              <a:rPr lang="pt-BR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76" name="Google Shape;276;gf3b051da91_0_28"/>
          <p:cNvSpPr txBox="1"/>
          <p:nvPr/>
        </p:nvSpPr>
        <p:spPr>
          <a:xfrm>
            <a:off x="395525" y="1588850"/>
            <a:ext cx="619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Elementos do formulário </a:t>
            </a:r>
            <a:r>
              <a:rPr lang="pt-BR" sz="2200">
                <a:solidFill>
                  <a:srgbClr val="9900FF"/>
                </a:solidFill>
              </a:rPr>
              <a:t>tipo Range</a:t>
            </a:r>
            <a:endParaRPr b="0" i="0" sz="14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f3b051da91_0_28"/>
          <p:cNvSpPr txBox="1"/>
          <p:nvPr/>
        </p:nvSpPr>
        <p:spPr>
          <a:xfrm>
            <a:off x="5948600" y="5767000"/>
            <a:ext cx="258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dfc736bb8e_0_6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dfc736bb8e_0_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85" name="Google Shape;285;g1dfc736bb8e_0_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dfc736bb8e_0_68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dfc736bb8e_0_68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do formulário &lt;select&gt; e &lt;datalist&gt;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dfc736bb8e_0_68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dfc736bb8e_0_7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95" name="Google Shape;295;g1dfc736bb8e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dfc736bb8e_0_7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97" name="Google Shape;297;g1dfc736bb8e_0_78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de formulário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dfc736bb8e_0_78"/>
          <p:cNvSpPr txBox="1"/>
          <p:nvPr/>
        </p:nvSpPr>
        <p:spPr>
          <a:xfrm>
            <a:off x="517350" y="2193751"/>
            <a:ext cx="81093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O elemento </a:t>
            </a:r>
            <a:r>
              <a:rPr lang="pt-BR" sz="2200">
                <a:solidFill>
                  <a:schemeClr val="accent6"/>
                </a:solidFill>
              </a:rPr>
              <a:t>&lt;select&gt;</a:t>
            </a:r>
            <a:r>
              <a:rPr lang="pt-BR" sz="2200">
                <a:solidFill>
                  <a:schemeClr val="dk1"/>
                </a:solidFill>
              </a:rPr>
              <a:t> é usado para </a:t>
            </a:r>
            <a:r>
              <a:rPr lang="pt-BR" sz="2200">
                <a:solidFill>
                  <a:schemeClr val="accent6"/>
                </a:solidFill>
              </a:rPr>
              <a:t>criar uma lista suspensa</a:t>
            </a:r>
            <a:r>
              <a:rPr lang="pt-BR" sz="2200">
                <a:solidFill>
                  <a:schemeClr val="dk1"/>
                </a:solidFill>
              </a:rPr>
              <a:t> e o elemento </a:t>
            </a:r>
            <a:r>
              <a:rPr lang="pt-BR" sz="2200">
                <a:solidFill>
                  <a:schemeClr val="accent6"/>
                </a:solidFill>
              </a:rPr>
              <a:t>&lt;datalist&gt; cria uma lista com opções pré-definidas que apresenta sugestões para o usuário conforme ele vai digitando</a:t>
            </a:r>
            <a:r>
              <a:rPr lang="pt-BR" sz="2200">
                <a:solidFill>
                  <a:schemeClr val="dk1"/>
                </a:solidFill>
              </a:rPr>
              <a:t>. As opções dos elementos </a:t>
            </a:r>
            <a:r>
              <a:rPr lang="pt-BR" sz="2200">
                <a:solidFill>
                  <a:schemeClr val="accent6"/>
                </a:solidFill>
              </a:rPr>
              <a:t>&lt;select&gt;</a:t>
            </a:r>
            <a:r>
              <a:rPr lang="pt-BR" sz="2200">
                <a:solidFill>
                  <a:schemeClr val="dk1"/>
                </a:solidFill>
              </a:rPr>
              <a:t> e </a:t>
            </a:r>
            <a:r>
              <a:rPr lang="pt-BR" sz="2200">
                <a:solidFill>
                  <a:schemeClr val="accent6"/>
                </a:solidFill>
              </a:rPr>
              <a:t>&lt;datalist&gt;</a:t>
            </a:r>
            <a:r>
              <a:rPr lang="pt-BR" sz="2200">
                <a:solidFill>
                  <a:schemeClr val="dk1"/>
                </a:solidFill>
              </a:rPr>
              <a:t> são feitas por meio da marcação </a:t>
            </a:r>
            <a:r>
              <a:rPr lang="pt-BR" sz="2200">
                <a:solidFill>
                  <a:schemeClr val="accent6"/>
                </a:solidFill>
              </a:rPr>
              <a:t>&lt;option&gt;</a:t>
            </a:r>
            <a:r>
              <a:rPr lang="pt-BR" sz="2200">
                <a:solidFill>
                  <a:schemeClr val="dk1"/>
                </a:solidFill>
              </a:rPr>
              <a:t> e o atributo value determina qual valor será enviado ao banco de dados.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99" name="Google Shape;299;g1dfc736bb8e_0_78"/>
          <p:cNvSpPr txBox="1"/>
          <p:nvPr/>
        </p:nvSpPr>
        <p:spPr>
          <a:xfrm>
            <a:off x="395525" y="1588850"/>
            <a:ext cx="619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Elementos do formulário </a:t>
            </a:r>
            <a:r>
              <a:rPr lang="pt-BR" sz="2200">
                <a:solidFill>
                  <a:srgbClr val="9900FF"/>
                </a:solidFill>
              </a:rPr>
              <a:t>&lt;select&gt;</a:t>
            </a:r>
            <a:r>
              <a:rPr lang="pt-BR" sz="2200">
                <a:solidFill>
                  <a:schemeClr val="dk1"/>
                </a:solidFill>
              </a:rPr>
              <a:t> e </a:t>
            </a:r>
            <a:r>
              <a:rPr lang="pt-BR" sz="2200">
                <a:solidFill>
                  <a:srgbClr val="9900FF"/>
                </a:solidFill>
              </a:rPr>
              <a:t>&lt;datalist&gt;</a:t>
            </a:r>
            <a:endParaRPr b="0" i="0" sz="14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g1dfc736bb8e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850" y="4664249"/>
            <a:ext cx="2762250" cy="16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1dfc736bb8e_0_78"/>
          <p:cNvSpPr txBox="1"/>
          <p:nvPr/>
        </p:nvSpPr>
        <p:spPr>
          <a:xfrm>
            <a:off x="5948600" y="5767000"/>
            <a:ext cx="258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ce7af43e_0_5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01" name="Google Shape;101;gf9ce7af43e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f9ce7af43e_0_56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gf9ce7af43e_0_56"/>
          <p:cNvSpPr txBox="1"/>
          <p:nvPr/>
        </p:nvSpPr>
        <p:spPr>
          <a:xfrm>
            <a:off x="323528" y="116632"/>
            <a:ext cx="511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9ce7af43e_0_56"/>
          <p:cNvSpPr/>
          <p:nvPr/>
        </p:nvSpPr>
        <p:spPr>
          <a:xfrm>
            <a:off x="532800" y="2105475"/>
            <a:ext cx="80784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 &lt;form&gt;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 de formulário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4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Elementos de formulário &lt;input&gt; e &lt;label&gt;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	&gt;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checkbox e radio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	&gt;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 do formulário &lt;select&gt; e &lt;datalist&gt;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24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Tipo range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4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	&gt;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 de formulário &lt;textarea&gt;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4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	&gt;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 de marcação &lt;fieldset&gt; e &lt;legend&gt;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4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	&gt;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 action do elemento &lt;form&gt; e elemento &lt;output&gt;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dfc736bb8e_0_33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dfc736bb8e_0_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309" name="Google Shape;309;g1dfc736bb8e_0_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dfc736bb8e_0_33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dfc736bb8e_0_33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de formulário &lt;textarea&gt;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dfc736bb8e_0_33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3b051da91_0_3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19" name="Google Shape;319;gf3b051da91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f3b051da91_0_3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21" name="Google Shape;321;gf3b051da91_0_38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de formulário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f3b051da91_0_38"/>
          <p:cNvSpPr txBox="1"/>
          <p:nvPr/>
        </p:nvSpPr>
        <p:spPr>
          <a:xfrm>
            <a:off x="517350" y="2425776"/>
            <a:ext cx="81093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 O elemento </a:t>
            </a:r>
            <a:r>
              <a:rPr lang="pt-BR" sz="2200">
                <a:solidFill>
                  <a:schemeClr val="accent6"/>
                </a:solidFill>
              </a:rPr>
              <a:t>&lt;textarea&gt;</a:t>
            </a:r>
            <a:r>
              <a:rPr lang="pt-BR" sz="2200">
                <a:solidFill>
                  <a:schemeClr val="dk1"/>
                </a:solidFill>
              </a:rPr>
              <a:t> define uma </a:t>
            </a:r>
            <a:r>
              <a:rPr lang="pt-BR" sz="2200">
                <a:solidFill>
                  <a:schemeClr val="accent6"/>
                </a:solidFill>
              </a:rPr>
              <a:t>entrada textual com múltiplas linhas</a:t>
            </a:r>
            <a:r>
              <a:rPr lang="pt-BR" sz="2200">
                <a:solidFill>
                  <a:schemeClr val="dk1"/>
                </a:solidFill>
              </a:rPr>
              <a:t>, ou se</a:t>
            </a:r>
            <a:r>
              <a:rPr lang="pt-BR" sz="2200">
                <a:solidFill>
                  <a:schemeClr val="dk1"/>
                </a:solidFill>
              </a:rPr>
              <a:t>ja, </a:t>
            </a:r>
            <a:r>
              <a:rPr lang="pt-BR" sz="2200">
                <a:solidFill>
                  <a:srgbClr val="9900FF"/>
                </a:solidFill>
              </a:rPr>
              <a:t>ele cria uma c</a:t>
            </a:r>
            <a:r>
              <a:rPr lang="pt-BR" sz="2200">
                <a:solidFill>
                  <a:schemeClr val="accent6"/>
                </a:solidFill>
              </a:rPr>
              <a:t>aixa de texto, onde é possível digitar um texto com muitas informações</a:t>
            </a:r>
            <a:r>
              <a:rPr lang="pt-BR" sz="2200">
                <a:solidFill>
                  <a:schemeClr val="dk1"/>
                </a:solidFill>
              </a:rPr>
              <a:t>. Essa área é utilizada para inserir uma área de texto maior do que as anteriores. Os atribut</a:t>
            </a:r>
            <a:r>
              <a:rPr lang="pt-BR" sz="2200">
                <a:solidFill>
                  <a:schemeClr val="dk1"/>
                </a:solidFill>
              </a:rPr>
              <a:t>os </a:t>
            </a:r>
            <a:r>
              <a:rPr lang="pt-BR" sz="2200">
                <a:solidFill>
                  <a:schemeClr val="accent6"/>
                </a:solidFill>
              </a:rPr>
              <a:t>cols</a:t>
            </a:r>
            <a:r>
              <a:rPr lang="pt-BR" sz="2200">
                <a:solidFill>
                  <a:schemeClr val="dk1"/>
                </a:solidFill>
              </a:rPr>
              <a:t> e </a:t>
            </a:r>
            <a:r>
              <a:rPr lang="pt-BR" sz="2200">
                <a:solidFill>
                  <a:schemeClr val="accent6"/>
                </a:solidFill>
              </a:rPr>
              <a:t>rows</a:t>
            </a:r>
            <a:r>
              <a:rPr lang="pt-BR" sz="2200">
                <a:solidFill>
                  <a:schemeClr val="dk1"/>
                </a:solidFill>
              </a:rPr>
              <a:t> definem o </a:t>
            </a:r>
            <a:r>
              <a:rPr lang="pt-BR" sz="2200">
                <a:solidFill>
                  <a:schemeClr val="accent6"/>
                </a:solidFill>
              </a:rPr>
              <a:t>número de colunas e linhas</a:t>
            </a:r>
            <a:r>
              <a:rPr lang="pt-BR" sz="2200">
                <a:solidFill>
                  <a:srgbClr val="FF9900"/>
                </a:solidFill>
              </a:rPr>
              <a:t> </a:t>
            </a:r>
            <a:r>
              <a:rPr lang="pt-BR" sz="2200">
                <a:solidFill>
                  <a:schemeClr val="dk1"/>
                </a:solidFill>
              </a:rPr>
              <a:t>que ele terá, respectivamente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23" name="Google Shape;323;gf3b051da91_0_38"/>
          <p:cNvSpPr txBox="1"/>
          <p:nvPr/>
        </p:nvSpPr>
        <p:spPr>
          <a:xfrm>
            <a:off x="395525" y="1588850"/>
            <a:ext cx="482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Elemento de formulário </a:t>
            </a:r>
            <a:r>
              <a:rPr lang="pt-BR" sz="2200">
                <a:solidFill>
                  <a:srgbClr val="9900FF"/>
                </a:solidFill>
              </a:rPr>
              <a:t>&lt;textarea&gt;</a:t>
            </a:r>
            <a:endParaRPr b="0" i="0" sz="14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f3b051da91_0_38"/>
          <p:cNvSpPr txBox="1"/>
          <p:nvPr/>
        </p:nvSpPr>
        <p:spPr>
          <a:xfrm>
            <a:off x="5948600" y="5767000"/>
            <a:ext cx="258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dfc736bb8e_0_4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1dfc736bb8e_0_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332" name="Google Shape;332;g1dfc736bb8e_0_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dfc736bb8e_0_44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1dfc736bb8e_0_44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de marcação &lt;fieldset&gt; e &lt;legend&gt;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dfc736bb8e_0_44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3b051da91_0_4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42" name="Google Shape;342;gf3b051da91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f3b051da91_0_4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44" name="Google Shape;344;gf3b051da91_0_48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de formulário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f3b051da91_0_48"/>
          <p:cNvSpPr txBox="1"/>
          <p:nvPr/>
        </p:nvSpPr>
        <p:spPr>
          <a:xfrm>
            <a:off x="517350" y="2777851"/>
            <a:ext cx="81093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O elemento </a:t>
            </a:r>
            <a:r>
              <a:rPr lang="pt-BR" sz="2200">
                <a:solidFill>
                  <a:schemeClr val="accent6"/>
                </a:solidFill>
              </a:rPr>
              <a:t>&lt;fieldset&gt;</a:t>
            </a:r>
            <a:r>
              <a:rPr lang="pt-BR" sz="2200">
                <a:solidFill>
                  <a:schemeClr val="dk1"/>
                </a:solidFill>
              </a:rPr>
              <a:t> é usado para agrupar campos de um formulário e o elemento </a:t>
            </a:r>
            <a:r>
              <a:rPr lang="pt-BR" sz="2200">
                <a:solidFill>
                  <a:schemeClr val="accent6"/>
                </a:solidFill>
              </a:rPr>
              <a:t>&lt;legend&gt;</a:t>
            </a:r>
            <a:r>
              <a:rPr lang="pt-BR" sz="2200">
                <a:solidFill>
                  <a:schemeClr val="dk1"/>
                </a:solidFill>
              </a:rPr>
              <a:t> define uma legenda para o elemento </a:t>
            </a:r>
            <a:r>
              <a:rPr lang="pt-BR" sz="2200">
                <a:solidFill>
                  <a:schemeClr val="accent6"/>
                </a:solidFill>
              </a:rPr>
              <a:t>&lt;fieldset&gt;</a:t>
            </a:r>
            <a:r>
              <a:rPr lang="pt-BR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46" name="Google Shape;346;gf3b051da91_0_48"/>
          <p:cNvSpPr txBox="1"/>
          <p:nvPr/>
        </p:nvSpPr>
        <p:spPr>
          <a:xfrm>
            <a:off x="395525" y="1588850"/>
            <a:ext cx="629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Elementos de marcação </a:t>
            </a:r>
            <a:r>
              <a:rPr lang="pt-BR" sz="2200">
                <a:solidFill>
                  <a:srgbClr val="9900FF"/>
                </a:solidFill>
              </a:rPr>
              <a:t>&lt;fieldset&gt;</a:t>
            </a:r>
            <a:r>
              <a:rPr lang="pt-BR" sz="2200">
                <a:solidFill>
                  <a:schemeClr val="dk1"/>
                </a:solidFill>
              </a:rPr>
              <a:t> e </a:t>
            </a:r>
            <a:r>
              <a:rPr lang="pt-BR" sz="2200">
                <a:solidFill>
                  <a:srgbClr val="9900FF"/>
                </a:solidFill>
              </a:rPr>
              <a:t>&lt;legend&gt;</a:t>
            </a:r>
            <a:endParaRPr b="0" i="0" sz="14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f3b051da91_0_48"/>
          <p:cNvSpPr txBox="1"/>
          <p:nvPr/>
        </p:nvSpPr>
        <p:spPr>
          <a:xfrm>
            <a:off x="5948600" y="5767000"/>
            <a:ext cx="258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dfc736bb8e_0_55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1dfc736bb8e_0_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355" name="Google Shape;355;g1dfc736bb8e_0_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1dfc736bb8e_0_55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1dfc736bb8e_0_55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 action do elemento 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dfc736bb8e_0_55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b051da91_0_5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65" name="Google Shape;365;gf3b051da91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f3b051da91_0_5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67" name="Google Shape;367;gf3b051da91_0_58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de formulário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f3b051da91_0_58"/>
          <p:cNvSpPr txBox="1"/>
          <p:nvPr/>
        </p:nvSpPr>
        <p:spPr>
          <a:xfrm>
            <a:off x="517350" y="2425776"/>
            <a:ext cx="81093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O atributo </a:t>
            </a:r>
            <a:r>
              <a:rPr lang="pt-BR" sz="2400">
                <a:solidFill>
                  <a:srgbClr val="9900FF"/>
                </a:solidFill>
              </a:rPr>
              <a:t>action</a:t>
            </a:r>
            <a:r>
              <a:rPr lang="pt-BR" sz="2400">
                <a:solidFill>
                  <a:schemeClr val="dk1"/>
                </a:solidFill>
              </a:rPr>
              <a:t> permite </a:t>
            </a:r>
            <a:r>
              <a:rPr lang="pt-BR" sz="2400">
                <a:solidFill>
                  <a:srgbClr val="9900FF"/>
                </a:solidFill>
              </a:rPr>
              <a:t>indicar</a:t>
            </a:r>
            <a:r>
              <a:rPr lang="pt-BR" sz="2400">
                <a:solidFill>
                  <a:schemeClr val="dk1"/>
                </a:solidFill>
              </a:rPr>
              <a:t> para </a:t>
            </a:r>
            <a:r>
              <a:rPr lang="pt-BR" sz="2400">
                <a:solidFill>
                  <a:srgbClr val="9900FF"/>
                </a:solidFill>
              </a:rPr>
              <a:t>onde serão enviados os dados preenchidos pelo usuário</a:t>
            </a:r>
            <a:r>
              <a:rPr lang="pt-BR" sz="2400">
                <a:solidFill>
                  <a:schemeClr val="dk1"/>
                </a:solidFill>
              </a:rPr>
              <a:t>. Podemos enviá-los, por exemplo, para um </a:t>
            </a:r>
            <a:r>
              <a:rPr lang="pt-BR" sz="2400">
                <a:solidFill>
                  <a:srgbClr val="9900FF"/>
                </a:solidFill>
              </a:rPr>
              <a:t>script em PHP</a:t>
            </a:r>
            <a:r>
              <a:rPr lang="pt-BR" sz="2400">
                <a:solidFill>
                  <a:schemeClr val="dk1"/>
                </a:solidFill>
              </a:rPr>
              <a:t> ou </a:t>
            </a:r>
            <a:r>
              <a:rPr lang="pt-BR" sz="2400">
                <a:solidFill>
                  <a:srgbClr val="9900FF"/>
                </a:solidFill>
              </a:rPr>
              <a:t>Javascript</a:t>
            </a:r>
            <a:r>
              <a:rPr lang="pt-BR" sz="2400">
                <a:solidFill>
                  <a:schemeClr val="dk1"/>
                </a:solidFill>
              </a:rPr>
              <a:t> ou </a:t>
            </a:r>
            <a:r>
              <a:rPr lang="pt-BR" sz="2400">
                <a:solidFill>
                  <a:srgbClr val="9900FF"/>
                </a:solidFill>
              </a:rPr>
              <a:t>para um endereço de e-mail desejado. Por exemplo</a:t>
            </a:r>
            <a:r>
              <a:rPr lang="pt-BR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69" name="Google Shape;369;gf3b051da91_0_58"/>
          <p:cNvSpPr txBox="1"/>
          <p:nvPr/>
        </p:nvSpPr>
        <p:spPr>
          <a:xfrm>
            <a:off x="395525" y="1588850"/>
            <a:ext cx="755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Atributo action do elemento 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gf3b051da91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" y="4836625"/>
            <a:ext cx="9029699" cy="4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e14fba6a2_0_113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77" name="Google Shape;377;g11e14fba6a2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11e14fba6a2_0_113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79" name="Google Shape;379;g11e14fba6a2_0_113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de formulário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11e14fba6a2_0_113"/>
          <p:cNvSpPr txBox="1"/>
          <p:nvPr/>
        </p:nvSpPr>
        <p:spPr>
          <a:xfrm>
            <a:off x="517350" y="2425776"/>
            <a:ext cx="81093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Dentro da marcação </a:t>
            </a:r>
            <a:r>
              <a:rPr lang="pt-BR" sz="2200">
                <a:solidFill>
                  <a:srgbClr val="9900FF"/>
                </a:solidFill>
              </a:rPr>
              <a:t>&lt;form&gt;</a:t>
            </a:r>
            <a:r>
              <a:rPr lang="pt-BR" sz="2200">
                <a:solidFill>
                  <a:schemeClr val="dk1"/>
                </a:solidFill>
              </a:rPr>
              <a:t>, você pode configurar como </a:t>
            </a:r>
            <a:r>
              <a:rPr lang="pt-BR" sz="2200">
                <a:solidFill>
                  <a:srgbClr val="9900FF"/>
                </a:solidFill>
              </a:rPr>
              <a:t>(atributo method)</a:t>
            </a:r>
            <a:r>
              <a:rPr lang="pt-BR" sz="2200">
                <a:solidFill>
                  <a:schemeClr val="dk1"/>
                </a:solidFill>
              </a:rPr>
              <a:t> e para onde </a:t>
            </a:r>
            <a:r>
              <a:rPr lang="pt-BR" sz="2200">
                <a:solidFill>
                  <a:srgbClr val="9900FF"/>
                </a:solidFill>
              </a:rPr>
              <a:t>(atributo action)</a:t>
            </a:r>
            <a:r>
              <a:rPr lang="pt-BR" sz="2200">
                <a:solidFill>
                  <a:schemeClr val="dk1"/>
                </a:solidFill>
              </a:rPr>
              <a:t> os dados preenchidos pelo usuário serão enviados. O atributo method especifica o método </a:t>
            </a:r>
            <a:r>
              <a:rPr lang="pt-BR" sz="2200">
                <a:solidFill>
                  <a:srgbClr val="9900FF"/>
                </a:solidFill>
              </a:rPr>
              <a:t>HTTP (GET ou POST)</a:t>
            </a:r>
            <a:r>
              <a:rPr lang="pt-BR" sz="2200">
                <a:solidFill>
                  <a:schemeClr val="dk1"/>
                </a:solidFill>
              </a:rPr>
              <a:t> a ser usado ao enviar os dados do formulário e pode assumir os valores: get ou post.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81" name="Google Shape;381;g11e14fba6a2_0_113"/>
          <p:cNvSpPr txBox="1"/>
          <p:nvPr/>
        </p:nvSpPr>
        <p:spPr>
          <a:xfrm>
            <a:off x="395525" y="1588850"/>
            <a:ext cx="755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Atributo action do elemento 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g11e14fba6a2_0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750" y="4954600"/>
            <a:ext cx="7876500" cy="12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f40d1dea55_0_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1f40d1dea55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390" name="Google Shape;390;g1f40d1dea55_0_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1f40d1dea55_0_0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1f40d1dea55_0_0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f40d1dea55_0_0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f4b61146b6_23_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400" name="Google Shape;400;g1f4b61146b6_23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1f4b61146b6_23_1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2" name="Google Shape;402;g1f4b61146b6_23_1"/>
          <p:cNvSpPr txBox="1"/>
          <p:nvPr/>
        </p:nvSpPr>
        <p:spPr>
          <a:xfrm>
            <a:off x="209774" y="289225"/>
            <a:ext cx="56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1f4b61146b6_23_1"/>
          <p:cNvSpPr txBox="1"/>
          <p:nvPr/>
        </p:nvSpPr>
        <p:spPr>
          <a:xfrm>
            <a:off x="209775" y="1558875"/>
            <a:ext cx="86964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Vamos criar um formulário para que os funcionários deixem sua opinião sobre a empresa de forma anônima.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Um campo texto para receber o nome da empresa.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Um campo de data (Data em que o usuário entrou na empresa)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Campo de número para receber a quantidade de funcionários na empresa.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Campo de número para inserir o salário.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Campo com 2 opções para o funcionário selecionar se ainda está na empresa ou não.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Campo com 2 opções para o usuário informar se é PJ ou CLT.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f40d1dea55_0_1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410" name="Google Shape;410;g1f40d1dea55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1f40d1dea55_0_10"/>
          <p:cNvSpPr txBox="1"/>
          <p:nvPr/>
        </p:nvSpPr>
        <p:spPr>
          <a:xfrm>
            <a:off x="209775" y="1558875"/>
            <a:ext cx="9327000" cy="4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Campos de múltipla seleção pergunta quais benefícios ele recebe.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Vale refeição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Vale Alimentação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Vale transporte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Academias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PLR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Plano de saúde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Plano odontológico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412" name="Google Shape;412;g1f40d1dea55_0_1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3" name="Google Shape;413;g1f40d1dea55_0_10"/>
          <p:cNvSpPr txBox="1"/>
          <p:nvPr/>
        </p:nvSpPr>
        <p:spPr>
          <a:xfrm>
            <a:off x="209774" y="289225"/>
            <a:ext cx="56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1f40d1dea55_0_10"/>
          <p:cNvSpPr txBox="1"/>
          <p:nvPr/>
        </p:nvSpPr>
        <p:spPr>
          <a:xfrm>
            <a:off x="3979650" y="2275750"/>
            <a:ext cx="4542000" cy="3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Cesta básica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Day off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Bolsa de estudos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Licença a maternidade ou paternidade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Pet friendly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Empréstimo consignado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7ec42de0_0_4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cb7ec42de0_0_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12" name="Google Shape;112;gcb7ec42de0_0_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cb7ec42de0_0_40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cb7ec42de0_0_40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b7ec42de0_0_40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f4b61146b6_23_1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421" name="Google Shape;421;g1f4b61146b6_23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1f4b61146b6_23_1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3" name="Google Shape;423;g1f4b61146b6_23_10"/>
          <p:cNvSpPr txBox="1"/>
          <p:nvPr/>
        </p:nvSpPr>
        <p:spPr>
          <a:xfrm>
            <a:off x="209774" y="289225"/>
            <a:ext cx="56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1f4b61146b6_23_10"/>
          <p:cNvSpPr txBox="1"/>
          <p:nvPr/>
        </p:nvSpPr>
        <p:spPr>
          <a:xfrm>
            <a:off x="669750" y="1820300"/>
            <a:ext cx="7804500" cy="2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Campo de texto para dizer os prós da empresa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Campo de texto para dizer os contras da empresa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Insira um botão do tipo submit ao final do formulário.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9b859280_0_5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22" name="Google Shape;122;g1019b859280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019b859280_0_5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g1019b859280_0_52"/>
          <p:cNvSpPr txBox="1"/>
          <p:nvPr/>
        </p:nvSpPr>
        <p:spPr>
          <a:xfrm>
            <a:off x="517350" y="2618801"/>
            <a:ext cx="8109300" cy="3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chemeClr val="dk1"/>
                </a:solidFill>
              </a:rPr>
              <a:t>O elemento </a:t>
            </a:r>
            <a:r>
              <a:rPr lang="pt-BR" sz="2300">
                <a:solidFill>
                  <a:srgbClr val="9900FF"/>
                </a:solidFill>
              </a:rPr>
              <a:t>&lt;form&gt;</a:t>
            </a:r>
            <a:r>
              <a:rPr lang="pt-BR" sz="2300">
                <a:solidFill>
                  <a:schemeClr val="dk1"/>
                </a:solidFill>
              </a:rPr>
              <a:t> é usado para criar um </a:t>
            </a:r>
            <a:r>
              <a:rPr lang="pt-BR" sz="2300">
                <a:solidFill>
                  <a:srgbClr val="9900FF"/>
                </a:solidFill>
              </a:rPr>
              <a:t>formulário HTML para a entrada de informação do usuário</a:t>
            </a:r>
            <a:r>
              <a:rPr lang="pt-BR" sz="2300">
                <a:solidFill>
                  <a:schemeClr val="dk1"/>
                </a:solidFill>
              </a:rPr>
              <a:t> e como ele e os outros usuários podem enviar mensagens para o administrador de um site. Por meio de formulário também é possível </a:t>
            </a:r>
            <a:r>
              <a:rPr lang="pt-BR" sz="2300">
                <a:solidFill>
                  <a:srgbClr val="9900FF"/>
                </a:solidFill>
              </a:rPr>
              <a:t>enviar dados para um site e, a partir disso, adicioná-los em um banco de dados ou armazená-los em um vetor por meio de um script programado em JavaScript</a:t>
            </a:r>
            <a:r>
              <a:rPr lang="pt-BR" sz="2300">
                <a:solidFill>
                  <a:schemeClr val="dk1"/>
                </a:solidFill>
              </a:rPr>
              <a:t>, por exemplo.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25" name="Google Shape;125;g1019b859280_0_52"/>
          <p:cNvSpPr txBox="1"/>
          <p:nvPr/>
        </p:nvSpPr>
        <p:spPr>
          <a:xfrm>
            <a:off x="395525" y="1588838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Elemento 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019b859280_0_52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&lt;form&gt;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14fba6a2_0_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33" name="Google Shape;133;g11e14fba6a2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1e14fba6a2_0_1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g11e14fba6a2_0_1"/>
          <p:cNvSpPr txBox="1"/>
          <p:nvPr/>
        </p:nvSpPr>
        <p:spPr>
          <a:xfrm>
            <a:off x="395525" y="1588838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300">
                <a:solidFill>
                  <a:schemeClr val="dk1"/>
                </a:solidFill>
              </a:rPr>
              <a:t>Atributos do elemento form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36" name="Google Shape;136;g11e14fba6a2_0_1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&lt;form&gt;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11e14fba6a2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63" y="2366076"/>
            <a:ext cx="8482879" cy="37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e14fba6a2_0_1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44" name="Google Shape;144;g11e14fba6a2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1e14fba6a2_0_1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6" name="Google Shape;146;g11e14fba6a2_0_12"/>
          <p:cNvSpPr txBox="1"/>
          <p:nvPr/>
        </p:nvSpPr>
        <p:spPr>
          <a:xfrm>
            <a:off x="395525" y="1588838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300">
                <a:solidFill>
                  <a:schemeClr val="dk1"/>
                </a:solidFill>
              </a:rPr>
              <a:t>A sintaxe do elemento &lt;form&gt; é: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47" name="Google Shape;147;g11e14fba6a2_0_12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&lt;form&gt;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11e14fba6a2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25" y="2609682"/>
            <a:ext cx="8916750" cy="10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1e14fba6a2_0_12"/>
          <p:cNvSpPr txBox="1"/>
          <p:nvPr/>
        </p:nvSpPr>
        <p:spPr>
          <a:xfrm>
            <a:off x="340650" y="3772788"/>
            <a:ext cx="8462700" cy="18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O elemento </a:t>
            </a:r>
            <a:r>
              <a:rPr lang="pt-BR" sz="2200">
                <a:solidFill>
                  <a:srgbClr val="9900FF"/>
                </a:solidFill>
              </a:rPr>
              <a:t>&lt;form&gt;</a:t>
            </a:r>
            <a:r>
              <a:rPr lang="pt-BR" sz="2200">
                <a:solidFill>
                  <a:schemeClr val="dk1"/>
                </a:solidFill>
              </a:rPr>
              <a:t> pode conter um ou mais dos seguintes elementos de formulário, tais como: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9900FF"/>
                </a:solidFill>
              </a:rPr>
              <a:t>&lt;input&gt;, &lt;textarea&gt;, &lt;button&gt;, &lt;select&gt;, &lt;option&gt;, &lt;optgroup&gt;, &lt;fieldset&gt;, &lt;label&gt; e &lt;output&gt;</a:t>
            </a:r>
            <a:r>
              <a:rPr lang="pt-BR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347054099_0_18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0347054099_0_1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57" name="Google Shape;157;g10347054099_0_1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0347054099_0_182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0347054099_0_182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de formulário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0347054099_0_182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347054099_0_1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67" name="Google Shape;167;g10347054099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0347054099_0_1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69" name="Google Shape;169;g10347054099_0_12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de formulário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0347054099_0_12"/>
          <p:cNvSpPr txBox="1"/>
          <p:nvPr/>
        </p:nvSpPr>
        <p:spPr>
          <a:xfrm>
            <a:off x="475900" y="2295676"/>
            <a:ext cx="8109300" cy="3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</a:rPr>
              <a:t>O elemento </a:t>
            </a:r>
            <a:r>
              <a:rPr lang="pt-BR" sz="2600">
                <a:solidFill>
                  <a:schemeClr val="accent6"/>
                </a:solidFill>
              </a:rPr>
              <a:t>&lt;input&gt;</a:t>
            </a:r>
            <a:r>
              <a:rPr lang="pt-BR" sz="2600">
                <a:solidFill>
                  <a:schemeClr val="dk1"/>
                </a:solidFill>
              </a:rPr>
              <a:t> é uma marcação que </a:t>
            </a:r>
            <a:r>
              <a:rPr lang="pt-BR" sz="2600">
                <a:solidFill>
                  <a:schemeClr val="accent6"/>
                </a:solidFill>
              </a:rPr>
              <a:t>determina um campo de entrada</a:t>
            </a:r>
            <a:r>
              <a:rPr lang="pt-BR" sz="2600">
                <a:solidFill>
                  <a:schemeClr val="dk1"/>
                </a:solidFill>
              </a:rPr>
              <a:t>, onde o usuário pode entrar com os dados e é usado para configurar diferentes tipos de itens no formulário.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</a:rPr>
              <a:t>Esse elemento exige apenas marcação única, sendo assim, para marcar uma entrada de dados externa no seu documento </a:t>
            </a:r>
            <a:r>
              <a:rPr lang="pt-BR" sz="2600">
                <a:solidFill>
                  <a:srgbClr val="FF9900"/>
                </a:solidFill>
              </a:rPr>
              <a:t>HTML</a:t>
            </a:r>
            <a:r>
              <a:rPr lang="pt-BR" sz="2600">
                <a:solidFill>
                  <a:schemeClr val="dk1"/>
                </a:solidFill>
              </a:rPr>
              <a:t> utilizaremos apenas a tag </a:t>
            </a:r>
            <a:r>
              <a:rPr lang="pt-BR" sz="2600">
                <a:solidFill>
                  <a:schemeClr val="accent6"/>
                </a:solidFill>
              </a:rPr>
              <a:t>&lt;input .... /&gt;</a:t>
            </a:r>
            <a:endParaRPr sz="2600">
              <a:solidFill>
                <a:schemeClr val="accent6"/>
              </a:solidFill>
            </a:endParaRPr>
          </a:p>
        </p:txBody>
      </p:sp>
      <p:sp>
        <p:nvSpPr>
          <p:cNvPr id="171" name="Google Shape;171;g10347054099_0_12"/>
          <p:cNvSpPr txBox="1"/>
          <p:nvPr/>
        </p:nvSpPr>
        <p:spPr>
          <a:xfrm>
            <a:off x="395525" y="1588850"/>
            <a:ext cx="621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5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300">
                <a:solidFill>
                  <a:schemeClr val="dk1"/>
                </a:solidFill>
              </a:rPr>
              <a:t>Elementos de formulário </a:t>
            </a:r>
            <a:r>
              <a:rPr lang="pt-BR" sz="2300">
                <a:solidFill>
                  <a:srgbClr val="9900FF"/>
                </a:solidFill>
              </a:rPr>
              <a:t>&lt;input&gt; </a:t>
            </a:r>
            <a:r>
              <a:rPr lang="pt-BR" sz="2300">
                <a:solidFill>
                  <a:schemeClr val="dk1"/>
                </a:solidFill>
              </a:rPr>
              <a:t>e</a:t>
            </a:r>
            <a:r>
              <a:rPr lang="pt-BR" sz="2300">
                <a:solidFill>
                  <a:srgbClr val="9900FF"/>
                </a:solidFill>
              </a:rPr>
              <a:t> &lt;label&gt;</a:t>
            </a:r>
            <a:endParaRPr b="0" i="0" sz="1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e14fba6a2_0_2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78" name="Google Shape;178;g11e14fba6a2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1e14fba6a2_0_29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80" name="Google Shape;180;g11e14fba6a2_0_29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de formulário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1e14fba6a2_0_29"/>
          <p:cNvSpPr txBox="1"/>
          <p:nvPr/>
        </p:nvSpPr>
        <p:spPr>
          <a:xfrm>
            <a:off x="395525" y="1588850"/>
            <a:ext cx="626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5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300">
                <a:solidFill>
                  <a:schemeClr val="dk1"/>
                </a:solidFill>
              </a:rPr>
              <a:t>Elementos de formulário </a:t>
            </a:r>
            <a:r>
              <a:rPr lang="pt-BR" sz="2300">
                <a:solidFill>
                  <a:srgbClr val="9900FF"/>
                </a:solidFill>
              </a:rPr>
              <a:t>&lt;input&gt;</a:t>
            </a:r>
            <a:r>
              <a:rPr lang="pt-BR" sz="2300">
                <a:solidFill>
                  <a:schemeClr val="dk1"/>
                </a:solidFill>
              </a:rPr>
              <a:t> e </a:t>
            </a:r>
            <a:r>
              <a:rPr lang="pt-BR" sz="2300">
                <a:solidFill>
                  <a:srgbClr val="9900FF"/>
                </a:solidFill>
              </a:rPr>
              <a:t>&lt;label&gt;</a:t>
            </a:r>
            <a:endParaRPr b="0" i="0" sz="1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11e14fba6a2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95350"/>
            <a:ext cx="8839201" cy="1760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resentacao_IOS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2012-08-15T00:46:09Z</dcterms:created>
  <dc:creator>rafael.duram</dc:creator>
</cp:coreProperties>
</file>