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jw55NC5mgUu+cfsrloctrNBme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ce7af43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9ce7af4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9ce7af43e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20ad840c4_0_4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e20ad840c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e20ad840c4_0_4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20ad840c4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e20ad840c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e20ad840c4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20ad840c4_0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e20ad840c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e20ad840c4_0_2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20ad840c4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e20ad840c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e20ad840c4_0_1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20ad840c4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e20ad840c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1e20ad840c4_0_2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220131d67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e220131d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e220131d67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20ad840c4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e20ad840c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e20ad840c4_0_1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34705409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03470540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10347054099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20ad840c4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e20ad840c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e20ad840c4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20ad840c4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e20ad840c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e20ad840c4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ce7af43e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ce7af4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9ce7af43e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20ad840c4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e20ad840c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1e20ad840c4_0_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20ad840c4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e20ad840c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1e20ad840c4_0_1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20ad840c4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e20ad840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1e20ad840c4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20ad840c4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e20ad840c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1e20ad840c4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347054099_0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034705409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10347054099_0_2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5c679fa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2bd5c679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12bd5c679fa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7ec42de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b7ec42d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cb7ec42de0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9b859280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019b8592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019b859280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0ad840c4_0_3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e20ad840c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e20ad840c4_0_3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20ad840c4_0_3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e20ad840c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e20ad840c4_0_3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20ad840c4_0_3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e20ad840c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e20ad840c4_0_3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47054099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34705409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0347054099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bdb5b87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fbdb5b87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fbdb5b873f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ce7af43e_0_4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9ce7af43e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gf9ce7af43e_0_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f9ce7af43e_0_4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9ce7af43e_0_4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JS 01 - Introdução ao JavaScript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9ce7af43e_0_4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20ad840c4_0_41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89" name="Google Shape;189;g1e20ad840c4_0_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e20ad840c4_0_41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1" name="Google Shape;191;g1e20ad840c4_0_411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Lado do cliente e lado do servidor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e20ad840c4_0_411"/>
          <p:cNvSpPr txBox="1"/>
          <p:nvPr/>
        </p:nvSpPr>
        <p:spPr>
          <a:xfrm>
            <a:off x="407850" y="1609650"/>
            <a:ext cx="83283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E nesse caso, os navegadores comunicam-se com web servers utilizando requisições </a:t>
            </a:r>
            <a:r>
              <a:rPr b="1" lang="pt-BR" sz="2200">
                <a:solidFill>
                  <a:schemeClr val="accent6"/>
                </a:solidFill>
              </a:rPr>
              <a:t>HTTP</a:t>
            </a:r>
            <a:r>
              <a:rPr lang="pt-BR" sz="2200">
                <a:solidFill>
                  <a:schemeClr val="dk1"/>
                </a:solidFill>
              </a:rPr>
              <a:t> (</a:t>
            </a:r>
            <a:r>
              <a:rPr b="1" lang="pt-BR" sz="2200">
                <a:solidFill>
                  <a:schemeClr val="accent6"/>
                </a:solidFill>
              </a:rPr>
              <a:t>HyperText Transfer Protocol</a:t>
            </a:r>
            <a:r>
              <a:rPr lang="pt-BR" sz="2200">
                <a:solidFill>
                  <a:schemeClr val="dk1"/>
                </a:solidFill>
              </a:rPr>
              <a:t>). Por exemplo, quando você clica em um link em uma página da web, seja para enviar um formulário ou para fazer uma pesquisa, uma </a:t>
            </a:r>
            <a:r>
              <a:rPr b="1" lang="pt-BR" sz="2200">
                <a:solidFill>
                  <a:schemeClr val="accent6"/>
                </a:solidFill>
              </a:rPr>
              <a:t>HTTP request</a:t>
            </a:r>
            <a:r>
              <a:rPr lang="pt-BR" sz="2200">
                <a:solidFill>
                  <a:schemeClr val="dk1"/>
                </a:solidFill>
              </a:rPr>
              <a:t> (</a:t>
            </a:r>
            <a:r>
              <a:rPr b="1" lang="pt-BR" sz="2200">
                <a:solidFill>
                  <a:schemeClr val="accent6"/>
                </a:solidFill>
              </a:rPr>
              <a:t>solicitação HTTP</a:t>
            </a:r>
            <a:r>
              <a:rPr lang="pt-BR" sz="2200">
                <a:solidFill>
                  <a:schemeClr val="dk1"/>
                </a:solidFill>
              </a:rPr>
              <a:t>) é enviada do seu navegador para o servidor de destino. Na programação do lado do cliente, os programas são executados no </a:t>
            </a:r>
            <a:r>
              <a:rPr b="1" lang="pt-BR" sz="2200">
                <a:solidFill>
                  <a:schemeClr val="accent6"/>
                </a:solidFill>
              </a:rPr>
              <a:t>computador do usuário</a:t>
            </a:r>
            <a:r>
              <a:rPr lang="pt-BR" sz="2200">
                <a:solidFill>
                  <a:schemeClr val="dk1"/>
                </a:solidFill>
              </a:rPr>
              <a:t> utilizando </a:t>
            </a:r>
            <a:r>
              <a:rPr b="1" lang="pt-BR" sz="2200">
                <a:solidFill>
                  <a:schemeClr val="accent6"/>
                </a:solidFill>
              </a:rPr>
              <a:t>scripts</a:t>
            </a:r>
            <a:r>
              <a:rPr lang="pt-BR" sz="2200">
                <a:solidFill>
                  <a:schemeClr val="dk1"/>
                </a:solidFill>
              </a:rPr>
              <a:t>, que são carregados juntos com os arquivos </a:t>
            </a:r>
            <a:r>
              <a:rPr b="1" lang="pt-BR" sz="2200">
                <a:solidFill>
                  <a:schemeClr val="accent6"/>
                </a:solidFill>
              </a:rPr>
              <a:t>HTML</a:t>
            </a:r>
            <a:r>
              <a:rPr b="1" lang="pt-BR" sz="2200">
                <a:solidFill>
                  <a:schemeClr val="accent6"/>
                </a:solidFill>
              </a:rPr>
              <a:t> </a:t>
            </a:r>
            <a:r>
              <a:rPr lang="pt-BR" sz="2200">
                <a:solidFill>
                  <a:schemeClr val="dk1"/>
                </a:solidFill>
              </a:rPr>
              <a:t>e </a:t>
            </a:r>
            <a:r>
              <a:rPr b="1" lang="pt-BR" sz="2200">
                <a:solidFill>
                  <a:schemeClr val="accent6"/>
                </a:solidFill>
              </a:rPr>
              <a:t>CSS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20ad840c4_0_18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e20ad840c4_0_1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00" name="Google Shape;200;g1e20ad840c4_0_1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e20ad840c4_0_188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e20ad840c4_0_188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Vanilla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e20ad840c4_0_188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20ad840c4_0_24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10" name="Google Shape;210;g1e20ad840c4_0_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e20ad840c4_0_24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12" name="Google Shape;212;g1e20ad840c4_0_244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Vanilla JavaScript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e20ad840c4_0_244"/>
          <p:cNvSpPr txBox="1"/>
          <p:nvPr/>
        </p:nvSpPr>
        <p:spPr>
          <a:xfrm>
            <a:off x="340650" y="1943588"/>
            <a:ext cx="84627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400">
                <a:solidFill>
                  <a:schemeClr val="accent6"/>
                </a:solidFill>
              </a:rPr>
              <a:t>Vanilla JavaScript</a:t>
            </a:r>
            <a:r>
              <a:rPr lang="pt-BR" sz="2400">
                <a:solidFill>
                  <a:schemeClr val="dk1"/>
                </a:solidFill>
              </a:rPr>
              <a:t> ou </a:t>
            </a:r>
            <a:r>
              <a:rPr b="1" lang="pt-BR" sz="2400">
                <a:solidFill>
                  <a:schemeClr val="accent6"/>
                </a:solidFill>
              </a:rPr>
              <a:t>Vanilla J</a:t>
            </a:r>
            <a:r>
              <a:rPr lang="pt-BR" sz="2400">
                <a:solidFill>
                  <a:schemeClr val="dk1"/>
                </a:solidFill>
              </a:rPr>
              <a:t>S se referem ao </a:t>
            </a:r>
            <a:r>
              <a:rPr b="1" lang="pt-BR" sz="2400">
                <a:solidFill>
                  <a:schemeClr val="accent6"/>
                </a:solidFill>
              </a:rPr>
              <a:t>JavaScript desenvolvido puramente</a:t>
            </a:r>
            <a:r>
              <a:rPr lang="pt-BR" sz="2400">
                <a:solidFill>
                  <a:schemeClr val="dk1"/>
                </a:solidFill>
              </a:rPr>
              <a:t>, sem o suporte de qualquer estrutura ou </a:t>
            </a:r>
            <a:r>
              <a:rPr b="1" lang="pt-BR" sz="2400">
                <a:solidFill>
                  <a:schemeClr val="accent6"/>
                </a:solidFill>
              </a:rPr>
              <a:t>biblioteca adicional</a:t>
            </a:r>
            <a:r>
              <a:rPr lang="pt-BR" sz="2400">
                <a:solidFill>
                  <a:schemeClr val="dk1"/>
                </a:solidFill>
              </a:rPr>
              <a:t>. Scripts escritos em </a:t>
            </a:r>
            <a:r>
              <a:rPr b="1" lang="pt-BR" sz="2400">
                <a:solidFill>
                  <a:schemeClr val="accent6"/>
                </a:solidFill>
              </a:rPr>
              <a:t>Vanilla JS</a:t>
            </a:r>
            <a:r>
              <a:rPr lang="pt-BR" sz="2400">
                <a:solidFill>
                  <a:schemeClr val="dk1"/>
                </a:solidFill>
              </a:rPr>
              <a:t> são códigos </a:t>
            </a:r>
            <a:r>
              <a:rPr b="1" lang="pt-BR" sz="2400">
                <a:solidFill>
                  <a:schemeClr val="accent6"/>
                </a:solidFill>
              </a:rPr>
              <a:t>JavaScript simples</a:t>
            </a:r>
            <a:r>
              <a:rPr lang="pt-BR" sz="2400">
                <a:solidFill>
                  <a:schemeClr val="dk1"/>
                </a:solidFill>
              </a:rPr>
              <a:t>. O que vamos aprender primeiramente aqui é programar códigos em </a:t>
            </a:r>
            <a:r>
              <a:rPr b="1" lang="pt-BR" sz="2400">
                <a:solidFill>
                  <a:schemeClr val="accent6"/>
                </a:solidFill>
              </a:rPr>
              <a:t>Vanilla JS </a:t>
            </a:r>
            <a:r>
              <a:rPr lang="pt-BR" sz="2400">
                <a:solidFill>
                  <a:schemeClr val="dk1"/>
                </a:solidFill>
              </a:rPr>
              <a:t>e depois aprenderemos como utilizar uma </a:t>
            </a:r>
            <a:r>
              <a:rPr b="1" lang="pt-BR" sz="2400">
                <a:solidFill>
                  <a:schemeClr val="accent6"/>
                </a:solidFill>
              </a:rPr>
              <a:t>biblioteca/framework</a:t>
            </a:r>
            <a:r>
              <a:rPr lang="pt-BR" sz="2400">
                <a:solidFill>
                  <a:schemeClr val="dk1"/>
                </a:solidFill>
              </a:rPr>
              <a:t> para auxiliar no desenvolvimento das aplicações web.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20ad840c4_0_19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e20ad840c4_0_1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21" name="Google Shape;221;g1e20ad840c4_0_19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e20ad840c4_0_198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e20ad840c4_0_198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Extensões do VS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e20ad840c4_0_198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20ad840c4_0_23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31" name="Google Shape;231;g1e20ad840c4_0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e20ad840c4_0_23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33" name="Google Shape;233;g1e20ad840c4_0_231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Extensões do VS Code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1e20ad840c4_0_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088" y="1546403"/>
            <a:ext cx="6427824" cy="20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e20ad840c4_0_2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350" y="3910100"/>
            <a:ext cx="7423301" cy="2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220131d67_0_1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42" name="Google Shape;242;g1e220131d67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e220131d67_0_1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44" name="Google Shape;244;g1e220131d67_0_12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Extensões do VS Code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g1e220131d67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50" y="2150939"/>
            <a:ext cx="7981500" cy="25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20ad840c4_0_14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e20ad840c4_0_1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53" name="Google Shape;253;g1e20ad840c4_0_1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e20ad840c4_0_142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e20ad840c4_0_142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 no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e20ad840c4_0_142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347054099_0_1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63" name="Google Shape;263;g1034705409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0347054099_0_1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65" name="Google Shape;265;g10347054099_0_12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 no JavaScript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g10347054099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83199"/>
            <a:ext cx="8839199" cy="389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20ad840c4_0_9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e20ad840c4_0_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74" name="Google Shape;274;g1e20ad840c4_0_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e20ad840c4_0_9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e20ad840c4_0_9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Palavras Reservadas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e20ad840c4_0_9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20ad840c4_0_11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84" name="Google Shape;284;g1e20ad840c4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e20ad840c4_0_11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86" name="Google Shape;286;g1e20ad840c4_0_116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Palavras Reservadas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e20ad840c4_0_116"/>
          <p:cNvSpPr txBox="1"/>
          <p:nvPr/>
        </p:nvSpPr>
        <p:spPr>
          <a:xfrm>
            <a:off x="340650" y="1664463"/>
            <a:ext cx="84627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Os nomes de variáveis ou funções em JavaScript podem conter letras, dígitos ou underline e não podem coincidir com uma das palavras reservadas da linguagem.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g1e20ad840c4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075" y="3119163"/>
            <a:ext cx="6447844" cy="31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e7af43e_0_5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9ce7af43e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9ce7af43e_0_5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9ce7af43e_0_56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9ce7af43e_0_56"/>
          <p:cNvSpPr/>
          <p:nvPr/>
        </p:nvSpPr>
        <p:spPr>
          <a:xfrm>
            <a:off x="1120350" y="2015100"/>
            <a:ext cx="69033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 do JavaScript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 do cliente e lado do servidor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Vanilla JavaScript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3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Extensões do VS Code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3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Nomes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20ad840c4_0_10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e20ad840c4_0_1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96" name="Google Shape;296;g1e20ad840c4_0_10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e20ad840c4_0_10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e20ad840c4_0_10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Números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e20ad840c4_0_10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20ad840c4_0_12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06" name="Google Shape;306;g1e20ad840c4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e20ad840c4_0_12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08" name="Google Shape;308;g1e20ad840c4_0_129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Números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e20ad840c4_0_129"/>
          <p:cNvSpPr txBox="1"/>
          <p:nvPr/>
        </p:nvSpPr>
        <p:spPr>
          <a:xfrm>
            <a:off x="340650" y="1877388"/>
            <a:ext cx="84627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 </a:t>
            </a:r>
            <a:r>
              <a:rPr b="1" lang="pt-BR" sz="2400">
                <a:solidFill>
                  <a:schemeClr val="accent6"/>
                </a:solidFill>
              </a:rPr>
              <a:t>JavaScript</a:t>
            </a:r>
            <a:r>
              <a:rPr lang="pt-BR" sz="2400">
                <a:solidFill>
                  <a:schemeClr val="dk1"/>
                </a:solidFill>
              </a:rPr>
              <a:t> tem um </a:t>
            </a:r>
            <a:r>
              <a:rPr b="1" lang="pt-BR" sz="2400">
                <a:solidFill>
                  <a:schemeClr val="accent6"/>
                </a:solidFill>
              </a:rPr>
              <a:t>único tipo de número</a:t>
            </a:r>
            <a:r>
              <a:rPr lang="pt-BR" sz="2400">
                <a:solidFill>
                  <a:schemeClr val="dk1"/>
                </a:solidFill>
              </a:rPr>
              <a:t>. Internamente, é representado como </a:t>
            </a:r>
            <a:r>
              <a:rPr b="1" lang="pt-BR" sz="2400">
                <a:solidFill>
                  <a:schemeClr val="accent6"/>
                </a:solidFill>
              </a:rPr>
              <a:t>ponto flutuante de 64 bits</a:t>
            </a:r>
            <a:r>
              <a:rPr lang="pt-BR" sz="2400">
                <a:solidFill>
                  <a:schemeClr val="dk1"/>
                </a:solidFill>
              </a:rPr>
              <a:t>, o mesmo que o </a:t>
            </a:r>
            <a:r>
              <a:rPr b="1" lang="pt-BR" sz="2400">
                <a:solidFill>
                  <a:schemeClr val="accent6"/>
                </a:solidFill>
              </a:rPr>
              <a:t>double do Java</a:t>
            </a:r>
            <a:r>
              <a:rPr lang="pt-BR" sz="2400">
                <a:solidFill>
                  <a:schemeClr val="dk1"/>
                </a:solidFill>
              </a:rPr>
              <a:t>. Portanto, </a:t>
            </a:r>
            <a:r>
              <a:rPr b="1" lang="pt-BR" sz="2400">
                <a:solidFill>
                  <a:schemeClr val="accent6"/>
                </a:solidFill>
              </a:rPr>
              <a:t>em JS</a:t>
            </a:r>
            <a:r>
              <a:rPr lang="pt-BR" sz="2400">
                <a:solidFill>
                  <a:schemeClr val="dk1"/>
                </a:solidFill>
              </a:rPr>
              <a:t>, </a:t>
            </a:r>
            <a:r>
              <a:rPr b="1" lang="pt-BR" sz="2400">
                <a:solidFill>
                  <a:schemeClr val="accent6"/>
                </a:solidFill>
              </a:rPr>
              <a:t>não há diferença entre 1 e 1.0, esses números são interpretados como mesmo valor</a:t>
            </a:r>
            <a:r>
              <a:rPr lang="pt-BR" sz="2400">
                <a:solidFill>
                  <a:schemeClr val="dk1"/>
                </a:solidFill>
              </a:rPr>
              <a:t>. Tudo que você precisa saber sobre um número é que ele é um número. Uma grande classe de erros de tipo numérico é evitada.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20ad840c4_0_3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e20ad840c4_0_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317" name="Google Shape;317;g1e20ad840c4_0_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e20ad840c4_0_37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e20ad840c4_0_37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Mensagem de alerta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e20ad840c4_0_37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20ad840c4_0_5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27" name="Google Shape;327;g1e20ad840c4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e20ad840c4_0_5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29" name="Google Shape;329;g1e20ad840c4_0_57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Mensagem de alerta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e20ad840c4_0_57"/>
          <p:cNvSpPr txBox="1"/>
          <p:nvPr/>
        </p:nvSpPr>
        <p:spPr>
          <a:xfrm>
            <a:off x="340650" y="1637163"/>
            <a:ext cx="84627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 método </a:t>
            </a:r>
            <a:r>
              <a:rPr b="1" lang="pt-BR" sz="2400">
                <a:solidFill>
                  <a:schemeClr val="accent6"/>
                </a:solidFill>
              </a:rPr>
              <a:t>alert()</a:t>
            </a:r>
            <a:r>
              <a:rPr lang="pt-BR" sz="2400">
                <a:solidFill>
                  <a:schemeClr val="dk1"/>
                </a:solidFill>
              </a:rPr>
              <a:t> mostra uma caixa de alerta com uma mensagem específica e um botão de OK. Por exemplo: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1e20ad840c4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438" y="3555938"/>
            <a:ext cx="67151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347054099_0_24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0347054099_0_2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339" name="Google Shape;339;g10347054099_0_2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0347054099_0_244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0347054099_0_244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0347054099_0_244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bd5c679fa_0_1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49" name="Google Shape;349;g12bd5c679fa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12bd5c679fa_0_1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51" name="Google Shape;351;g12bd5c679fa_0_10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2bd5c679fa_0_10"/>
          <p:cNvSpPr txBox="1"/>
          <p:nvPr/>
        </p:nvSpPr>
        <p:spPr>
          <a:xfrm>
            <a:off x="340650" y="2320788"/>
            <a:ext cx="8462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Crie um arquivo index.html e um arquivo main.js crie um link entre os arquivos.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No arquivo main.js crie um alert com o seguinte texto, “</a:t>
            </a:r>
            <a:r>
              <a:rPr b="1" lang="pt-BR" sz="2000">
                <a:solidFill>
                  <a:schemeClr val="dk1"/>
                </a:solidFill>
              </a:rPr>
              <a:t>programação Web IOS 2023</a:t>
            </a:r>
            <a:r>
              <a:rPr lang="pt-BR" sz="2000">
                <a:solidFill>
                  <a:schemeClr val="dk1"/>
                </a:solidFill>
              </a:rPr>
              <a:t>”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Entregue o link do exercício na atividade no moodle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7ec42de0_0_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b7ec42de0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12" name="Google Shape;112;gcb7ec42de0_0_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cb7ec42de0_0_4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cb7ec42de0_0_4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História do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b7ec42de0_0_4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9b859280_0_5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22" name="Google Shape;122;g1019b859280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019b859280_0_5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1019b859280_0_52"/>
          <p:cNvSpPr txBox="1"/>
          <p:nvPr/>
        </p:nvSpPr>
        <p:spPr>
          <a:xfrm>
            <a:off x="395525" y="1556250"/>
            <a:ext cx="41001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accent6"/>
                </a:solidFill>
              </a:rPr>
              <a:t>JavaScript </a:t>
            </a:r>
            <a:r>
              <a:rPr lang="pt-BR" sz="2200">
                <a:solidFill>
                  <a:schemeClr val="dk1"/>
                </a:solidFill>
              </a:rPr>
              <a:t>(ou apenas </a:t>
            </a:r>
            <a:r>
              <a:rPr b="1" lang="pt-BR" sz="2200">
                <a:solidFill>
                  <a:schemeClr val="accent6"/>
                </a:solidFill>
              </a:rPr>
              <a:t>JS</a:t>
            </a:r>
            <a:r>
              <a:rPr lang="pt-BR" sz="2200">
                <a:solidFill>
                  <a:schemeClr val="dk1"/>
                </a:solidFill>
              </a:rPr>
              <a:t>) é uma linguagem de programação, que está de acordo com a especificação </a:t>
            </a:r>
            <a:r>
              <a:rPr b="1" lang="pt-BR" sz="2200">
                <a:solidFill>
                  <a:schemeClr val="accent6"/>
                </a:solidFill>
              </a:rPr>
              <a:t>ECMAScript</a:t>
            </a:r>
            <a:r>
              <a:rPr lang="pt-BR" sz="2200">
                <a:solidFill>
                  <a:schemeClr val="dk1"/>
                </a:solidFill>
              </a:rPr>
              <a:t>. </a:t>
            </a:r>
            <a:r>
              <a:rPr lang="pt-BR" sz="2200">
                <a:solidFill>
                  <a:schemeClr val="dk1"/>
                </a:solidFill>
              </a:rPr>
              <a:t>Foi</a:t>
            </a:r>
            <a:r>
              <a:rPr lang="pt-BR" sz="2200">
                <a:solidFill>
                  <a:schemeClr val="dk1"/>
                </a:solidFill>
              </a:rPr>
              <a:t> criada na década de 90 por </a:t>
            </a:r>
            <a:r>
              <a:rPr b="1" lang="pt-BR" sz="2200">
                <a:solidFill>
                  <a:schemeClr val="accent6"/>
                </a:solidFill>
              </a:rPr>
              <a:t>Brendan Eich</a:t>
            </a:r>
            <a:r>
              <a:rPr lang="pt-BR" sz="2200">
                <a:solidFill>
                  <a:schemeClr val="dk1"/>
                </a:solidFill>
              </a:rPr>
              <a:t> a serviço da </a:t>
            </a:r>
            <a:r>
              <a:rPr b="1" lang="pt-BR" sz="2200">
                <a:solidFill>
                  <a:schemeClr val="accent6"/>
                </a:solidFill>
              </a:rPr>
              <a:t>Netscape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5" name="Google Shape;125;g1019b859280_0_5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História do JavaScript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1019b859280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475" y="1706912"/>
            <a:ext cx="2807566" cy="28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019b859280_0_52"/>
          <p:cNvSpPr txBox="1"/>
          <p:nvPr/>
        </p:nvSpPr>
        <p:spPr>
          <a:xfrm>
            <a:off x="395525" y="4836600"/>
            <a:ext cx="82539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Essa década foi um período de revolução, pois os browsers ainda eram estáticos. O navegador mais popular dessa época era o </a:t>
            </a:r>
            <a:r>
              <a:rPr b="1" lang="pt-BR" sz="2200">
                <a:solidFill>
                  <a:schemeClr val="accent6"/>
                </a:solidFill>
              </a:rPr>
              <a:t>Mosaic</a:t>
            </a:r>
            <a:r>
              <a:rPr lang="pt-BR" sz="2200">
                <a:solidFill>
                  <a:schemeClr val="dk1"/>
                </a:solidFill>
              </a:rPr>
              <a:t>, da </a:t>
            </a:r>
            <a:r>
              <a:rPr b="1" lang="pt-BR" sz="2200">
                <a:solidFill>
                  <a:schemeClr val="accent6"/>
                </a:solidFill>
              </a:rPr>
              <a:t>NCSA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20ad840c4_0_31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34" name="Google Shape;134;g1e20ad840c4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e20ad840c4_0_31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6" name="Google Shape;136;g1e20ad840c4_0_314"/>
          <p:cNvSpPr txBox="1"/>
          <p:nvPr/>
        </p:nvSpPr>
        <p:spPr>
          <a:xfrm>
            <a:off x="4371225" y="1842725"/>
            <a:ext cx="46251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A Netscape foi fundada em 1994 para </a:t>
            </a:r>
            <a:r>
              <a:rPr b="1" lang="pt-BR" sz="2200">
                <a:solidFill>
                  <a:schemeClr val="accent6"/>
                </a:solidFill>
              </a:rPr>
              <a:t>explorar a Web que estava surgindo</a:t>
            </a:r>
            <a:r>
              <a:rPr lang="pt-BR" sz="2200">
                <a:solidFill>
                  <a:schemeClr val="dk1"/>
                </a:solidFill>
              </a:rPr>
              <a:t>. Foi então criado o </a:t>
            </a:r>
            <a:r>
              <a:rPr b="1" lang="pt-BR" sz="2200">
                <a:solidFill>
                  <a:schemeClr val="accent6"/>
                </a:solidFill>
              </a:rPr>
              <a:t>Netscape Navigator</a:t>
            </a:r>
            <a:r>
              <a:rPr lang="pt-BR" sz="2200">
                <a:solidFill>
                  <a:schemeClr val="dk1"/>
                </a:solidFill>
              </a:rPr>
              <a:t>. Em pouco tempo, este se tornou o browser dominante nessa década. Muitos desenvolvedores da </a:t>
            </a:r>
            <a:r>
              <a:rPr b="1" lang="pt-BR" sz="2200">
                <a:solidFill>
                  <a:schemeClr val="accent6"/>
                </a:solidFill>
              </a:rPr>
              <a:t>NCSA</a:t>
            </a:r>
            <a:r>
              <a:rPr lang="pt-BR" sz="2200">
                <a:solidFill>
                  <a:schemeClr val="dk1"/>
                </a:solidFill>
              </a:rPr>
              <a:t> foram designados no projeto do Navigator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e20ad840c4_0_314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História do JavaScript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1e20ad840c4_0_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75" y="1717175"/>
            <a:ext cx="4163751" cy="34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20ad840c4_0_3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45" name="Google Shape;145;g1e20ad840c4_0_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e20ad840c4_0_34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7" name="Google Shape;147;g1e20ad840c4_0_340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História do JavaScript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1e20ad840c4_0_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00" y="2148300"/>
            <a:ext cx="4163751" cy="34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e20ad840c4_0_340"/>
          <p:cNvSpPr txBox="1"/>
          <p:nvPr/>
        </p:nvSpPr>
        <p:spPr>
          <a:xfrm>
            <a:off x="4752825" y="1651375"/>
            <a:ext cx="39093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A Netscape chegou à conclusão que a web teria que se tornar mais dinâmica, pois o Navigator tinha sempre que fazer uma requisição ao servidor para obter uma resposta no navegador. Em 1995, a Netscape contratou Brendan Eich para criar uma linguagem que proporcionasse isso.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20ad840c4_0_32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56" name="Google Shape;156;g1e20ad840c4_0_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e20ad840c4_0_32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8" name="Google Shape;158;g1e20ad840c4_0_327"/>
          <p:cNvSpPr txBox="1"/>
          <p:nvPr/>
        </p:nvSpPr>
        <p:spPr>
          <a:xfrm>
            <a:off x="517350" y="1895151"/>
            <a:ext cx="8109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 JS é uma </a:t>
            </a:r>
            <a:r>
              <a:rPr b="1" lang="pt-BR" sz="2200">
                <a:solidFill>
                  <a:schemeClr val="accent6"/>
                </a:solidFill>
              </a:rPr>
              <a:t>linguagem de alto nível interpretada com tipagem dinâmica fraca e mutiparadigma</a:t>
            </a:r>
            <a:r>
              <a:rPr lang="pt-BR" sz="2200">
                <a:solidFill>
                  <a:schemeClr val="dk1"/>
                </a:solidFill>
              </a:rPr>
              <a:t> (protótipos, orientado a objeto, imperativo e, funcional).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e20ad840c4_0_327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História do JavaScript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e20ad840c4_0_327"/>
          <p:cNvSpPr txBox="1"/>
          <p:nvPr/>
        </p:nvSpPr>
        <p:spPr>
          <a:xfrm>
            <a:off x="517350" y="3722201"/>
            <a:ext cx="81093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 </a:t>
            </a:r>
            <a:r>
              <a:rPr b="1" lang="pt-BR" sz="2200">
                <a:solidFill>
                  <a:schemeClr val="accent6"/>
                </a:solidFill>
              </a:rPr>
              <a:t>JS</a:t>
            </a:r>
            <a:r>
              <a:rPr lang="pt-BR" sz="2200">
                <a:solidFill>
                  <a:schemeClr val="dk1"/>
                </a:solidFill>
              </a:rPr>
              <a:t>, além do </a:t>
            </a:r>
            <a:r>
              <a:rPr b="1" lang="pt-BR" sz="2200">
                <a:solidFill>
                  <a:schemeClr val="accent6"/>
                </a:solidFill>
              </a:rPr>
              <a:t>HTML</a:t>
            </a:r>
            <a:r>
              <a:rPr lang="pt-BR" sz="2200">
                <a:solidFill>
                  <a:schemeClr val="dk1"/>
                </a:solidFill>
              </a:rPr>
              <a:t> e do </a:t>
            </a:r>
            <a:r>
              <a:rPr b="1" lang="pt-BR" sz="2200">
                <a:solidFill>
                  <a:schemeClr val="accent6"/>
                </a:solidFill>
              </a:rPr>
              <a:t>CSS</a:t>
            </a:r>
            <a:r>
              <a:rPr lang="pt-BR" sz="2200">
                <a:solidFill>
                  <a:schemeClr val="dk1"/>
                </a:solidFill>
              </a:rPr>
              <a:t>, é uma das </a:t>
            </a:r>
            <a:r>
              <a:rPr b="1" lang="pt-BR" sz="2200">
                <a:solidFill>
                  <a:schemeClr val="accent6"/>
                </a:solidFill>
              </a:rPr>
              <a:t>tecnologias bases da World Wild Web</a:t>
            </a:r>
            <a:r>
              <a:rPr lang="pt-BR" sz="2200">
                <a:solidFill>
                  <a:schemeClr val="dk1"/>
                </a:solidFill>
              </a:rPr>
              <a:t>. E, atualmente é uma das linguagens </a:t>
            </a:r>
            <a:r>
              <a:rPr b="1" lang="pt-BR" sz="2200">
                <a:solidFill>
                  <a:schemeClr val="accent6"/>
                </a:solidFill>
              </a:rPr>
              <a:t>mais utilizadas do lado do cliente</a:t>
            </a:r>
            <a:r>
              <a:rPr lang="pt-BR" sz="2200">
                <a:solidFill>
                  <a:schemeClr val="dk1"/>
                </a:solidFill>
              </a:rPr>
              <a:t>, mas também pode ser utilizada do lado do </a:t>
            </a:r>
            <a:r>
              <a:rPr b="1" lang="pt-BR" sz="2200">
                <a:solidFill>
                  <a:schemeClr val="accent6"/>
                </a:solidFill>
              </a:rPr>
              <a:t>servidor</a:t>
            </a:r>
            <a:r>
              <a:rPr lang="pt-BR" sz="2200">
                <a:solidFill>
                  <a:schemeClr val="dk1"/>
                </a:solidFill>
              </a:rPr>
              <a:t> por meio de ambiente como o </a:t>
            </a:r>
            <a:r>
              <a:rPr b="1" lang="pt-BR" sz="2200">
                <a:solidFill>
                  <a:schemeClr val="accent6"/>
                </a:solidFill>
              </a:rPr>
              <a:t>NodeJS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47054099_0_11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0347054099_0_1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68" name="Google Shape;168;g10347054099_0_1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0347054099_0_117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0347054099_0_117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Lado do cliente e lado do servidor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0347054099_0_117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bdb5b873f_0_2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78" name="Google Shape;178;gfbdb5b873f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fbdb5b873f_0_2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80" name="Google Shape;180;gfbdb5b873f_0_2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Lado do cliente e lado do servidor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fbdb5b873f_0_22"/>
          <p:cNvSpPr txBox="1"/>
          <p:nvPr/>
        </p:nvSpPr>
        <p:spPr>
          <a:xfrm>
            <a:off x="274200" y="1582225"/>
            <a:ext cx="85956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Programação baseada na </a:t>
            </a:r>
            <a:r>
              <a:rPr lang="pt-BR" sz="2200">
                <a:solidFill>
                  <a:schemeClr val="accent6"/>
                </a:solidFill>
              </a:rPr>
              <a:t>internet</a:t>
            </a:r>
            <a:r>
              <a:rPr lang="pt-BR" sz="2200">
                <a:solidFill>
                  <a:schemeClr val="dk1"/>
                </a:solidFill>
              </a:rPr>
              <a:t> possui dois principais lados: </a:t>
            </a:r>
            <a:r>
              <a:rPr lang="pt-BR" sz="2200">
                <a:solidFill>
                  <a:schemeClr val="accent6"/>
                </a:solidFill>
              </a:rPr>
              <a:t>programação do lado do servidor</a:t>
            </a:r>
            <a:r>
              <a:rPr lang="pt-BR" sz="2200">
                <a:solidFill>
                  <a:schemeClr val="dk1"/>
                </a:solidFill>
              </a:rPr>
              <a:t> e </a:t>
            </a:r>
            <a:r>
              <a:rPr lang="pt-BR" sz="2200">
                <a:solidFill>
                  <a:schemeClr val="accent6"/>
                </a:solidFill>
              </a:rPr>
              <a:t>programação do lado do cliente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Na programação do lado do servidor, o código é executado em um servidor web.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fbdb5b873f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80225"/>
            <a:ext cx="8839201" cy="264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