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9c5rSqMgz5GmI6uYjdQl6zW39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8d6dd9cf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5f8d6dd9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5f8d6dd9cf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8d6dd9cf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5f8d6dd9c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5f8d6dd9cf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f8d6dd9cf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5f8d6dd9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5f8d6dd9cf_0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8d6dd9cf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5f8d6dd9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5f8d6dd9cf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4705409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347054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0347054099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8d6dd9cf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5f8d6dd9c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5f8d6dd9cf_0_2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54f0d6b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a54f0d6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2a54f0d6b1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8d6dd9c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5f8d6dd9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5f8d6dd9cf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f8d6dd9cf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f8d6dd9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5f8d6dd9cf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8d6dd9c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f8d6dd9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5f8d6dd9cf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8d6dd9cf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5f8d6dd9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5f8d6dd9cf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f8d6dd9cf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5f8d6dd9c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5f8d6dd9cf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www.submarinecablemap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orClMEpXUh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01 - Introdução à Internet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f8d6dd9cf_0_9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2" name="Google Shape;192;g25f8d6dd9cf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5f8d6dd9cf_0_9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g25f8d6dd9cf_0_95"/>
          <p:cNvSpPr txBox="1"/>
          <p:nvPr/>
        </p:nvSpPr>
        <p:spPr>
          <a:xfrm>
            <a:off x="395525" y="1577125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5f8d6dd9cf_0_9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5f8d6dd9cf_0_95"/>
          <p:cNvSpPr txBox="1"/>
          <p:nvPr/>
        </p:nvSpPr>
        <p:spPr>
          <a:xfrm>
            <a:off x="222550" y="2313175"/>
            <a:ext cx="4722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1972,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programador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Ray Tomlinson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iniciou o uso do sinal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separar os nomes do usuário e da máquina no endereço de correio eletrônico. Ele é considerado um dos inventores do e-mail, e foi de fato uma ferramenta crucial para a criação do e-mail.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5f8d6dd9cf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375" y="2619850"/>
            <a:ext cx="3894051" cy="285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8d6dd9cf_0_10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4" name="Google Shape;204;g25f8d6dd9cf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5f8d6dd9cf_0_10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6" name="Google Shape;206;g25f8d6dd9cf_0_105"/>
          <p:cNvSpPr txBox="1"/>
          <p:nvPr/>
        </p:nvSpPr>
        <p:spPr>
          <a:xfrm>
            <a:off x="395525" y="1376238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5f8d6dd9cf_0_10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5f8d6dd9cf_0_105"/>
          <p:cNvSpPr txBox="1"/>
          <p:nvPr/>
        </p:nvSpPr>
        <p:spPr>
          <a:xfrm>
            <a:off x="263250" y="1943550"/>
            <a:ext cx="8265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1973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criação dos protocolos TCP/IP, o que resultou em sua primeira especificação padronizada para a comunicação de computadores. O TCP/IP é um conjunto de protocolos de comunicação entre computadores em rede.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5f8d6dd9cf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700" y="3678439"/>
            <a:ext cx="4904676" cy="2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f8d6dd9cf_0_11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6" name="Google Shape;216;g25f8d6dd9cf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f8d6dd9cf_0_11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g25f8d6dd9cf_0_115"/>
          <p:cNvSpPr txBox="1"/>
          <p:nvPr/>
        </p:nvSpPr>
        <p:spPr>
          <a:xfrm>
            <a:off x="395525" y="1414325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5f8d6dd9cf_0_11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5f8d6dd9cf_0_115"/>
          <p:cNvSpPr txBox="1"/>
          <p:nvPr/>
        </p:nvSpPr>
        <p:spPr>
          <a:xfrm>
            <a:off x="202200" y="2029925"/>
            <a:ext cx="3928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1997, popularização da Internet, que é um sistema global de redes de computadores interligadas que utilizam um conjunto próprio de protocolos (Internet Protocol Suite ou TCP/IP) com o propósito de servir progressivamente usuários no mundo inteiro.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5f8d6dd9cf_0_115"/>
          <p:cNvSpPr txBox="1"/>
          <p:nvPr/>
        </p:nvSpPr>
        <p:spPr>
          <a:xfrm>
            <a:off x="4131000" y="2029900"/>
            <a:ext cx="4953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internet traz uma extensa gama de recursos de informação e serviços, tais como os documentos interrelacionados de hipertextos da World Wide Web (WWW).</a:t>
            </a:r>
            <a:endParaRPr/>
          </a:p>
        </p:txBody>
      </p:sp>
      <p:pic>
        <p:nvPicPr>
          <p:cNvPr id="222" name="Google Shape;222;g25f8d6dd9cf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25" y="4097024"/>
            <a:ext cx="4141551" cy="22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f8d6dd9cf_0_12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29" name="Google Shape;229;g25f8d6dd9cf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5f8d6dd9cf_0_12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1" name="Google Shape;231;g25f8d6dd9cf_0_125"/>
          <p:cNvSpPr txBox="1"/>
          <p:nvPr/>
        </p:nvSpPr>
        <p:spPr>
          <a:xfrm>
            <a:off x="395525" y="1577125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f8d6dd9cf_0_12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5f8d6dd9cf_0_125"/>
          <p:cNvSpPr txBox="1"/>
          <p:nvPr/>
        </p:nvSpPr>
        <p:spPr>
          <a:xfrm>
            <a:off x="439350" y="2192725"/>
            <a:ext cx="8265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2004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instalação de cabos para interligar os continentes e assim atingir uma globalização da comunicação mundial com a internet.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5f8d6dd9cf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400" y="3154047"/>
            <a:ext cx="5016525" cy="31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5f8d6dd9cf_0_125"/>
          <p:cNvSpPr txBox="1"/>
          <p:nvPr/>
        </p:nvSpPr>
        <p:spPr>
          <a:xfrm>
            <a:off x="948125" y="4558425"/>
            <a:ext cx="168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900" u="sng">
                <a:solidFill>
                  <a:srgbClr val="99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endParaRPr b="1" i="1" sz="19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47054099_0_1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0347054099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43" name="Google Shape;243;g10347054099_0_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347054099_0_18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0347054099_0_18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Navegadores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347054099_0_18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53" name="Google Shape;253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55" name="Google Shape;255;g10347054099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Navegadores Web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0347054099_0_12"/>
          <p:cNvSpPr txBox="1"/>
          <p:nvPr/>
        </p:nvSpPr>
        <p:spPr>
          <a:xfrm>
            <a:off x="236175" y="1763013"/>
            <a:ext cx="84627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Um navegador de rede, navegador web, navegador da internet ou simplesmente navegador (em inglês: Web browser ou browser), é um programa que habilita seus usuários a interagirem com documentos HTML hospedados em um servidor da rede.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347054099_0_12"/>
          <p:cNvSpPr txBox="1"/>
          <p:nvPr/>
        </p:nvSpPr>
        <p:spPr>
          <a:xfrm>
            <a:off x="340650" y="3777138"/>
            <a:ext cx="8462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accent6"/>
                </a:solidFill>
              </a:rPr>
              <a:t>Tim Berners-Lee</a:t>
            </a:r>
            <a:r>
              <a:rPr lang="pt-BR" sz="2200">
                <a:solidFill>
                  <a:schemeClr val="dk1"/>
                </a:solidFill>
              </a:rPr>
              <a:t>, que foi um dos pioneiros no uso do hipertexto como forma de compartilhar informações, criou o primeiro navegador, chamado </a:t>
            </a:r>
            <a:r>
              <a:rPr lang="pt-BR" sz="2200">
                <a:solidFill>
                  <a:schemeClr val="accent6"/>
                </a:solidFill>
              </a:rPr>
              <a:t>World Wide Web (www)</a:t>
            </a:r>
            <a:r>
              <a:rPr lang="pt-BR" sz="2200">
                <a:solidFill>
                  <a:schemeClr val="dk1"/>
                </a:solidFill>
              </a:rPr>
              <a:t>, em 1990. Mais tarde, para não se confundir com a própria rede, trocou de nome para </a:t>
            </a:r>
            <a:r>
              <a:rPr lang="pt-BR" sz="2200">
                <a:solidFill>
                  <a:schemeClr val="accent6"/>
                </a:solidFill>
              </a:rPr>
              <a:t>Nexus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f8d6dd9cf_0_24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64" name="Google Shape;264;g25f8d6dd9cf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5f8d6dd9cf_0_24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66" name="Google Shape;266;g25f8d6dd9cf_0_245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Navegadores Web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5f8d6dd9cf_0_245"/>
          <p:cNvSpPr txBox="1"/>
          <p:nvPr/>
        </p:nvSpPr>
        <p:spPr>
          <a:xfrm>
            <a:off x="340650" y="1725013"/>
            <a:ext cx="84627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 web, entretanto, só explodiu realmente em popularidade com a introdução do </a:t>
            </a:r>
            <a:r>
              <a:rPr lang="pt-BR" sz="2200">
                <a:solidFill>
                  <a:schemeClr val="accent6"/>
                </a:solidFill>
              </a:rPr>
              <a:t>NCSA Mosaic</a:t>
            </a:r>
            <a:r>
              <a:rPr lang="pt-BR" sz="2200">
                <a:solidFill>
                  <a:schemeClr val="dk1"/>
                </a:solidFill>
              </a:rPr>
              <a:t>, que teve a sua versão 1.0 lançada em 1993 e foi produzido pela </a:t>
            </a:r>
            <a:r>
              <a:rPr lang="pt-BR" sz="2200">
                <a:solidFill>
                  <a:schemeClr val="accent6"/>
                </a:solidFill>
              </a:rPr>
              <a:t>Mosaic Communications Corporation</a:t>
            </a:r>
            <a:r>
              <a:rPr lang="pt-BR" sz="2200">
                <a:solidFill>
                  <a:schemeClr val="dk1"/>
                </a:solidFill>
              </a:rPr>
              <a:t>. O </a:t>
            </a:r>
            <a:r>
              <a:rPr lang="pt-BR" sz="2200">
                <a:solidFill>
                  <a:schemeClr val="accent6"/>
                </a:solidFill>
              </a:rPr>
              <a:t>Mosaic</a:t>
            </a:r>
            <a:r>
              <a:rPr lang="pt-BR" sz="2200">
                <a:solidFill>
                  <a:schemeClr val="dk1"/>
                </a:solidFill>
              </a:rPr>
              <a:t> era um navegador gráfico (em oposição a navegadores de modo texto) rodando originalmente no </a:t>
            </a:r>
            <a:r>
              <a:rPr lang="pt-BR" sz="2200">
                <a:solidFill>
                  <a:schemeClr val="accent6"/>
                </a:solidFill>
              </a:rPr>
              <a:t>Unix</a:t>
            </a:r>
            <a:r>
              <a:rPr lang="pt-BR" sz="2200">
                <a:solidFill>
                  <a:schemeClr val="dk1"/>
                </a:solidFill>
              </a:rPr>
              <a:t>, mas que foi também utilizado no </a:t>
            </a:r>
            <a:r>
              <a:rPr lang="pt-BR" sz="2200">
                <a:solidFill>
                  <a:schemeClr val="accent6"/>
                </a:solidFill>
              </a:rPr>
              <a:t>Macintosh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chemeClr val="accent6"/>
                </a:solidFill>
              </a:rPr>
              <a:t>Microsoft Windows.</a:t>
            </a:r>
            <a:endParaRPr b="0" i="0" sz="2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5f8d6dd9cf_0_245"/>
          <p:cNvSpPr txBox="1"/>
          <p:nvPr/>
        </p:nvSpPr>
        <p:spPr>
          <a:xfrm>
            <a:off x="395525" y="4517625"/>
            <a:ext cx="633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Aqui começou a famosa </a:t>
            </a:r>
            <a:r>
              <a:rPr b="1" i="1" lang="pt-BR" sz="2200" u="sng">
                <a:solidFill>
                  <a:schemeClr val="hlink"/>
                </a:solidFill>
                <a:hlinkClick r:id="rId4"/>
              </a:rPr>
              <a:t>Guerra dos browser</a:t>
            </a:r>
            <a:endParaRPr b="1" i="1" sz="22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282150" y="1524750"/>
            <a:ext cx="8579700" cy="4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Protocolos da Internet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Protocolo de Transferência de Arquivos (FTP)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Protocolos de E-mail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Protocolo de Transferência de Hipertexto (HTTP)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Protocol/Internet Protocol (TCP/IP)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Navegadores Web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e nomes de Domínios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Usos populares para a Internet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54f0d6b1_0_1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2a54f0d6b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2a54f0d6b1_0_1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2a54f0d6b1_0_15"/>
          <p:cNvSpPr txBox="1"/>
          <p:nvPr/>
        </p:nvSpPr>
        <p:spPr>
          <a:xfrm>
            <a:off x="307100" y="1556775"/>
            <a:ext cx="86877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O ser humano sempre procurou estabelecer meios para realizar a comunicação entre pessoas que estavam distantes umas das outras. Podemos visualizar na linha de tempo na imagem abaixo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a54f0d6b1_0_15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2a54f0d6b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5" y="3062175"/>
            <a:ext cx="8303628" cy="319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8d6dd9cf_0_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25f8d6dd9cf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f8d6dd9cf_0_4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25f8d6dd9cf_0_44"/>
          <p:cNvSpPr txBox="1"/>
          <p:nvPr/>
        </p:nvSpPr>
        <p:spPr>
          <a:xfrm>
            <a:off x="395525" y="1373625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5f8d6dd9cf_0_4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5f8d6dd9cf_0_44"/>
          <p:cNvSpPr txBox="1"/>
          <p:nvPr/>
        </p:nvSpPr>
        <p:spPr>
          <a:xfrm>
            <a:off x="142450" y="1918000"/>
            <a:ext cx="8821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1835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podemos citar a criação do Telégrafo (a), que é um dispositivo que permite transmitir informação à distância utilizando um código (Ex.: código Morse). E 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1958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houve a instalação do primeiro cabo transatlântico para esse meio de comunicação.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25f8d6dd9cf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77" y="3663025"/>
            <a:ext cx="6625176" cy="24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8d6dd9cf_0_5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5" name="Google Shape;145;g25f8d6dd9cf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5f8d6dd9cf_0_5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g25f8d6dd9cf_0_59"/>
          <p:cNvSpPr txBox="1"/>
          <p:nvPr/>
        </p:nvSpPr>
        <p:spPr>
          <a:xfrm>
            <a:off x="395525" y="1577125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5f8d6dd9cf_0_5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5f8d6dd9cf_0_59"/>
          <p:cNvSpPr txBox="1"/>
          <p:nvPr/>
        </p:nvSpPr>
        <p:spPr>
          <a:xfrm>
            <a:off x="323250" y="2192725"/>
            <a:ext cx="3939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1945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podemos citar a criação do computador ENIAC, que foi o primeiro computador digital eletrônico de grande escala. Sua capacidade de processamento era de 5.000 operações por segundo.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25f8d6dd9cf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150" y="2345125"/>
            <a:ext cx="4728450" cy="36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8d6dd9cf_0_6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7" name="Google Shape;157;g25f8d6dd9cf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5f8d6dd9cf_0_6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9" name="Google Shape;159;g25f8d6dd9cf_0_69"/>
          <p:cNvSpPr txBox="1"/>
          <p:nvPr/>
        </p:nvSpPr>
        <p:spPr>
          <a:xfrm>
            <a:off x="395525" y="1376238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5f8d6dd9cf_0_6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5f8d6dd9cf_0_69"/>
          <p:cNvSpPr txBox="1"/>
          <p:nvPr/>
        </p:nvSpPr>
        <p:spPr>
          <a:xfrm>
            <a:off x="395525" y="1943200"/>
            <a:ext cx="4030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1959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podemos citar a criação do IBM1401, que foi o primeiro membro da série IBM 1400, era um computador decimal de longitude de palavra variável, que foi apresentado ao mercado pela empresa IBM em 5/outubro/1959, sendo retirado a 8/fevereiro/1971.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5f8d6dd9cf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025" y="2373975"/>
            <a:ext cx="4413176" cy="31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8d6dd9cf_0_7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9" name="Google Shape;169;g25f8d6dd9c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f8d6dd9cf_0_7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1" name="Google Shape;171;g25f8d6dd9cf_0_79"/>
          <p:cNvSpPr txBox="1"/>
          <p:nvPr/>
        </p:nvSpPr>
        <p:spPr>
          <a:xfrm>
            <a:off x="395525" y="1456663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5f8d6dd9cf_0_7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5f8d6dd9cf_0_79"/>
          <p:cNvSpPr txBox="1"/>
          <p:nvPr/>
        </p:nvSpPr>
        <p:spPr>
          <a:xfrm>
            <a:off x="720150" y="2336100"/>
            <a:ext cx="794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1969, podemos citar a criação da Darpa Aparnet, que é ideia da construção de uma rede de computadores que pudessem trocar informações. Arpanet surgiu no Advanced Research Projects Agency'Arpa, do Departamento de Defesa dos EUA.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f8d6dd9cf_0_13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0" name="Google Shape;180;g25f8d6dd9cf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5f8d6dd9cf_0_13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g25f8d6dd9cf_0_138"/>
          <p:cNvSpPr txBox="1"/>
          <p:nvPr/>
        </p:nvSpPr>
        <p:spPr>
          <a:xfrm>
            <a:off x="395525" y="1327788"/>
            <a:ext cx="826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detalhar um pouco esses principais eventos: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5f8d6dd9cf_0_138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História da Internet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5f8d6dd9cf_0_138"/>
          <p:cNvSpPr txBox="1"/>
          <p:nvPr/>
        </p:nvSpPr>
        <p:spPr>
          <a:xfrm>
            <a:off x="534150" y="5181050"/>
            <a:ext cx="8075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Aparnet Iniciou com 4 nós: UCLA, UCSB, SRI (Stanford) e Universidade de Utah (a) e depois se expandiu para outras universidades (b).</a:t>
            </a:r>
            <a:endParaRPr sz="1300"/>
          </a:p>
        </p:txBody>
      </p:sp>
      <p:pic>
        <p:nvPicPr>
          <p:cNvPr id="185" name="Google Shape;185;g25f8d6dd9cf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25" y="1853525"/>
            <a:ext cx="7723099" cy="3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