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kSqKJ69nqdKfJ8QIqrgbGJ0kB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ce7af43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9ce7af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9ce7af43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347054099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34705409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0347054099_0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34705409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3470540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0347054099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ed0878264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ded087826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ded0878264_0_1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ed0878264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ded087826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ded0878264_0_1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5b1760d75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e5b1760d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e5b1760d75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5b1760d75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e5b1760d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e5b1760d75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af7e4359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2af7e435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2af7e43599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ed0878264_0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ded087826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ded0878264_0_2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ded0878264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ded087826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ded0878264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ed0878264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ded087826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1ded0878264_0_2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e7af43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ce7af4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ce7af43e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ed0878264_0_2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ded087826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1ded0878264_0_2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ded0878264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ded08782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1ded0878264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ed087826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ded08782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1ded0878264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ded0878264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ded087826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1ded0878264_0_2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ed0878264_0_2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ded087826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1ded0878264_0_2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7ec42de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b7ec42d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cb7ec42de0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a54f0d6b1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2a54f0d6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2a54f0d6b1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ed0878264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ded087826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ded0878264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ed0878264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ded08782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ded0878264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347054099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034705409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0347054099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bdb5b87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fbdb5b87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fbdb5b873f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ed0878264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ded08782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ded0878264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hyperlink" Target="https://www.sublimetext.com/" TargetMode="External"/><Relationship Id="rId6" Type="http://schemas.openxmlformats.org/officeDocument/2006/relationships/hyperlink" Target="https://notepad-plus-plus.org/downloads/" TargetMode="External"/><Relationship Id="rId7" Type="http://schemas.openxmlformats.org/officeDocument/2006/relationships/hyperlink" Target="https://code.visualstudio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e7af43e_0_4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9ce7af43e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gf9ce7af43e_0_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9ce7af43e_0_4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9ce7af43e_0_4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02 - Introdução à HTML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9ce7af43e_0_4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347054099_0_18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0347054099_0_1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87" name="Google Shape;187;g10347054099_0_1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0347054099_0_182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0347054099_0_182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começar você vai precisar 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0347054099_0_182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347054099_0_1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97" name="Google Shape;197;g1034705409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0347054099_0_1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9" name="Google Shape;199;g10347054099_0_12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começar você vai precisar de: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0347054099_0_12"/>
          <p:cNvSpPr txBox="1"/>
          <p:nvPr/>
        </p:nvSpPr>
        <p:spPr>
          <a:xfrm>
            <a:off x="395525" y="1825675"/>
            <a:ext cx="81795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9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700">
                <a:solidFill>
                  <a:srgbClr val="FF9900"/>
                </a:solidFill>
              </a:rPr>
              <a:t>Editor de código</a:t>
            </a:r>
            <a:endParaRPr sz="2700">
              <a:solidFill>
                <a:srgbClr val="FF99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700">
                <a:solidFill>
                  <a:schemeClr val="dk1"/>
                </a:solidFill>
              </a:rPr>
              <a:t>Você tem uma grande quantidade de softwares (</a:t>
            </a:r>
            <a:r>
              <a:rPr lang="pt-BR" sz="2700">
                <a:solidFill>
                  <a:srgbClr val="FF9900"/>
                </a:solidFill>
              </a:rPr>
              <a:t>editores de código</a:t>
            </a:r>
            <a:r>
              <a:rPr lang="pt-BR" sz="2700">
                <a:solidFill>
                  <a:schemeClr val="dk1"/>
                </a:solidFill>
              </a:rPr>
              <a:t>) disponíveis para produzir suas páginas na internet, desde um simples editor de texto no terminal do seu sistema operacional até um ambiente de desenvolvimento integrado (</a:t>
            </a:r>
            <a:r>
              <a:rPr lang="pt-BR" sz="2700">
                <a:solidFill>
                  <a:srgbClr val="FF9900"/>
                </a:solidFill>
              </a:rPr>
              <a:t>IDE, Integrated Development Environment</a:t>
            </a:r>
            <a:r>
              <a:rPr lang="pt-BR" sz="2700">
                <a:solidFill>
                  <a:schemeClr val="dk1"/>
                </a:solidFill>
              </a:rPr>
              <a:t>).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ed0878264_0_13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07" name="Google Shape;207;g1ded0878264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ded0878264_0_13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9" name="Google Shape;209;g1ded0878264_0_134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começar você vai precisar de: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ded0878264_0_134"/>
          <p:cNvSpPr txBox="1"/>
          <p:nvPr/>
        </p:nvSpPr>
        <p:spPr>
          <a:xfrm>
            <a:off x="393450" y="1456675"/>
            <a:ext cx="8357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Dentre as diversas ferramentas que existem, vamos citar algumas mostrada na imagem abaixo: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1ded0878264_0_134"/>
          <p:cNvPicPr preferRelativeResize="0"/>
          <p:nvPr/>
        </p:nvPicPr>
        <p:blipFill rotWithShape="1">
          <a:blip r:embed="rId4">
            <a:alphaModFix/>
          </a:blip>
          <a:srcRect b="0" l="0" r="0" t="9107"/>
          <a:stretch/>
        </p:blipFill>
        <p:spPr>
          <a:xfrm>
            <a:off x="152400" y="2275639"/>
            <a:ext cx="8839200" cy="217701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ded0878264_0_134"/>
          <p:cNvSpPr txBox="1"/>
          <p:nvPr/>
        </p:nvSpPr>
        <p:spPr>
          <a:xfrm>
            <a:off x="287850" y="4886138"/>
            <a:ext cx="846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 </a:t>
            </a:r>
            <a:r>
              <a:rPr lang="pt-BR" sz="2000">
                <a:solidFill>
                  <a:srgbClr val="9900FF"/>
                </a:solidFill>
              </a:rPr>
              <a:t>Sublime Text:</a:t>
            </a:r>
            <a:r>
              <a:rPr lang="pt-BR" sz="2000">
                <a:solidFill>
                  <a:schemeClr val="dk1"/>
                </a:solidFill>
              </a:rPr>
              <a:t> </a:t>
            </a:r>
            <a:r>
              <a:rPr lang="pt-BR" sz="2000" u="sng">
                <a:solidFill>
                  <a:schemeClr val="hlink"/>
                </a:solidFill>
                <a:hlinkClick r:id="rId5"/>
              </a:rPr>
              <a:t>https://www.sublimetext.com/</a:t>
            </a:r>
            <a:r>
              <a:rPr lang="pt-BR" sz="2000">
                <a:solidFill>
                  <a:schemeClr val="dk1"/>
                </a:solidFill>
              </a:rPr>
              <a:t>      • </a:t>
            </a:r>
            <a:r>
              <a:rPr lang="pt-BR" sz="2000">
                <a:solidFill>
                  <a:srgbClr val="9900FF"/>
                </a:solidFill>
              </a:rPr>
              <a:t>Notepad++:</a:t>
            </a:r>
            <a:r>
              <a:rPr lang="pt-BR" sz="2000">
                <a:solidFill>
                  <a:schemeClr val="dk1"/>
                </a:solidFill>
              </a:rPr>
              <a:t> </a:t>
            </a:r>
            <a:r>
              <a:rPr lang="pt-BR" sz="2000" u="sng">
                <a:solidFill>
                  <a:schemeClr val="hlink"/>
                </a:solidFill>
                <a:hlinkClick r:id="rId6"/>
              </a:rPr>
              <a:t>https://notepad-plus-plus.org/downloads/</a:t>
            </a:r>
            <a:r>
              <a:rPr lang="pt-BR" sz="2000">
                <a:solidFill>
                  <a:schemeClr val="dk1"/>
                </a:solidFill>
              </a:rPr>
              <a:t>      • </a:t>
            </a:r>
            <a:r>
              <a:rPr lang="pt-BR" sz="2000">
                <a:solidFill>
                  <a:srgbClr val="9900FF"/>
                </a:solidFill>
              </a:rPr>
              <a:t>Visual Studio Code:</a:t>
            </a:r>
            <a:r>
              <a:rPr lang="pt-BR" sz="2000">
                <a:solidFill>
                  <a:schemeClr val="dk1"/>
                </a:solidFill>
              </a:rPr>
              <a:t> </a:t>
            </a:r>
            <a:r>
              <a:rPr lang="pt-BR" sz="2000" u="sng">
                <a:solidFill>
                  <a:schemeClr val="hlink"/>
                </a:solidFill>
                <a:hlinkClick r:id="rId7"/>
              </a:rPr>
              <a:t>https://code.visualstudio.com/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ed0878264_0_14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19" name="Google Shape;219;g1ded0878264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ded0878264_0_145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21" name="Google Shape;221;g1ded0878264_0_145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começar você vai precisar de: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ded0878264_0_145"/>
          <p:cNvSpPr txBox="1"/>
          <p:nvPr/>
        </p:nvSpPr>
        <p:spPr>
          <a:xfrm>
            <a:off x="395525" y="1588850"/>
            <a:ext cx="832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rgbClr val="FF9900"/>
                </a:solidFill>
              </a:rPr>
              <a:t>Navegador</a:t>
            </a:r>
            <a:endParaRPr sz="2200">
              <a:solidFill>
                <a:srgbClr val="FF99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Os aplicativos que possibilitam o acesso à web em computadores e dispositivos móveis, são os </a:t>
            </a:r>
            <a:r>
              <a:rPr lang="pt-BR" sz="2200">
                <a:solidFill>
                  <a:srgbClr val="FF9900"/>
                </a:solidFill>
              </a:rPr>
              <a:t>navegadores de internet</a:t>
            </a:r>
            <a:r>
              <a:rPr lang="pt-BR" sz="2200">
                <a:solidFill>
                  <a:schemeClr val="dk1"/>
                </a:solidFill>
              </a:rPr>
              <a:t>. Esses softwares são gratuitos e serão úteis para visualizar de forma offline a sua página da internet criada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1ded0878264_0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49850"/>
            <a:ext cx="8839200" cy="2006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5b1760d75_0_1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e5b1760d75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31" name="Google Shape;231;g1e5b1760d75_0_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e5b1760d75_0_17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e5b1760d75_0_17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pastas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e5b1760d75_0_17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5b1760d75_0_2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41" name="Google Shape;241;g1e5b1760d75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e5b1760d75_0_2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43" name="Google Shape;243;g1e5b1760d75_0_27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pastas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e5b1760d75_0_27"/>
          <p:cNvSpPr txBox="1"/>
          <p:nvPr/>
        </p:nvSpPr>
        <p:spPr>
          <a:xfrm>
            <a:off x="340650" y="1385913"/>
            <a:ext cx="846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No curso de programação Web vamos seguir um padrão de estrutura de pastas para que você tenha todo o conteúdo das aulas de forma organizada.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e5b1760d75_0_27"/>
          <p:cNvSpPr/>
          <p:nvPr/>
        </p:nvSpPr>
        <p:spPr>
          <a:xfrm>
            <a:off x="1542000" y="2497225"/>
            <a:ext cx="7045500" cy="384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e5b1760d75_0_27"/>
          <p:cNvSpPr txBox="1"/>
          <p:nvPr/>
        </p:nvSpPr>
        <p:spPr>
          <a:xfrm>
            <a:off x="5643975" y="2397238"/>
            <a:ext cx="228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accent3"/>
                </a:solidFill>
              </a:rPr>
              <a:t>Seu computador</a:t>
            </a:r>
            <a:endParaRPr b="1" i="0" sz="2000" u="none" cap="none" strike="noStrike">
              <a:solidFill>
                <a:schemeClr val="accent3"/>
              </a:solidFill>
            </a:endParaRPr>
          </a:p>
        </p:txBody>
      </p:sp>
      <p:pic>
        <p:nvPicPr>
          <p:cNvPr id="247" name="Google Shape;247;g1e5b1760d75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575" y="3059725"/>
            <a:ext cx="701009" cy="50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e5b1760d75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140" y="4311228"/>
            <a:ext cx="701009" cy="50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e5b1760d75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488" y="3602118"/>
            <a:ext cx="701009" cy="50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e5b1760d75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140" y="5020339"/>
            <a:ext cx="701009" cy="50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e5b1760d75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490" y="5729439"/>
            <a:ext cx="701009" cy="50938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e5b1760d75_0_27"/>
          <p:cNvSpPr txBox="1"/>
          <p:nvPr/>
        </p:nvSpPr>
        <p:spPr>
          <a:xfrm>
            <a:off x="3533575" y="3083563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Heloisa Beatriz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253" name="Google Shape;253;g1e5b1760d75_0_27"/>
          <p:cNvGrpSpPr/>
          <p:nvPr/>
        </p:nvGrpSpPr>
        <p:grpSpPr>
          <a:xfrm>
            <a:off x="3019167" y="3625951"/>
            <a:ext cx="327810" cy="2467406"/>
            <a:chOff x="365109" y="2782587"/>
            <a:chExt cx="735000" cy="6991800"/>
          </a:xfrm>
        </p:grpSpPr>
        <p:sp>
          <p:nvSpPr>
            <p:cNvPr id="254" name="Google Shape;254;g1e5b1760d75_0_27"/>
            <p:cNvSpPr/>
            <p:nvPr/>
          </p:nvSpPr>
          <p:spPr>
            <a:xfrm>
              <a:off x="365127" y="2782587"/>
              <a:ext cx="238800" cy="6991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g1e5b1760d75_0_27"/>
            <p:cNvSpPr/>
            <p:nvPr/>
          </p:nvSpPr>
          <p:spPr>
            <a:xfrm>
              <a:off x="365109" y="3594648"/>
              <a:ext cx="735000" cy="496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g1e5b1760d75_0_27"/>
          <p:cNvSpPr/>
          <p:nvPr/>
        </p:nvSpPr>
        <p:spPr>
          <a:xfrm>
            <a:off x="3019117" y="4537527"/>
            <a:ext cx="3279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e5b1760d75_0_27"/>
          <p:cNvSpPr/>
          <p:nvPr/>
        </p:nvSpPr>
        <p:spPr>
          <a:xfrm>
            <a:off x="3019117" y="5232652"/>
            <a:ext cx="3279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e5b1760d75_0_27"/>
          <p:cNvSpPr/>
          <p:nvPr/>
        </p:nvSpPr>
        <p:spPr>
          <a:xfrm>
            <a:off x="3019117" y="5971202"/>
            <a:ext cx="3279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e5b1760d75_0_27"/>
          <p:cNvSpPr txBox="1"/>
          <p:nvPr/>
        </p:nvSpPr>
        <p:spPr>
          <a:xfrm>
            <a:off x="4171500" y="3649800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HTML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e5b1760d75_0_27"/>
          <p:cNvSpPr txBox="1"/>
          <p:nvPr/>
        </p:nvSpPr>
        <p:spPr>
          <a:xfrm>
            <a:off x="4204150" y="4347000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CSS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e5b1760d75_0_27"/>
          <p:cNvSpPr txBox="1"/>
          <p:nvPr/>
        </p:nvSpPr>
        <p:spPr>
          <a:xfrm>
            <a:off x="4204150" y="503822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JS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e5b1760d75_0_27"/>
          <p:cNvSpPr txBox="1"/>
          <p:nvPr/>
        </p:nvSpPr>
        <p:spPr>
          <a:xfrm>
            <a:off x="4204150" y="5729450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Apostilas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1e5b1760d75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565" y="2586528"/>
            <a:ext cx="701009" cy="50938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e5b1760d75_0_27"/>
          <p:cNvSpPr/>
          <p:nvPr/>
        </p:nvSpPr>
        <p:spPr>
          <a:xfrm>
            <a:off x="2486350" y="3095925"/>
            <a:ext cx="106500" cy="2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e5b1760d75_0_27"/>
          <p:cNvSpPr txBox="1"/>
          <p:nvPr/>
        </p:nvSpPr>
        <p:spPr>
          <a:xfrm>
            <a:off x="2927750" y="26709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Documentos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e5b1760d75_0_27"/>
          <p:cNvSpPr/>
          <p:nvPr/>
        </p:nvSpPr>
        <p:spPr>
          <a:xfrm>
            <a:off x="2486353" y="3296725"/>
            <a:ext cx="4908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af7e43599_0_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2af7e43599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74" name="Google Shape;274;g12af7e43599_0_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2af7e43599_0_8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2af7e43599_0_8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Visão Geral do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2af7e43599_0_8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ed0878264_0_22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84" name="Google Shape;284;g1ded0878264_0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ded0878264_0_22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86" name="Google Shape;286;g1ded0878264_0_221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Visão Geral do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ded0878264_0_221"/>
          <p:cNvSpPr txBox="1"/>
          <p:nvPr/>
        </p:nvSpPr>
        <p:spPr>
          <a:xfrm>
            <a:off x="340650" y="1999038"/>
            <a:ext cx="84627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800">
                <a:solidFill>
                  <a:srgbClr val="9900FF"/>
                </a:solidFill>
              </a:rPr>
              <a:t>&gt; </a:t>
            </a:r>
            <a:r>
              <a:rPr lang="pt-BR" sz="2800">
                <a:solidFill>
                  <a:schemeClr val="dk1"/>
                </a:solidFill>
              </a:rPr>
              <a:t>A linguagem </a:t>
            </a:r>
            <a:r>
              <a:rPr lang="pt-BR" sz="2800">
                <a:solidFill>
                  <a:srgbClr val="FF9900"/>
                </a:solidFill>
              </a:rPr>
              <a:t>HTML </a:t>
            </a:r>
            <a:r>
              <a:rPr lang="pt-BR" sz="2800">
                <a:solidFill>
                  <a:schemeClr val="dk1"/>
                </a:solidFill>
              </a:rPr>
              <a:t>não é </a:t>
            </a:r>
            <a:r>
              <a:rPr lang="pt-BR" sz="2800">
                <a:solidFill>
                  <a:srgbClr val="FF9900"/>
                </a:solidFill>
              </a:rPr>
              <a:t>Case Sensitive</a:t>
            </a:r>
            <a:r>
              <a:rPr lang="pt-BR" sz="2800">
                <a:solidFill>
                  <a:schemeClr val="dk1"/>
                </a:solidFill>
              </a:rPr>
              <a:t>, ou seja, ela não diferencia marcações escritas com letras maiúsculas de marcações escritas com letras minúsculas. Desse modo, o </a:t>
            </a:r>
            <a:r>
              <a:rPr lang="pt-BR" sz="2800">
                <a:solidFill>
                  <a:srgbClr val="FF9900"/>
                </a:solidFill>
              </a:rPr>
              <a:t>HTML</a:t>
            </a:r>
            <a:r>
              <a:rPr lang="pt-BR" sz="2800">
                <a:solidFill>
                  <a:schemeClr val="dk1"/>
                </a:solidFill>
              </a:rPr>
              <a:t> entende que a tag é igual a tag . Para organizar nossa implementação de códigos em </a:t>
            </a:r>
            <a:r>
              <a:rPr lang="pt-BR" sz="2800">
                <a:solidFill>
                  <a:srgbClr val="FF9900"/>
                </a:solidFill>
              </a:rPr>
              <a:t>HTML</a:t>
            </a:r>
            <a:r>
              <a:rPr lang="pt-BR" sz="2800">
                <a:solidFill>
                  <a:schemeClr val="dk1"/>
                </a:solidFill>
              </a:rPr>
              <a:t> e mantendo as boas práticas, iremos sempre escrever as tags usando letras minúsculas.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ed0878264_0_2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ded0878264_0_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95" name="Google Shape;295;g1ded0878264_0_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ded0878264_0_28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ded0878264_0_28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 de uma página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ded0878264_0_28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ed0878264_0_25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05" name="Google Shape;305;g1ded0878264_0_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ded0878264_0_25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07" name="Google Shape;307;g1ded0878264_0_252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 de uma página web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ded0878264_0_252"/>
          <p:cNvSpPr txBox="1"/>
          <p:nvPr/>
        </p:nvSpPr>
        <p:spPr>
          <a:xfrm>
            <a:off x="315000" y="1354325"/>
            <a:ext cx="43920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200">
                <a:solidFill>
                  <a:srgbClr val="9900FF"/>
                </a:solidFill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Agora vamos começar a usar a linguagem de marcação para dizer ao navegador como queremos exibir nossa página na internet. Além da declaração de </a:t>
            </a:r>
            <a:r>
              <a:rPr lang="pt-BR" sz="2200">
                <a:solidFill>
                  <a:srgbClr val="FF9900"/>
                </a:solidFill>
              </a:rPr>
              <a:t>document type</a:t>
            </a:r>
            <a:r>
              <a:rPr lang="pt-BR" sz="2200">
                <a:solidFill>
                  <a:schemeClr val="dk1"/>
                </a:solidFill>
              </a:rPr>
              <a:t>, toda página que você criar deverá ter um template com pelo menos os elementos </a:t>
            </a:r>
            <a:r>
              <a:rPr lang="pt-BR" sz="2200">
                <a:solidFill>
                  <a:srgbClr val="FF9900"/>
                </a:solidFill>
              </a:rPr>
              <a:t>&lt;html&gt;</a:t>
            </a:r>
            <a:r>
              <a:rPr lang="pt-BR" sz="2200">
                <a:solidFill>
                  <a:schemeClr val="dk1"/>
                </a:solidFill>
              </a:rPr>
              <a:t>, </a:t>
            </a:r>
            <a:r>
              <a:rPr lang="pt-BR" sz="2200">
                <a:solidFill>
                  <a:srgbClr val="FF9900"/>
                </a:solidFill>
              </a:rPr>
              <a:t>&lt;head&gt;</a:t>
            </a:r>
            <a:r>
              <a:rPr lang="pt-BR" sz="2200">
                <a:solidFill>
                  <a:schemeClr val="dk1"/>
                </a:solidFill>
              </a:rPr>
              <a:t> e </a:t>
            </a:r>
            <a:r>
              <a:rPr lang="pt-BR" sz="2200">
                <a:solidFill>
                  <a:srgbClr val="FF9900"/>
                </a:solidFill>
              </a:rPr>
              <a:t>&lt;body&gt;</a:t>
            </a:r>
            <a:r>
              <a:rPr lang="pt-BR" sz="2200">
                <a:solidFill>
                  <a:schemeClr val="dk1"/>
                </a:solidFill>
              </a:rPr>
              <a:t>. Sendo assim um template simples de uma página HTML deve ser como mostrado a seguir: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g1ded0878264_0_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400" y="1698074"/>
            <a:ext cx="4132200" cy="411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e7af43e_0_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9ce7af43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9ce7af43e_0_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9ce7af43e_0_56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ce7af43e_0_56"/>
          <p:cNvSpPr/>
          <p:nvPr/>
        </p:nvSpPr>
        <p:spPr>
          <a:xfrm>
            <a:off x="1034850" y="1851450"/>
            <a:ext cx="70743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HTML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ou tag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começar você vai precisar de: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Visão Geral do HTML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3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Template de uma página web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3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Vamos entender quem faz o que!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ded0878264_0_26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16" name="Google Shape;316;g1ded0878264_0_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ded0878264_0_26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18" name="Google Shape;318;g1ded0878264_0_268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 de uma página web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ded0878264_0_268"/>
          <p:cNvSpPr txBox="1"/>
          <p:nvPr/>
        </p:nvSpPr>
        <p:spPr>
          <a:xfrm>
            <a:off x="437000" y="1339000"/>
            <a:ext cx="3796200" cy="4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pt-BR" sz="2200" u="sng">
                <a:solidFill>
                  <a:schemeClr val="accent6"/>
                </a:solidFill>
              </a:rPr>
              <a:t>Importante! </a:t>
            </a:r>
            <a:endParaRPr i="1" sz="2200" u="sng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pt-BR" sz="2200">
                <a:solidFill>
                  <a:schemeClr val="dk1"/>
                </a:solidFill>
              </a:rPr>
              <a:t>Sempre desenvolva seus códigos mantendo a </a:t>
            </a:r>
            <a:r>
              <a:rPr i="1" lang="pt-BR" sz="2200">
                <a:solidFill>
                  <a:srgbClr val="FF9900"/>
                </a:solidFill>
              </a:rPr>
              <a:t>hierarquia</a:t>
            </a:r>
            <a:r>
              <a:rPr i="1" lang="pt-BR" sz="2200">
                <a:solidFill>
                  <a:schemeClr val="dk1"/>
                </a:solidFill>
              </a:rPr>
              <a:t> e </a:t>
            </a:r>
            <a:r>
              <a:rPr i="1" lang="pt-BR" sz="2200">
                <a:solidFill>
                  <a:srgbClr val="FF9900"/>
                </a:solidFill>
              </a:rPr>
              <a:t>indentação</a:t>
            </a:r>
            <a:r>
              <a:rPr i="1" lang="pt-BR" sz="2200">
                <a:solidFill>
                  <a:schemeClr val="dk1"/>
                </a:solidFill>
              </a:rPr>
              <a:t> adequada no seu documento HTML, pois isso facilitará a leitura e entendimento do seu código, além de tornar você um programador mais organizado. Veja no exemplo a seguir:</a:t>
            </a:r>
            <a:endParaRPr b="0" i="1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ded0878264_0_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750" y="1609086"/>
            <a:ext cx="3592136" cy="464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ed0878264_0_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ded0878264_0_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328" name="Google Shape;328;g1ded0878264_0_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ded0878264_0_9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ded0878264_0_9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entender quem faz o que!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ded0878264_0_9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ded0878264_0_1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38" name="Google Shape;338;g1ded087826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ded0878264_0_1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40" name="Google Shape;340;g1ded0878264_0_19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entender quem faz o que!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ded0878264_0_19"/>
          <p:cNvSpPr txBox="1"/>
          <p:nvPr/>
        </p:nvSpPr>
        <p:spPr>
          <a:xfrm>
            <a:off x="285325" y="1809000"/>
            <a:ext cx="41748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&gt; Elemento </a:t>
            </a:r>
            <a:r>
              <a:rPr lang="pt-BR" sz="2200">
                <a:solidFill>
                  <a:srgbClr val="FF9900"/>
                </a:solidFill>
              </a:rPr>
              <a:t>&lt;html&gt;</a:t>
            </a:r>
            <a:endParaRPr sz="22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&gt; Elemento </a:t>
            </a:r>
            <a:r>
              <a:rPr lang="pt-BR" sz="2200">
                <a:solidFill>
                  <a:srgbClr val="FF9900"/>
                </a:solidFill>
              </a:rPr>
              <a:t>&lt;head&gt;</a:t>
            </a:r>
            <a:endParaRPr sz="22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&gt; </a:t>
            </a:r>
            <a:r>
              <a:rPr lang="pt-BR" sz="2200">
                <a:solidFill>
                  <a:srgbClr val="FF9900"/>
                </a:solidFill>
              </a:rPr>
              <a:t>&lt;title&gt;</a:t>
            </a:r>
            <a:r>
              <a:rPr lang="pt-BR" sz="2200">
                <a:solidFill>
                  <a:schemeClr val="dk1"/>
                </a:solidFill>
              </a:rPr>
              <a:t> vai dentro do </a:t>
            </a:r>
            <a:r>
              <a:rPr lang="pt-BR" sz="2200">
                <a:solidFill>
                  <a:srgbClr val="FF9900"/>
                </a:solidFill>
              </a:rPr>
              <a:t>&lt;head&gt;</a:t>
            </a:r>
            <a:endParaRPr sz="22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&gt; </a:t>
            </a:r>
            <a:r>
              <a:rPr lang="pt-BR" sz="2200">
                <a:solidFill>
                  <a:srgbClr val="FF9900"/>
                </a:solidFill>
              </a:rPr>
              <a:t>&lt;meta&gt;</a:t>
            </a:r>
            <a:r>
              <a:rPr lang="pt-BR" sz="2200">
                <a:solidFill>
                  <a:schemeClr val="dk1"/>
                </a:solidFill>
              </a:rPr>
              <a:t> vai dentro do </a:t>
            </a:r>
            <a:r>
              <a:rPr lang="pt-BR" sz="2200">
                <a:solidFill>
                  <a:srgbClr val="FF9900"/>
                </a:solidFill>
              </a:rPr>
              <a:t>&lt;head&gt;</a:t>
            </a:r>
            <a:endParaRPr sz="22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&gt; </a:t>
            </a:r>
            <a:r>
              <a:rPr lang="pt-BR" sz="2200">
                <a:solidFill>
                  <a:srgbClr val="FF9900"/>
                </a:solidFill>
              </a:rPr>
              <a:t>&lt;script&gt;</a:t>
            </a:r>
            <a:r>
              <a:rPr lang="pt-BR" sz="2200">
                <a:solidFill>
                  <a:schemeClr val="dk1"/>
                </a:solidFill>
              </a:rPr>
              <a:t> vai dentro do </a:t>
            </a:r>
            <a:r>
              <a:rPr lang="pt-BR" sz="2200">
                <a:solidFill>
                  <a:srgbClr val="FF9900"/>
                </a:solidFill>
              </a:rPr>
              <a:t>&lt;head&gt;</a:t>
            </a:r>
            <a:endParaRPr sz="22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&gt; Elemento </a:t>
            </a:r>
            <a:r>
              <a:rPr lang="pt-BR" sz="2200">
                <a:solidFill>
                  <a:srgbClr val="FF9900"/>
                </a:solidFill>
              </a:rPr>
              <a:t>&lt;body&gt;</a:t>
            </a:r>
            <a:endParaRPr sz="2200">
              <a:solidFill>
                <a:srgbClr val="FF9900"/>
              </a:solidFill>
            </a:endParaRPr>
          </a:p>
        </p:txBody>
      </p:sp>
      <p:sp>
        <p:nvSpPr>
          <p:cNvPr id="342" name="Google Shape;342;g1ded0878264_0_19"/>
          <p:cNvSpPr txBox="1"/>
          <p:nvPr/>
        </p:nvSpPr>
        <p:spPr>
          <a:xfrm>
            <a:off x="4690425" y="1809000"/>
            <a:ext cx="41748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>
                <a:solidFill>
                  <a:srgbClr val="FF9900"/>
                </a:solidFill>
              </a:rPr>
              <a:t>Dica!</a:t>
            </a:r>
            <a:endParaRPr i="1" sz="22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>
                <a:solidFill>
                  <a:schemeClr val="dk1"/>
                </a:solidFill>
              </a:rPr>
              <a:t>Com o tempo você vai perceber que seu site só faz sentido se ele for encontrado! Para isso, é necessário seguir alguns padrões estabelecidos pelos motores de busca. Isso mesmo, seu site não é feito para você, ele é feito para o Google te encontrar.</a:t>
            </a:r>
            <a:endParaRPr i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ed0878264_0_28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49" name="Google Shape;349;g1ded0878264_0_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1ded0878264_0_28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51" name="Google Shape;351;g1ded0878264_0_280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Criando sua primeira página web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ded0878264_0_280"/>
          <p:cNvSpPr txBox="1"/>
          <p:nvPr/>
        </p:nvSpPr>
        <p:spPr>
          <a:xfrm>
            <a:off x="157050" y="2009213"/>
            <a:ext cx="88299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Vamos escrever alguns comandos iniciais. </a:t>
            </a:r>
            <a:r>
              <a:rPr lang="pt-BR" sz="2800">
                <a:solidFill>
                  <a:schemeClr val="dk1"/>
                </a:solidFill>
              </a:rPr>
              <a:t>Estes</a:t>
            </a:r>
            <a:r>
              <a:rPr lang="pt-BR" sz="2800">
                <a:solidFill>
                  <a:schemeClr val="dk1"/>
                </a:solidFill>
              </a:rPr>
              <a:t> </a:t>
            </a:r>
            <a:r>
              <a:rPr lang="pt-BR" sz="2800">
                <a:solidFill>
                  <a:schemeClr val="dk1"/>
                </a:solidFill>
              </a:rPr>
              <a:t>são</a:t>
            </a:r>
            <a:r>
              <a:rPr lang="pt-BR" sz="2800">
                <a:solidFill>
                  <a:schemeClr val="dk1"/>
                </a:solidFill>
              </a:rPr>
              <a:t> os primeiros passos para você desenvolver sua página em </a:t>
            </a:r>
            <a:r>
              <a:rPr lang="pt-BR" sz="2800">
                <a:solidFill>
                  <a:srgbClr val="FF9900"/>
                </a:solidFill>
              </a:rPr>
              <a:t>HTML</a:t>
            </a:r>
            <a:r>
              <a:rPr lang="pt-BR" sz="2800">
                <a:solidFill>
                  <a:schemeClr val="dk1"/>
                </a:solidFill>
              </a:rPr>
              <a:t>. Para desenvolver uma página web em </a:t>
            </a:r>
            <a:r>
              <a:rPr lang="pt-BR" sz="2800">
                <a:solidFill>
                  <a:srgbClr val="FF9900"/>
                </a:solidFill>
              </a:rPr>
              <a:t>HTML</a:t>
            </a:r>
            <a:r>
              <a:rPr lang="pt-BR" sz="2800">
                <a:solidFill>
                  <a:schemeClr val="dk1"/>
                </a:solidFill>
              </a:rPr>
              <a:t>, você precisará de pelo menos duas ferramentas básicas instaladas no computador: um </a:t>
            </a:r>
            <a:r>
              <a:rPr lang="pt-BR" sz="2800">
                <a:solidFill>
                  <a:srgbClr val="FF9900"/>
                </a:solidFill>
              </a:rPr>
              <a:t>editor de texto</a:t>
            </a:r>
            <a:r>
              <a:rPr lang="pt-BR" sz="2800">
                <a:solidFill>
                  <a:schemeClr val="dk1"/>
                </a:solidFill>
              </a:rPr>
              <a:t> (por exemplo o </a:t>
            </a:r>
            <a:r>
              <a:rPr lang="pt-BR" sz="2800">
                <a:solidFill>
                  <a:srgbClr val="FF9900"/>
                </a:solidFill>
              </a:rPr>
              <a:t>VS Code</a:t>
            </a:r>
            <a:r>
              <a:rPr lang="pt-BR" sz="2800">
                <a:solidFill>
                  <a:schemeClr val="dk1"/>
                </a:solidFill>
              </a:rPr>
              <a:t>) e um </a:t>
            </a:r>
            <a:r>
              <a:rPr lang="pt-BR" sz="2800">
                <a:solidFill>
                  <a:srgbClr val="FF9900"/>
                </a:solidFill>
              </a:rPr>
              <a:t>navegador web</a:t>
            </a:r>
            <a:r>
              <a:rPr lang="pt-BR" sz="2800">
                <a:solidFill>
                  <a:schemeClr val="dk1"/>
                </a:solidFill>
              </a:rPr>
              <a:t> (por exemplo o </a:t>
            </a:r>
            <a:r>
              <a:rPr lang="pt-BR" sz="2800">
                <a:solidFill>
                  <a:srgbClr val="FF9900"/>
                </a:solidFill>
              </a:rPr>
              <a:t>Chrome</a:t>
            </a:r>
            <a:r>
              <a:rPr lang="pt-BR" sz="2800">
                <a:solidFill>
                  <a:schemeClr val="dk1"/>
                </a:solidFill>
              </a:rPr>
              <a:t>).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ded0878264_0_29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59" name="Google Shape;359;g1ded0878264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ded0878264_0_29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61" name="Google Shape;361;g1ded0878264_0_294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turbinar nosso VS Code?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ded0878264_0_294"/>
          <p:cNvSpPr txBox="1"/>
          <p:nvPr/>
        </p:nvSpPr>
        <p:spPr>
          <a:xfrm>
            <a:off x="2203350" y="2283750"/>
            <a:ext cx="47373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pt-BR" sz="2400">
                <a:solidFill>
                  <a:srgbClr val="9900FF"/>
                </a:solidFill>
              </a:rPr>
              <a:t>&gt;</a:t>
            </a:r>
            <a:r>
              <a:rPr i="1" lang="pt-BR" sz="2400">
                <a:solidFill>
                  <a:schemeClr val="dk1"/>
                </a:solidFill>
              </a:rPr>
              <a:t> Traduzir para o português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pt-BR" sz="2400">
                <a:solidFill>
                  <a:srgbClr val="9900FF"/>
                </a:solidFill>
              </a:rPr>
              <a:t>&gt;</a:t>
            </a:r>
            <a:r>
              <a:rPr i="1" lang="pt-BR" sz="2400">
                <a:solidFill>
                  <a:schemeClr val="dk1"/>
                </a:solidFill>
              </a:rPr>
              <a:t> Live Server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pt-BR" sz="2400">
                <a:solidFill>
                  <a:srgbClr val="9900FF"/>
                </a:solidFill>
              </a:rPr>
              <a:t>&gt;</a:t>
            </a:r>
            <a:r>
              <a:rPr i="1" lang="pt-BR" sz="2400">
                <a:solidFill>
                  <a:schemeClr val="dk1"/>
                </a:solidFill>
              </a:rPr>
              <a:t> Salvamento automático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pt-BR" sz="2400">
                <a:solidFill>
                  <a:srgbClr val="9900FF"/>
                </a:solidFill>
              </a:rPr>
              <a:t>&gt;</a:t>
            </a:r>
            <a:r>
              <a:rPr i="1" lang="pt-BR" sz="2400">
                <a:solidFill>
                  <a:schemeClr val="dk1"/>
                </a:solidFill>
              </a:rPr>
              <a:t> Word Wrap</a:t>
            </a:r>
            <a:endParaRPr i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7ec42de0_0_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b7ec42de0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cb7ec42de0_0_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cb7ec42de0_0_4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b7ec42de0_0_4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b7ec42de0_0_4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a54f0d6b1_0_1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2" name="Google Shape;122;g12a54f0d6b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2a54f0d6b1_0_15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12a54f0d6b1_0_15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a54f0d6b1_0_15"/>
          <p:cNvSpPr txBox="1"/>
          <p:nvPr/>
        </p:nvSpPr>
        <p:spPr>
          <a:xfrm>
            <a:off x="231175" y="1299450"/>
            <a:ext cx="49494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9900FF"/>
                </a:solidFill>
              </a:rPr>
              <a:t>&gt;</a:t>
            </a:r>
            <a:r>
              <a:rPr lang="pt-BR" sz="2200">
                <a:solidFill>
                  <a:schemeClr val="dk1"/>
                </a:solidFill>
              </a:rPr>
              <a:t> A linguagem usada para desenvolver um site é </a:t>
            </a:r>
            <a:r>
              <a:rPr lang="pt-BR" sz="2200">
                <a:solidFill>
                  <a:srgbClr val="FF9900"/>
                </a:solidFill>
              </a:rPr>
              <a:t>HTML</a:t>
            </a:r>
            <a:r>
              <a:rPr lang="pt-BR" sz="2200">
                <a:solidFill>
                  <a:schemeClr val="dk1"/>
                </a:solidFill>
              </a:rPr>
              <a:t> (</a:t>
            </a:r>
            <a:r>
              <a:rPr lang="pt-BR" sz="2200">
                <a:solidFill>
                  <a:srgbClr val="FF9900"/>
                </a:solidFill>
              </a:rPr>
              <a:t>HyperText Markup Language</a:t>
            </a:r>
            <a:r>
              <a:rPr lang="pt-BR" sz="2200">
                <a:solidFill>
                  <a:schemeClr val="dk1"/>
                </a:solidFill>
              </a:rPr>
              <a:t>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9900FF"/>
                </a:solidFill>
              </a:rPr>
              <a:t>&gt;</a:t>
            </a:r>
            <a:r>
              <a:rPr lang="pt-BR" sz="2200">
                <a:solidFill>
                  <a:schemeClr val="dk1"/>
                </a:solidFill>
              </a:rPr>
              <a:t> </a:t>
            </a:r>
            <a:r>
              <a:rPr lang="pt-BR" sz="2200">
                <a:solidFill>
                  <a:srgbClr val="FF9900"/>
                </a:solidFill>
              </a:rPr>
              <a:t>Ela não é considerada uma linguagem de programação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9900FF"/>
                </a:solidFill>
              </a:rPr>
              <a:t>&gt;</a:t>
            </a:r>
            <a:r>
              <a:rPr lang="pt-BR" sz="2200">
                <a:solidFill>
                  <a:schemeClr val="dk1"/>
                </a:solidFill>
              </a:rPr>
              <a:t> O que podemos fazer com o HTML:  parágrafos, títulos, listas, entre outros.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6" name="Google Shape;126;g12a54f0d6b1_0_15"/>
          <p:cNvSpPr txBox="1"/>
          <p:nvPr/>
        </p:nvSpPr>
        <p:spPr>
          <a:xfrm>
            <a:off x="231175" y="4592075"/>
            <a:ext cx="83691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9900FF"/>
                </a:solidFill>
              </a:rPr>
              <a:t>&gt;</a:t>
            </a:r>
            <a:r>
              <a:rPr lang="pt-BR" sz="2200">
                <a:solidFill>
                  <a:schemeClr val="dk1"/>
                </a:solidFill>
              </a:rPr>
              <a:t> Ela foi criada por </a:t>
            </a:r>
            <a:r>
              <a:rPr lang="pt-BR" sz="2200">
                <a:solidFill>
                  <a:srgbClr val="FF9900"/>
                </a:solidFill>
              </a:rPr>
              <a:t>Tim Berners-Lee</a:t>
            </a:r>
            <a:r>
              <a:rPr lang="pt-BR" sz="2200">
                <a:solidFill>
                  <a:schemeClr val="dk1"/>
                </a:solidFill>
              </a:rPr>
              <a:t> desde </a:t>
            </a:r>
            <a:r>
              <a:rPr lang="pt-BR" sz="2200">
                <a:solidFill>
                  <a:srgbClr val="FF9900"/>
                </a:solidFill>
              </a:rPr>
              <a:t>1980</a:t>
            </a:r>
            <a:r>
              <a:rPr lang="pt-BR" sz="2200">
                <a:solidFill>
                  <a:schemeClr val="dk1"/>
                </a:solidFill>
              </a:rPr>
              <a:t> e foi lançada oficialmente no início dos anos 90 e descrevia 18 elementos da linguagem que permitiam o desenvolvimento inicial usando o HTML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27" name="Google Shape;127;g12a54f0d6b1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950" y="1516525"/>
            <a:ext cx="2413125" cy="30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ed0878264_0_6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4" name="Google Shape;134;g1ded0878264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ded0878264_0_6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g1ded0878264_0_6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1ded0878264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9075"/>
            <a:ext cx="8907051" cy="44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ed0878264_0_7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44" name="Google Shape;144;g1ded0878264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ded0878264_0_7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6" name="Google Shape;146;g1ded0878264_0_7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ded0878264_0_72"/>
          <p:cNvSpPr txBox="1"/>
          <p:nvPr/>
        </p:nvSpPr>
        <p:spPr>
          <a:xfrm>
            <a:off x="468000" y="1471489"/>
            <a:ext cx="81093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9900FF"/>
                </a:solidFill>
              </a:rPr>
              <a:t>&gt;</a:t>
            </a:r>
            <a:r>
              <a:rPr lang="pt-BR" sz="2200">
                <a:solidFill>
                  <a:schemeClr val="dk1"/>
                </a:solidFill>
              </a:rPr>
              <a:t> </a:t>
            </a:r>
            <a:r>
              <a:rPr lang="pt-BR" sz="2100">
                <a:solidFill>
                  <a:srgbClr val="FF9900"/>
                </a:solidFill>
              </a:rPr>
              <a:t>Tim Berners-Lee</a:t>
            </a:r>
            <a:r>
              <a:rPr lang="pt-BR" sz="2100">
                <a:solidFill>
                  <a:srgbClr val="FF9900"/>
                </a:solidFill>
              </a:rPr>
              <a:t> </a:t>
            </a:r>
            <a:r>
              <a:rPr lang="pt-BR" sz="2100">
                <a:solidFill>
                  <a:schemeClr val="dk1"/>
                </a:solidFill>
              </a:rPr>
              <a:t>também desenvolveu outras duas ferramentas importantes para a Internet: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FF9900"/>
                </a:solidFill>
              </a:rPr>
              <a:t>HyperText Transfer Protocol (HTTP)</a:t>
            </a:r>
            <a:r>
              <a:rPr lang="pt-BR" sz="2100">
                <a:solidFill>
                  <a:schemeClr val="dk1"/>
                </a:solidFill>
              </a:rPr>
              <a:t>: possibilita aos computadores trocarem informações. Por meio deste protocolo, as máquinas podem trocar qualquer conteúdo de hipertexto com sites hospedados em servidores.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FF9900"/>
                </a:solidFill>
              </a:rPr>
              <a:t>World Wide Web (www)</a:t>
            </a:r>
            <a:r>
              <a:rPr lang="pt-BR" sz="2100">
                <a:solidFill>
                  <a:schemeClr val="dk1"/>
                </a:solidFill>
              </a:rPr>
              <a:t>: Sistema que engloba todos os servidores de conteúdo multimídia que utilizam o protocolo HTTP e permite o acesso às informações apresentadas no formato de hipertexto. O principal objetivo era ligar universidades para desenvolver trabalhos e pesquisas acadêmicas em um ambiente compartilhado e aberto para contribuições.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347054099_0_11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347054099_0_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55" name="Google Shape;155;g10347054099_0_1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347054099_0_117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0347054099_0_117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ou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0347054099_0_117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bdb5b873f_0_2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65" name="Google Shape;165;gfbdb5b873f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fbdb5b873f_0_2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67" name="Google Shape;167;gfbdb5b873f_0_2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ou tag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fbdb5b873f_0_22"/>
          <p:cNvSpPr txBox="1"/>
          <p:nvPr/>
        </p:nvSpPr>
        <p:spPr>
          <a:xfrm>
            <a:off x="408300" y="1944975"/>
            <a:ext cx="8327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9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700">
                <a:solidFill>
                  <a:schemeClr val="dk1"/>
                </a:solidFill>
              </a:rPr>
              <a:t>O elemento/tag tem um </a:t>
            </a:r>
            <a:r>
              <a:rPr lang="pt-BR" sz="2700">
                <a:solidFill>
                  <a:schemeClr val="dk1"/>
                </a:solidFill>
              </a:rPr>
              <a:t>propósito</a:t>
            </a:r>
            <a:r>
              <a:rPr lang="pt-BR" sz="2700">
                <a:solidFill>
                  <a:schemeClr val="dk1"/>
                </a:solidFill>
              </a:rPr>
              <a:t> e é colocado entre os símbolos </a:t>
            </a:r>
            <a:r>
              <a:rPr lang="pt-BR" sz="2700">
                <a:solidFill>
                  <a:srgbClr val="FF9900"/>
                </a:solidFill>
              </a:rPr>
              <a:t>&lt;</a:t>
            </a:r>
            <a:r>
              <a:rPr lang="pt-BR" sz="2700">
                <a:solidFill>
                  <a:schemeClr val="dk1"/>
                </a:solidFill>
              </a:rPr>
              <a:t> e </a:t>
            </a:r>
            <a:r>
              <a:rPr lang="pt-BR" sz="2700">
                <a:solidFill>
                  <a:srgbClr val="FF9900"/>
                </a:solidFill>
              </a:rPr>
              <a:t>&gt;</a:t>
            </a:r>
            <a:r>
              <a:rPr lang="pt-BR" sz="2700">
                <a:solidFill>
                  <a:schemeClr val="dk1"/>
                </a:solidFill>
              </a:rPr>
              <a:t>. A </a:t>
            </a:r>
            <a:r>
              <a:rPr lang="pt-BR" sz="2700">
                <a:solidFill>
                  <a:srgbClr val="FF9900"/>
                </a:solidFill>
              </a:rPr>
              <a:t>maioria</a:t>
            </a:r>
            <a:r>
              <a:rPr lang="pt-BR" sz="2700">
                <a:solidFill>
                  <a:schemeClr val="dk1"/>
                </a:solidFill>
              </a:rPr>
              <a:t> dos </a:t>
            </a:r>
            <a:r>
              <a:rPr lang="pt-BR" sz="2700">
                <a:solidFill>
                  <a:srgbClr val="FF9900"/>
                </a:solidFill>
              </a:rPr>
              <a:t>elementos</a:t>
            </a:r>
            <a:r>
              <a:rPr lang="pt-BR" sz="2700">
                <a:solidFill>
                  <a:schemeClr val="dk1"/>
                </a:solidFill>
              </a:rPr>
              <a:t> (tags) </a:t>
            </a:r>
            <a:r>
              <a:rPr lang="pt-BR" sz="2700">
                <a:solidFill>
                  <a:srgbClr val="FF9900"/>
                </a:solidFill>
              </a:rPr>
              <a:t>são apresentados em pares</a:t>
            </a:r>
            <a:r>
              <a:rPr lang="pt-BR" sz="2700">
                <a:solidFill>
                  <a:schemeClr val="dk1"/>
                </a:solidFill>
              </a:rPr>
              <a:t>, ou seja, possui uma </a:t>
            </a:r>
            <a:r>
              <a:rPr lang="pt-BR" sz="2700">
                <a:solidFill>
                  <a:srgbClr val="FF9900"/>
                </a:solidFill>
              </a:rPr>
              <a:t>marcação de abertura</a:t>
            </a:r>
            <a:r>
              <a:rPr lang="pt-BR" sz="2700">
                <a:solidFill>
                  <a:schemeClr val="dk1"/>
                </a:solidFill>
              </a:rPr>
              <a:t> e uma de </a:t>
            </a:r>
            <a:r>
              <a:rPr lang="pt-BR" sz="2700">
                <a:solidFill>
                  <a:srgbClr val="FF9900"/>
                </a:solidFill>
              </a:rPr>
              <a:t>fechamento</a:t>
            </a:r>
            <a:r>
              <a:rPr lang="pt-BR" sz="2700">
                <a:solidFill>
                  <a:schemeClr val="dk1"/>
                </a:solidFill>
              </a:rPr>
              <a:t>, mas existem elementos com </a:t>
            </a:r>
            <a:r>
              <a:rPr lang="pt-BR" sz="2700">
                <a:solidFill>
                  <a:schemeClr val="accent6"/>
                </a:solidFill>
              </a:rPr>
              <a:t>marcação única</a:t>
            </a:r>
            <a:r>
              <a:rPr lang="pt-BR" sz="2700">
                <a:solidFill>
                  <a:schemeClr val="dk1"/>
                </a:solidFill>
              </a:rPr>
              <a:t> e não se apresentam em pares, por exemplo:</a:t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700">
                <a:solidFill>
                  <a:schemeClr val="dk1"/>
                </a:solidFill>
              </a:rPr>
              <a:t>Elemento com marcações de abertura e fechamento, o conteúdo deve ser inserido entre as marcações.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ed0878264_0_10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75" name="Google Shape;175;g1ded0878264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ded0878264_0_10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77" name="Google Shape;177;g1ded0878264_0_104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ou tag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ded0878264_0_104"/>
          <p:cNvSpPr txBox="1"/>
          <p:nvPr/>
        </p:nvSpPr>
        <p:spPr>
          <a:xfrm>
            <a:off x="536550" y="1598700"/>
            <a:ext cx="807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Elemento com apenas uma marcação.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1ded0878264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05200"/>
            <a:ext cx="8839199" cy="160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