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Fq594DUCqLDnDwuEC9erzTqn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47054099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03470540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0347054099_0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4705409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03470540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034705409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a095b0e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f3a095b0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f3a095b0e8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a095b0e8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f3a095b0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f3a095b0e8_0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3a095b0e8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f3a095b0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f3a095b0e8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47054099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34705409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0347054099_0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87d46f3ee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187d46f3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187d46f3ee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3a095b0e8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f3a095b0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f3a095b0e8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347054099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3470540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0347054099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3a095b0e8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f3a095b0e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f3a095b0e8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3a095b0e8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f3a095b0e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f3a095b0e8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3a095b0e8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f3a095b0e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f3a095b0e8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3a095b0e8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f3a095b0e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f3a095b0e8_0_1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7d46f3e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187d46f3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1187d46f3ee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3a095b0e8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f3a095b0e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f3a095b0e8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87d46f3e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187d46f3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1187d46f3ee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3a095b0e8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f3a095b0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f3a095b0e8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3a095b0e8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f3a095b0e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f3a095b0e8_0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87d46f3ee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187d46f3e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187d46f3ee_0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7ec42de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cb7ec42d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cb7ec42de0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9b85928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019b8592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019b859280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a095b0e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f3a095b0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f3a095b0e8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47054099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3470540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0347054099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db5b87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fbdb5b87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fbdb5b873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a095b0e8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f3a095b0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f3a095b0e8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3a095b0e8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f3a095b0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f3a095b0e8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03 - Elementos heading, parágrafos, caracteres especiais e listas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47054099_0_18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0347054099_0_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92" name="Google Shape;192;g10347054099_0_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0347054099_0_18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0347054099_0_18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Caracteres reservados em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0347054099_0_18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347054099_0_1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2" name="Google Shape;202;g1034705409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0347054099_0_1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4" name="Google Shape;204;g10347054099_0_1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Caracteres reservados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0347054099_0_12"/>
          <p:cNvSpPr txBox="1"/>
          <p:nvPr/>
        </p:nvSpPr>
        <p:spPr>
          <a:xfrm>
            <a:off x="395525" y="1555775"/>
            <a:ext cx="8505600" cy="2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Alguns </a:t>
            </a:r>
            <a:r>
              <a:rPr lang="pt-BR" sz="2200">
                <a:solidFill>
                  <a:srgbClr val="9900FF"/>
                </a:solidFill>
              </a:rPr>
              <a:t>caracteres reservados</a:t>
            </a:r>
            <a:r>
              <a:rPr lang="pt-BR" sz="2200">
                <a:solidFill>
                  <a:schemeClr val="dk1"/>
                </a:solidFill>
              </a:rPr>
              <a:t> em HTML são utilizados em marcações, por exemplo: se usarmos o sinal de </a:t>
            </a:r>
            <a:r>
              <a:rPr lang="pt-BR" sz="2200">
                <a:solidFill>
                  <a:srgbClr val="9900FF"/>
                </a:solidFill>
              </a:rPr>
              <a:t>maior que (&gt;)</a:t>
            </a:r>
            <a:r>
              <a:rPr lang="pt-BR" sz="2200">
                <a:solidFill>
                  <a:schemeClr val="dk1"/>
                </a:solidFill>
              </a:rPr>
              <a:t> e de </a:t>
            </a:r>
            <a:r>
              <a:rPr lang="pt-BR" sz="2200">
                <a:solidFill>
                  <a:srgbClr val="9900FF"/>
                </a:solidFill>
              </a:rPr>
              <a:t>menor que (&lt;)</a:t>
            </a:r>
            <a:r>
              <a:rPr lang="pt-BR" sz="2200">
                <a:solidFill>
                  <a:schemeClr val="dk1"/>
                </a:solidFill>
              </a:rPr>
              <a:t> eles vão ser ignorados pelo navegador, como foi citado o caso dos espaços em branco extras. Para usar esses caracteres especiais em uma página web é necessário utilizar as </a:t>
            </a:r>
            <a:r>
              <a:rPr lang="pt-BR" sz="2200">
                <a:solidFill>
                  <a:srgbClr val="9900FF"/>
                </a:solidFill>
              </a:rPr>
              <a:t>entidades de caracteres.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206" name="Google Shape;206;g10347054099_0_12"/>
          <p:cNvSpPr txBox="1"/>
          <p:nvPr/>
        </p:nvSpPr>
        <p:spPr>
          <a:xfrm>
            <a:off x="1056150" y="4530825"/>
            <a:ext cx="76593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• um e comercial (&amp;);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• um nome de entidade ou um # e um número de entidade;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• um ponto e vírgula (;).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7" name="Google Shape;207;g10347054099_0_12"/>
          <p:cNvSpPr txBox="1"/>
          <p:nvPr/>
        </p:nvSpPr>
        <p:spPr>
          <a:xfrm>
            <a:off x="395525" y="4074663"/>
            <a:ext cx="70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9900FF"/>
                </a:solidFill>
              </a:rPr>
              <a:t>Uma entidade de caractere tem três partes: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a095b0e8_0_5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4" name="Google Shape;214;gf3a095b0e8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f3a095b0e8_0_5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6" name="Google Shape;216;gf3a095b0e8_0_58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Caracteres reservados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f3a095b0e8_0_58"/>
          <p:cNvSpPr txBox="1"/>
          <p:nvPr/>
        </p:nvSpPr>
        <p:spPr>
          <a:xfrm>
            <a:off x="319200" y="1750500"/>
            <a:ext cx="85056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Por exemplo, para exibir o símbolo de </a:t>
            </a:r>
            <a:r>
              <a:rPr lang="pt-BR" sz="2200">
                <a:solidFill>
                  <a:srgbClr val="9900FF"/>
                </a:solidFill>
              </a:rPr>
              <a:t>Copyright (©)</a:t>
            </a:r>
            <a:r>
              <a:rPr lang="pt-BR" sz="2200">
                <a:solidFill>
                  <a:schemeClr val="dk1"/>
                </a:solidFill>
              </a:rPr>
              <a:t> na página web, você deve utilizar o código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de entidade </a:t>
            </a:r>
            <a:r>
              <a:rPr lang="pt-BR" sz="2200">
                <a:solidFill>
                  <a:srgbClr val="9900FF"/>
                </a:solidFill>
              </a:rPr>
              <a:t>&amp;copy; </a:t>
            </a:r>
            <a:r>
              <a:rPr lang="pt-BR" sz="2200">
                <a:solidFill>
                  <a:schemeClr val="dk1"/>
                </a:solidFill>
              </a:rPr>
              <a:t>ou o número da entidade </a:t>
            </a:r>
            <a:r>
              <a:rPr lang="pt-BR" sz="2200">
                <a:solidFill>
                  <a:srgbClr val="9900FF"/>
                </a:solidFill>
              </a:rPr>
              <a:t>&amp;#169;</a:t>
            </a:r>
            <a:r>
              <a:rPr lang="pt-BR" sz="2200">
                <a:solidFill>
                  <a:schemeClr val="dk1"/>
                </a:solidFill>
              </a:rPr>
              <a:t>. Ambos produzem o mesmo resultado: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exibem o símbolo de </a:t>
            </a:r>
            <a:r>
              <a:rPr lang="pt-BR" sz="2200">
                <a:solidFill>
                  <a:srgbClr val="9900FF"/>
                </a:solidFill>
              </a:rPr>
              <a:t>Copyright (©)</a:t>
            </a:r>
            <a:r>
              <a:rPr lang="pt-BR" sz="2200">
                <a:solidFill>
                  <a:schemeClr val="dk1"/>
                </a:solidFill>
              </a:rPr>
              <a:t> na página web. Veja a seguir, alguns caracteres especiais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e seus respectivos códigos de entidade e número da entidade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a095b0e8_0_7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24" name="Google Shape;224;gf3a095b0e8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3a095b0e8_0_7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gf3a095b0e8_0_71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Caracteres reservados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f3a095b0e8_0_71"/>
          <p:cNvPicPr preferRelativeResize="0"/>
          <p:nvPr/>
        </p:nvPicPr>
        <p:blipFill rotWithShape="1">
          <a:blip r:embed="rId4">
            <a:alphaModFix/>
          </a:blip>
          <a:srcRect b="43175" l="0" r="0" t="0"/>
          <a:stretch/>
        </p:blipFill>
        <p:spPr>
          <a:xfrm>
            <a:off x="395291" y="2291737"/>
            <a:ext cx="8271808" cy="324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3a095b0e8_0_8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34" name="Google Shape;234;gf3a095b0e8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f3a095b0e8_0_8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gf3a095b0e8_0_82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Caracteres reservados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f3a095b0e8_0_82"/>
          <p:cNvPicPr preferRelativeResize="0"/>
          <p:nvPr/>
        </p:nvPicPr>
        <p:blipFill rotWithShape="1">
          <a:blip r:embed="rId4">
            <a:alphaModFix/>
          </a:blip>
          <a:srcRect b="0" l="0" r="0" t="57233"/>
          <a:stretch/>
        </p:blipFill>
        <p:spPr>
          <a:xfrm>
            <a:off x="358588" y="2844001"/>
            <a:ext cx="8426815" cy="249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f3a095b0e8_0_82"/>
          <p:cNvPicPr preferRelativeResize="0"/>
          <p:nvPr/>
        </p:nvPicPr>
        <p:blipFill rotWithShape="1">
          <a:blip r:embed="rId4">
            <a:alphaModFix/>
          </a:blip>
          <a:srcRect b="90065" l="0" r="0" t="0"/>
          <a:stretch/>
        </p:blipFill>
        <p:spPr>
          <a:xfrm>
            <a:off x="358600" y="2320800"/>
            <a:ext cx="8426800" cy="5535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f3a095b0e8_0_82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347054099_0_24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0347054099_0_2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47" name="Google Shape;247;g10347054099_0_2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0347054099_0_244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0347054099_0_244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0347054099_0_244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87d46f3ee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57" name="Google Shape;257;g1187d46f3e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187d46f3ee_0_4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59" name="Google Shape;259;g1187d46f3ee_0_40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187d46f3ee_0_40"/>
          <p:cNvSpPr txBox="1"/>
          <p:nvPr/>
        </p:nvSpPr>
        <p:spPr>
          <a:xfrm>
            <a:off x="404850" y="1628100"/>
            <a:ext cx="8334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6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400">
                <a:solidFill>
                  <a:schemeClr val="dk1"/>
                </a:solidFill>
              </a:rPr>
              <a:t>O HTML permite criar listas com um grupo de itens relacionados. As listas são geralmente usadas para agrupar informações de maneira que estejam claramente associadas entre si e sejam fáceis de ler.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Do ponto de vista estrutural, as listas auxiliam a criar um documento organizado, acessível e mais simples de dar manutenção. Mas é importante você ter atenção ao criar as listas para abrir uma marcação e não esquecer de fechá-la corretamente.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a095b0e8_0_10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67" name="Google Shape;267;gf3a095b0e8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f3a095b0e8_0_10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gf3a095b0e8_0_104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f3a095b0e8_0_104"/>
          <p:cNvSpPr txBox="1"/>
          <p:nvPr/>
        </p:nvSpPr>
        <p:spPr>
          <a:xfrm>
            <a:off x="1195350" y="2397750"/>
            <a:ext cx="6753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6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400">
                <a:solidFill>
                  <a:schemeClr val="dk1"/>
                </a:solidFill>
              </a:rPr>
              <a:t>No HTML, existem </a:t>
            </a:r>
            <a:r>
              <a:rPr lang="pt-BR" sz="2400">
                <a:solidFill>
                  <a:srgbClr val="9900FF"/>
                </a:solidFill>
              </a:rPr>
              <a:t>três</a:t>
            </a:r>
            <a:r>
              <a:rPr lang="pt-BR" sz="2400">
                <a:solidFill>
                  <a:schemeClr val="dk1"/>
                </a:solidFill>
              </a:rPr>
              <a:t> tipos de listas: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9900FF"/>
                </a:solidFill>
              </a:rPr>
              <a:t>ordered list</a:t>
            </a:r>
            <a:r>
              <a:rPr lang="pt-BR" sz="2400">
                <a:solidFill>
                  <a:schemeClr val="dk1"/>
                </a:solidFill>
              </a:rPr>
              <a:t> (listas ordenadas)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9900FF"/>
                </a:solidFill>
              </a:rPr>
              <a:t>unordered list</a:t>
            </a:r>
            <a:r>
              <a:rPr lang="pt-BR" sz="2400">
                <a:solidFill>
                  <a:schemeClr val="dk1"/>
                </a:solidFill>
              </a:rPr>
              <a:t> (lista não ordenada)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9900FF"/>
                </a:solidFill>
              </a:rPr>
              <a:t>description list</a:t>
            </a:r>
            <a:r>
              <a:rPr lang="pt-BR" sz="2400">
                <a:solidFill>
                  <a:schemeClr val="dk1"/>
                </a:solidFill>
              </a:rPr>
              <a:t> (listas de descrição)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347054099_0_6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77" name="Google Shape;277;g10347054099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0347054099_0_6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79" name="Google Shape;279;g10347054099_0_69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0347054099_0_69"/>
          <p:cNvSpPr txBox="1"/>
          <p:nvPr/>
        </p:nvSpPr>
        <p:spPr>
          <a:xfrm>
            <a:off x="284700" y="1926213"/>
            <a:ext cx="85746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As listas ordenadas são usadas para exibir itens em uma ordem definida, ou seja, elas são usadas para itens que seguem alguma ordem sequencial definida como, por exemplo, ordem alfabética ou </a:t>
            </a:r>
            <a:r>
              <a:rPr lang="pt-BR" sz="2100">
                <a:solidFill>
                  <a:schemeClr val="dk1"/>
                </a:solidFill>
              </a:rPr>
              <a:t>numérica</a:t>
            </a:r>
            <a:r>
              <a:rPr lang="pt-BR" sz="2100">
                <a:solidFill>
                  <a:schemeClr val="dk1"/>
                </a:solidFill>
              </a:rPr>
              <a:t>. Uma lista ordenada é marcada usando o elemento &lt;ol&gt; (ordered list) com cada item da lista marcado usando o elemento &lt;li&gt;. Os elementos &lt;ol&gt; e &lt;li&gt; são considerados marcações do agrupamento.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81" name="Google Shape;281;g10347054099_0_69"/>
          <p:cNvSpPr txBox="1"/>
          <p:nvPr/>
        </p:nvSpPr>
        <p:spPr>
          <a:xfrm>
            <a:off x="366950" y="1456663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rgbClr val="9900FF"/>
                </a:solidFill>
              </a:rPr>
              <a:t>ordered list (listas ordenadas)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10347054099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425" y="4485350"/>
            <a:ext cx="4545390" cy="1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0347054099_0_69"/>
          <p:cNvSpPr txBox="1"/>
          <p:nvPr/>
        </p:nvSpPr>
        <p:spPr>
          <a:xfrm>
            <a:off x="6701825" y="5778400"/>
            <a:ext cx="23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3a095b0e8_0_11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90" name="Google Shape;290;gf3a095b0e8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f3a095b0e8_0_11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92" name="Google Shape;292;gf3a095b0e8_0_116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f3a095b0e8_0_116"/>
          <p:cNvSpPr txBox="1"/>
          <p:nvPr/>
        </p:nvSpPr>
        <p:spPr>
          <a:xfrm>
            <a:off x="269250" y="1582625"/>
            <a:ext cx="8605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Por padrão, o </a:t>
            </a:r>
            <a:r>
              <a:rPr lang="pt-BR" sz="2200">
                <a:solidFill>
                  <a:srgbClr val="9900FF"/>
                </a:solidFill>
              </a:rPr>
              <a:t>item em uma lista ordenada é numerado iniciando</a:t>
            </a:r>
            <a:r>
              <a:rPr lang="pt-BR" sz="2200">
                <a:solidFill>
                  <a:srgbClr val="FF9900"/>
                </a:solidFill>
              </a:rPr>
              <a:t> </a:t>
            </a:r>
            <a:r>
              <a:rPr lang="pt-BR" sz="2200">
                <a:solidFill>
                  <a:srgbClr val="9900FF"/>
                </a:solidFill>
              </a:rPr>
              <a:t>com o valor 1 </a:t>
            </a:r>
            <a:r>
              <a:rPr lang="pt-BR" sz="2200">
                <a:solidFill>
                  <a:schemeClr val="dk1"/>
                </a:solidFill>
              </a:rPr>
              <a:t>e os itens seguintes são numerados sequencialmente com os valores </a:t>
            </a:r>
            <a:r>
              <a:rPr lang="pt-BR" sz="2200">
                <a:solidFill>
                  <a:srgbClr val="9900FF"/>
                </a:solidFill>
              </a:rPr>
              <a:t>2, 3 e assim por diante</a:t>
            </a:r>
            <a:r>
              <a:rPr lang="pt-BR" sz="2200">
                <a:solidFill>
                  <a:schemeClr val="dk1"/>
                </a:solidFill>
              </a:rPr>
              <a:t>. Você pode usar o atributo </a:t>
            </a:r>
            <a:r>
              <a:rPr lang="pt-BR" sz="2200">
                <a:solidFill>
                  <a:srgbClr val="9900FF"/>
                </a:solidFill>
              </a:rPr>
              <a:t>start</a:t>
            </a:r>
            <a:r>
              <a:rPr lang="pt-BR" sz="2200">
                <a:solidFill>
                  <a:schemeClr val="dk1"/>
                </a:solidFill>
              </a:rPr>
              <a:t> do elemento </a:t>
            </a:r>
            <a:r>
              <a:rPr lang="pt-BR" sz="2200">
                <a:solidFill>
                  <a:srgbClr val="9900FF"/>
                </a:solidFill>
              </a:rPr>
              <a:t>&lt;ol&gt;</a:t>
            </a:r>
            <a:r>
              <a:rPr lang="pt-BR" sz="2200">
                <a:solidFill>
                  <a:schemeClr val="dk1"/>
                </a:solidFill>
              </a:rPr>
              <a:t> para </a:t>
            </a:r>
            <a:r>
              <a:rPr lang="pt-BR" sz="2200">
                <a:solidFill>
                  <a:srgbClr val="9900FF"/>
                </a:solidFill>
              </a:rPr>
              <a:t>alterar o valor inicial de uma lista ordenada</a:t>
            </a:r>
            <a:r>
              <a:rPr lang="pt-BR" sz="2200">
                <a:solidFill>
                  <a:schemeClr val="dk1"/>
                </a:solidFill>
              </a:rPr>
              <a:t>. Por exemplo, você pode optar por iniciar a sua lista do valor </a:t>
            </a:r>
            <a:r>
              <a:rPr lang="pt-BR" sz="2200" u="sng">
                <a:solidFill>
                  <a:srgbClr val="9900FF"/>
                </a:solidFill>
              </a:rPr>
              <a:t>50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94" name="Google Shape;294;gf3a095b0e8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388" y="3607925"/>
            <a:ext cx="5129225" cy="211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f3a095b0e8_0_116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971100" y="1712450"/>
            <a:ext cx="72018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6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Heading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6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Elemento Parágrafo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6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Espaços e elemento de quebra de linha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6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Caracteres reservados em HTML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Criar listas em HTML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ordered list (listas ordenadas)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unordered list (lista não ordenada)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description list (listas de descrição) / Definition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3a095b0e8_0_12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02" name="Google Shape;302;gf3a095b0e8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f3a095b0e8_0_12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04" name="Google Shape;304;gf3a095b0e8_0_127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f3a095b0e8_0_127"/>
          <p:cNvSpPr txBox="1"/>
          <p:nvPr/>
        </p:nvSpPr>
        <p:spPr>
          <a:xfrm>
            <a:off x="269250" y="1654050"/>
            <a:ext cx="860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Você também pode usar o atributo </a:t>
            </a:r>
            <a:r>
              <a:rPr lang="pt-BR" sz="2200">
                <a:solidFill>
                  <a:srgbClr val="9900FF"/>
                </a:solidFill>
              </a:rPr>
              <a:t>reversed</a:t>
            </a:r>
            <a:r>
              <a:rPr lang="pt-BR" sz="2200">
                <a:solidFill>
                  <a:schemeClr val="dk1"/>
                </a:solidFill>
              </a:rPr>
              <a:t> para fazer uma lista com a </a:t>
            </a:r>
            <a:r>
              <a:rPr lang="pt-BR" sz="2200">
                <a:solidFill>
                  <a:srgbClr val="9900FF"/>
                </a:solidFill>
              </a:rPr>
              <a:t>numeração invertida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Por exemplo: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06" name="Google Shape;306;gf3a095b0e8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975" y="3320088"/>
            <a:ext cx="5534025" cy="22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f3a095b0e8_0_127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3a095b0e8_0_13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14" name="Google Shape;314;gf3a095b0e8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f3a095b0e8_0_13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16" name="Google Shape;316;gf3a095b0e8_0_139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f3a095b0e8_0_139"/>
          <p:cNvSpPr txBox="1"/>
          <p:nvPr/>
        </p:nvSpPr>
        <p:spPr>
          <a:xfrm>
            <a:off x="269250" y="1654050"/>
            <a:ext cx="860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Você pode usar o atributo </a:t>
            </a:r>
            <a:r>
              <a:rPr lang="pt-BR" sz="2200">
                <a:solidFill>
                  <a:srgbClr val="9900FF"/>
                </a:solidFill>
              </a:rPr>
              <a:t>type</a:t>
            </a:r>
            <a:r>
              <a:rPr lang="pt-BR" sz="2200">
                <a:solidFill>
                  <a:schemeClr val="dk1"/>
                </a:solidFill>
              </a:rPr>
              <a:t> do elemento </a:t>
            </a:r>
            <a:r>
              <a:rPr lang="pt-BR" sz="2200">
                <a:solidFill>
                  <a:srgbClr val="9900FF"/>
                </a:solidFill>
              </a:rPr>
              <a:t>&lt;ol&gt;</a:t>
            </a:r>
            <a:r>
              <a:rPr lang="pt-BR" sz="2200">
                <a:solidFill>
                  <a:schemeClr val="dk1"/>
                </a:solidFill>
              </a:rPr>
              <a:t> para </a:t>
            </a:r>
            <a:r>
              <a:rPr lang="pt-BR" sz="2200">
                <a:solidFill>
                  <a:srgbClr val="9900FF"/>
                </a:solidFill>
              </a:rPr>
              <a:t>alterar</a:t>
            </a:r>
            <a:r>
              <a:rPr lang="pt-BR" sz="2200">
                <a:solidFill>
                  <a:schemeClr val="dk1"/>
                </a:solidFill>
              </a:rPr>
              <a:t> o valor de ordenação da lista.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Os valores aceitos no HTML são: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18" name="Google Shape;318;gf3a095b0e8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640" y="3582975"/>
            <a:ext cx="6576725" cy="1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3a095b0e8_0_1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25" name="Google Shape;325;gf3a095b0e8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f3a095b0e8_0_1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27" name="Google Shape;327;gf3a095b0e8_0_152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f3a095b0e8_0_152"/>
          <p:cNvSpPr txBox="1"/>
          <p:nvPr/>
        </p:nvSpPr>
        <p:spPr>
          <a:xfrm>
            <a:off x="269250" y="1555363"/>
            <a:ext cx="860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Você pode usar o atributo </a:t>
            </a:r>
            <a:r>
              <a:rPr lang="pt-BR" sz="2200">
                <a:solidFill>
                  <a:srgbClr val="9900FF"/>
                </a:solidFill>
              </a:rPr>
              <a:t>type</a:t>
            </a:r>
            <a:r>
              <a:rPr lang="pt-BR" sz="2200">
                <a:solidFill>
                  <a:schemeClr val="dk1"/>
                </a:solidFill>
              </a:rPr>
              <a:t> do elemento </a:t>
            </a:r>
            <a:r>
              <a:rPr lang="pt-BR" sz="2200">
                <a:solidFill>
                  <a:srgbClr val="9900FF"/>
                </a:solidFill>
              </a:rPr>
              <a:t>&lt;ol&gt;</a:t>
            </a:r>
            <a:r>
              <a:rPr lang="pt-BR" sz="2200">
                <a:solidFill>
                  <a:schemeClr val="dk1"/>
                </a:solidFill>
              </a:rPr>
              <a:t> para </a:t>
            </a:r>
            <a:r>
              <a:rPr lang="pt-BR" sz="2200">
                <a:solidFill>
                  <a:srgbClr val="9900FF"/>
                </a:solidFill>
              </a:rPr>
              <a:t>alterar</a:t>
            </a:r>
            <a:r>
              <a:rPr lang="pt-BR" sz="2200">
                <a:solidFill>
                  <a:schemeClr val="dk1"/>
                </a:solidFill>
              </a:rPr>
              <a:t> o valor de ordenação da lista.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Os valores aceitos no HTML são: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29" name="Google Shape;329;gf3a095b0e8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938" y="2813090"/>
            <a:ext cx="6782118" cy="28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f3a095b0e8_0_152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7d46f3ee_0_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37" name="Google Shape;337;g1187d46f3e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187d46f3ee_0_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39" name="Google Shape;339;g1187d46f3ee_0_22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187d46f3ee_0_22"/>
          <p:cNvSpPr txBox="1"/>
          <p:nvPr/>
        </p:nvSpPr>
        <p:spPr>
          <a:xfrm>
            <a:off x="340650" y="2163563"/>
            <a:ext cx="84627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As listas não ordenadas são usadas para exibir itens, que não precisam ser apresentados em uma ordem sequencial. Uma lista não ordenada é marcada usando o elemento &lt;ul&gt; (unordered list) com cada item da lista marcado usando o elemento &lt;li&gt;. Os elementos &lt;ul&gt; e &lt;li&gt; são considerados marcações do agrupamento.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41" name="Google Shape;341;g1187d46f3ee_0_22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rgbClr val="9900FF"/>
                </a:solidFill>
              </a:rPr>
              <a:t>unordered list (lista não ordenada)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1187d46f3ee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738" y="4236537"/>
            <a:ext cx="5019225" cy="2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3a095b0e8_0_16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49" name="Google Shape;349;gf3a095b0e8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f3a095b0e8_0_16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51" name="Google Shape;351;gf3a095b0e8_0_166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f3a095b0e8_0_166"/>
          <p:cNvSpPr txBox="1"/>
          <p:nvPr/>
        </p:nvSpPr>
        <p:spPr>
          <a:xfrm>
            <a:off x="340650" y="2570526"/>
            <a:ext cx="8462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Por padrão, o marcador de uma lista não ordenada é o </a:t>
            </a:r>
            <a:r>
              <a:rPr lang="pt-BR" sz="2200">
                <a:solidFill>
                  <a:srgbClr val="9900FF"/>
                </a:solidFill>
              </a:rPr>
              <a:t>bullet/disc</a:t>
            </a:r>
            <a:r>
              <a:rPr lang="pt-BR" sz="2200">
                <a:solidFill>
                  <a:schemeClr val="dk1"/>
                </a:solidFill>
              </a:rPr>
              <a:t> ( • ), mas você pode usar o atributo</a:t>
            </a:r>
            <a:r>
              <a:rPr lang="pt-BR" sz="2200">
                <a:solidFill>
                  <a:srgbClr val="FF9900"/>
                </a:solidFill>
              </a:rPr>
              <a:t> </a:t>
            </a:r>
            <a:r>
              <a:rPr lang="pt-BR" sz="2200">
                <a:solidFill>
                  <a:srgbClr val="9900FF"/>
                </a:solidFill>
              </a:rPr>
              <a:t>type</a:t>
            </a:r>
            <a:r>
              <a:rPr lang="pt-BR" sz="2200">
                <a:solidFill>
                  <a:schemeClr val="dk1"/>
                </a:solidFill>
              </a:rPr>
              <a:t> do elemento </a:t>
            </a:r>
            <a:r>
              <a:rPr lang="pt-BR" sz="2200">
                <a:solidFill>
                  <a:srgbClr val="9900FF"/>
                </a:solidFill>
              </a:rPr>
              <a:t>&lt;ul&gt;</a:t>
            </a:r>
            <a:r>
              <a:rPr lang="pt-BR" sz="2200">
                <a:solidFill>
                  <a:schemeClr val="dk1"/>
                </a:solidFill>
              </a:rPr>
              <a:t> para </a:t>
            </a:r>
            <a:r>
              <a:rPr lang="pt-BR" sz="2200">
                <a:solidFill>
                  <a:srgbClr val="9900FF"/>
                </a:solidFill>
              </a:rPr>
              <a:t>alterar o valor de ordenação da lista</a:t>
            </a:r>
            <a:r>
              <a:rPr lang="pt-BR" sz="2200">
                <a:solidFill>
                  <a:schemeClr val="dk1"/>
                </a:solidFill>
              </a:rPr>
              <a:t>. Os valores aceitos no HTML são:</a:t>
            </a:r>
            <a:endParaRPr sz="22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&lt;ul type = "</a:t>
            </a:r>
            <a:r>
              <a:rPr lang="pt-BR" sz="2200">
                <a:solidFill>
                  <a:srgbClr val="9900FF"/>
                </a:solidFill>
              </a:rPr>
              <a:t>square</a:t>
            </a:r>
            <a:r>
              <a:rPr lang="pt-BR" sz="2200">
                <a:solidFill>
                  <a:schemeClr val="dk1"/>
                </a:solidFill>
              </a:rPr>
              <a:t>"&gt;</a:t>
            </a:r>
            <a:endParaRPr sz="22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&lt;ul type = "</a:t>
            </a:r>
            <a:r>
              <a:rPr lang="pt-BR" sz="2200">
                <a:solidFill>
                  <a:srgbClr val="9900FF"/>
                </a:solidFill>
              </a:rPr>
              <a:t>disc</a:t>
            </a:r>
            <a:r>
              <a:rPr lang="pt-BR" sz="2200">
                <a:solidFill>
                  <a:schemeClr val="dk1"/>
                </a:solidFill>
              </a:rPr>
              <a:t>"&gt;</a:t>
            </a:r>
            <a:endParaRPr sz="22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&lt;ul type = "</a:t>
            </a:r>
            <a:r>
              <a:rPr lang="pt-BR" sz="2200">
                <a:solidFill>
                  <a:srgbClr val="9900FF"/>
                </a:solidFill>
              </a:rPr>
              <a:t>circle</a:t>
            </a:r>
            <a:r>
              <a:rPr lang="pt-BR" sz="2200">
                <a:solidFill>
                  <a:schemeClr val="dk1"/>
                </a:solidFill>
              </a:rPr>
              <a:t>"&gt;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53" name="Google Shape;353;gf3a095b0e8_0_166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rgbClr val="9900FF"/>
                </a:solidFill>
              </a:rPr>
              <a:t>unordered list (lista não ordenada)</a:t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f3a095b0e8_0_166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87d46f3ee_0_3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61" name="Google Shape;361;g1187d46f3e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187d46f3ee_0_3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63" name="Google Shape;363;g1187d46f3ee_0_31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1187d46f3ee_0_31"/>
          <p:cNvSpPr txBox="1"/>
          <p:nvPr/>
        </p:nvSpPr>
        <p:spPr>
          <a:xfrm>
            <a:off x="340650" y="2751738"/>
            <a:ext cx="8462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As</a:t>
            </a:r>
            <a:r>
              <a:rPr lang="pt-BR" sz="2200">
                <a:solidFill>
                  <a:srgbClr val="FF9900"/>
                </a:solidFill>
              </a:rPr>
              <a:t> </a:t>
            </a:r>
            <a:r>
              <a:rPr lang="pt-BR" sz="2200">
                <a:solidFill>
                  <a:srgbClr val="9900FF"/>
                </a:solidFill>
              </a:rPr>
              <a:t>listas de definição</a:t>
            </a:r>
            <a:r>
              <a:rPr lang="pt-BR" sz="2200">
                <a:solidFill>
                  <a:schemeClr val="dk1"/>
                </a:solidFill>
              </a:rPr>
              <a:t> são usadas para exibir </a:t>
            </a:r>
            <a:r>
              <a:rPr lang="pt-BR" sz="2200">
                <a:solidFill>
                  <a:srgbClr val="9900FF"/>
                </a:solidFill>
              </a:rPr>
              <a:t>pares nome/valor de itens em uma lista</a:t>
            </a:r>
            <a:r>
              <a:rPr lang="pt-BR" sz="2200">
                <a:solidFill>
                  <a:schemeClr val="dk1"/>
                </a:solidFill>
              </a:rPr>
              <a:t>. Uma lista de definição é muito útil para organizar um </a:t>
            </a:r>
            <a:r>
              <a:rPr lang="pt-BR" sz="2200">
                <a:solidFill>
                  <a:srgbClr val="9900FF"/>
                </a:solidFill>
              </a:rPr>
              <a:t>item e sua definição.</a:t>
            </a:r>
            <a:r>
              <a:rPr lang="pt-BR" sz="2200">
                <a:solidFill>
                  <a:schemeClr val="dk1"/>
                </a:solidFill>
              </a:rPr>
              <a:t> A lista de descrição é agrupada pelo elemento </a:t>
            </a:r>
            <a:r>
              <a:rPr lang="pt-BR" sz="2200">
                <a:solidFill>
                  <a:srgbClr val="9900FF"/>
                </a:solidFill>
              </a:rPr>
              <a:t>&lt;dl&gt; (definition list)</a:t>
            </a:r>
            <a:r>
              <a:rPr lang="pt-BR" sz="2200">
                <a:solidFill>
                  <a:schemeClr val="dk1"/>
                </a:solidFill>
              </a:rPr>
              <a:t>, os termos são marcados com o elemento </a:t>
            </a:r>
            <a:r>
              <a:rPr lang="pt-BR" sz="2200">
                <a:solidFill>
                  <a:srgbClr val="9900FF"/>
                </a:solidFill>
              </a:rPr>
              <a:t>&lt;dt&gt; (description term)</a:t>
            </a:r>
            <a:r>
              <a:rPr lang="pt-BR" sz="2200">
                <a:solidFill>
                  <a:schemeClr val="dk1"/>
                </a:solidFill>
              </a:rPr>
              <a:t> e as descrições associadas a cada termo são marcadas pelo elemento </a:t>
            </a:r>
            <a:r>
              <a:rPr lang="pt-BR" sz="2200">
                <a:solidFill>
                  <a:srgbClr val="9900FF"/>
                </a:solidFill>
              </a:rPr>
              <a:t>&lt;dd&gt; (description details)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65" name="Google Shape;365;g1187d46f3ee_0_31"/>
          <p:cNvSpPr txBox="1"/>
          <p:nvPr/>
        </p:nvSpPr>
        <p:spPr>
          <a:xfrm>
            <a:off x="209775" y="1588850"/>
            <a:ext cx="880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100">
                <a:solidFill>
                  <a:srgbClr val="9900FF"/>
                </a:solidFill>
              </a:rPr>
              <a:t>description list (listas de descrição) / Definition list (Listas de definição)</a:t>
            </a:r>
            <a:endParaRPr b="0" i="0" sz="13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3a095b0e8_0_9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72" name="Google Shape;372;gf3a095b0e8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f3a095b0e8_0_9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74" name="Google Shape;374;gf3a095b0e8_0_93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listas em HTML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f3a095b0e8_0_93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Exemplo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f3a095b0e8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75" y="2427600"/>
            <a:ext cx="4654667" cy="31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f3a095b0e8_0_93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3a095b0e8_0_18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f3a095b0e8_0_1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385" name="Google Shape;385;gf3a095b0e8_0_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f3a095b0e8_0_18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f3a095b0e8_0_18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f3a095b0e8_0_18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87d46f3ee_0_15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95" name="Google Shape;395;g1187d46f3ee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187d46f3ee_0_15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97" name="Google Shape;397;g1187d46f3ee_0_154"/>
          <p:cNvSpPr txBox="1"/>
          <p:nvPr/>
        </p:nvSpPr>
        <p:spPr>
          <a:xfrm>
            <a:off x="209774" y="289225"/>
            <a:ext cx="56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187d46f3ee_0_154"/>
          <p:cNvSpPr txBox="1"/>
          <p:nvPr/>
        </p:nvSpPr>
        <p:spPr>
          <a:xfrm>
            <a:off x="340650" y="1780213"/>
            <a:ext cx="84627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Me fale um pouco sobre você.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Crie uma pasta chamada HTML03-Exercicio e dentro crie um arquivo index.html e adicione a seguintes informações.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crie a base de elementos do html </a:t>
            </a:r>
            <a:r>
              <a:rPr lang="pt-BR" sz="2000">
                <a:solidFill>
                  <a:schemeClr val="accent5"/>
                </a:solidFill>
              </a:rPr>
              <a:t>doctype, html, head e body.</a:t>
            </a:r>
            <a:endParaRPr sz="20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Dentro da tag body crie os seguintes elementos: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um </a:t>
            </a:r>
            <a:r>
              <a:rPr lang="pt-BR" sz="2000">
                <a:solidFill>
                  <a:schemeClr val="dk1"/>
                </a:solidFill>
              </a:rPr>
              <a:t>título</a:t>
            </a:r>
            <a:r>
              <a:rPr lang="pt-BR" sz="2000">
                <a:solidFill>
                  <a:schemeClr val="dk1"/>
                </a:solidFill>
              </a:rPr>
              <a:t> principal com o seu nome;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um </a:t>
            </a:r>
            <a:r>
              <a:rPr lang="pt-BR" sz="2000">
                <a:solidFill>
                  <a:schemeClr val="dk1"/>
                </a:solidFill>
              </a:rPr>
              <a:t>parágrafo</a:t>
            </a:r>
            <a:r>
              <a:rPr lang="pt-BR" sz="2000">
                <a:solidFill>
                  <a:schemeClr val="dk1"/>
                </a:solidFill>
              </a:rPr>
              <a:t> contando sua historia;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uma lista com seus 5 filmes/series/desenhos/animes/doramas favoritos.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7ec42de0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cb7ec42de0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cb7ec42de0_0_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cb7ec42de0_0_4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cb7ec42de0_0_4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Heading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b7ec42de0_0_4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9b859280_0_5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1019b859280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019b859280_0_5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019b859280_0_52"/>
          <p:cNvSpPr txBox="1"/>
          <p:nvPr/>
        </p:nvSpPr>
        <p:spPr>
          <a:xfrm>
            <a:off x="326400" y="1456663"/>
            <a:ext cx="84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Os elementos </a:t>
            </a:r>
            <a:r>
              <a:rPr lang="pt-BR" sz="2200">
                <a:solidFill>
                  <a:srgbClr val="9900FF"/>
                </a:solidFill>
              </a:rPr>
              <a:t>Heading (título)</a:t>
            </a:r>
            <a:r>
              <a:rPr lang="pt-BR" sz="2200">
                <a:solidFill>
                  <a:schemeClr val="dk1"/>
                </a:solidFill>
              </a:rPr>
              <a:t> funcionam como uma hierarquia de títulos em um documento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HTML. Eles são organizados em seis níveis da marcação </a:t>
            </a:r>
            <a:r>
              <a:rPr lang="pt-BR" sz="2200">
                <a:solidFill>
                  <a:srgbClr val="9900FF"/>
                </a:solidFill>
              </a:rPr>
              <a:t>&lt;h1&gt;</a:t>
            </a:r>
            <a:r>
              <a:rPr lang="pt-BR" sz="2200">
                <a:solidFill>
                  <a:schemeClr val="dk1"/>
                </a:solidFill>
              </a:rPr>
              <a:t> até a marcação </a:t>
            </a:r>
            <a:r>
              <a:rPr lang="pt-BR" sz="2200">
                <a:solidFill>
                  <a:srgbClr val="9900FF"/>
                </a:solidFill>
              </a:rPr>
              <a:t>&lt;h6&gt;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125" name="Google Shape;125;g1019b859280_0_52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Heading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019b859280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838" y="3026575"/>
            <a:ext cx="5194334" cy="31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a095b0e8_0_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f3a095b0e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f3a095b0e8_0_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f3a095b0e8_0_3"/>
          <p:cNvSpPr txBox="1"/>
          <p:nvPr/>
        </p:nvSpPr>
        <p:spPr>
          <a:xfrm>
            <a:off x="326400" y="1542388"/>
            <a:ext cx="84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O texto contido em um elemento de título é interpretado como um “bloco de texto” pelo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navegador web e é exibido com um espaçamento acima e abaixo do texto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6" name="Google Shape;136;gf3a095b0e8_0_3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Heading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f3a095b0e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513" y="3112300"/>
            <a:ext cx="62769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f3a095b0e8_0_3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47054099_0_1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0347054099_0_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46" name="Google Shape;146;g10347054099_0_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0347054099_0_11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0347054099_0_11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Parágrafo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0347054099_0_11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db5b873f_0_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6" name="Google Shape;156;gfbdb5b873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fbdb5b873f_0_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8" name="Google Shape;158;gfbdb5b873f_0_22"/>
          <p:cNvSpPr txBox="1"/>
          <p:nvPr/>
        </p:nvSpPr>
        <p:spPr>
          <a:xfrm>
            <a:off x="197350" y="260650"/>
            <a:ext cx="531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Parágrafo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fbdb5b873f_0_22"/>
          <p:cNvSpPr txBox="1"/>
          <p:nvPr/>
        </p:nvSpPr>
        <p:spPr>
          <a:xfrm>
            <a:off x="517350" y="1520901"/>
            <a:ext cx="81093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O elemento parágrafo é utilizado para agrupar sentenças ou seções de texto em um documento HTML. O HTML considera os parágrafos como blocos de textos e o espalha da melhor maneira possível no navegador.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0" name="Google Shape;160;gfbdb5b873f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50" y="3429001"/>
            <a:ext cx="64389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fbdb5b873f_0_22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a095b0e8_0_2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3a095b0e8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69" name="Google Shape;169;gf3a095b0e8_0_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3a095b0e8_0_2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f3a095b0e8_0_2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Espaços e elemento de quebra de linha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f3a095b0e8_0_2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a095b0e8_0_3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9" name="Google Shape;179;gf3a095b0e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f3a095b0e8_0_3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1" name="Google Shape;181;gf3a095b0e8_0_30"/>
          <p:cNvSpPr txBox="1"/>
          <p:nvPr/>
        </p:nvSpPr>
        <p:spPr>
          <a:xfrm>
            <a:off x="197350" y="260650"/>
            <a:ext cx="531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Espaços e elemento de quebra de linha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f3a095b0e8_0_30"/>
          <p:cNvSpPr txBox="1"/>
          <p:nvPr/>
        </p:nvSpPr>
        <p:spPr>
          <a:xfrm>
            <a:off x="517350" y="1814614"/>
            <a:ext cx="81093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300">
                <a:solidFill>
                  <a:schemeClr val="dk1"/>
                </a:solidFill>
              </a:rPr>
              <a:t>Quando o navegador lê um arquivo HTML, ele ignora a presença de caracteres de espaço em branco entre as tags do elemento e não faz distinção entre espaços, tabulações ou quebras de linha.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83" name="Google Shape;183;gf3a095b0e8_0_30"/>
          <p:cNvSpPr txBox="1"/>
          <p:nvPr/>
        </p:nvSpPr>
        <p:spPr>
          <a:xfrm>
            <a:off x="6167400" y="5721700"/>
            <a:ext cx="265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Vamos praticar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4" name="Google Shape;184;gf3a095b0e8_0_30"/>
          <p:cNvSpPr txBox="1"/>
          <p:nvPr/>
        </p:nvSpPr>
        <p:spPr>
          <a:xfrm>
            <a:off x="517350" y="3541714"/>
            <a:ext cx="81093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300">
                <a:solidFill>
                  <a:schemeClr val="dk1"/>
                </a:solidFill>
              </a:rPr>
              <a:t>O elemento quebra de linha </a:t>
            </a:r>
            <a:r>
              <a:rPr lang="pt-BR" sz="2300">
                <a:solidFill>
                  <a:srgbClr val="9900FF"/>
                </a:solidFill>
              </a:rPr>
              <a:t>&lt;br&gt;</a:t>
            </a:r>
            <a:r>
              <a:rPr lang="pt-BR" sz="2300">
                <a:solidFill>
                  <a:schemeClr val="dk1"/>
                </a:solidFill>
              </a:rPr>
              <a:t> serve para exibir o texto em outra linha sem gerar um novo parágrafo. O elemento quebra de linha exige apenas marcação única, que indica o local onde o navegador irá colocar o texto na próxima linha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