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4" roundtripDataSignature="AMtx7mia9dEYBhpkT+BhRs+MEE86ijOt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9ce7af43e_0_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f9ce7af43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gf9ce7af43e_0_4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af7e43599_0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12af7e4359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g12af7e43599_0_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e5d44ae9ed_0_1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1e5d44ae9ed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g1e5d44ae9ed_0_1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e5d44ae9ed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1e5d44ae9e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g1e5d44ae9ed_0_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e5d44ae9ed_0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1e5d44ae9e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g1e5d44ae9ed_0_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e5d44ae9ed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1e5d44ae9e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g1e5d44ae9ed_0_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e5d44ae9ed_0_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1e5d44ae9e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g1e5d44ae9ed_0_5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e5d44ae9ed_0_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g1e5d44ae9e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g1e5d44ae9ed_0_4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e5d44ae9ed_0_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1e5d44ae9e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4" name="Google Shape;264;g1e5d44ae9ed_0_6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0347054099_0_2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g10347054099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5" name="Google Shape;275;g10347054099_0_24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9ce7af43e_0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f9ce7af43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gf9ce7af43e_0_5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b7ec42de0_0_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cb7ec42de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gcb7ec42de0_0_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19b859280_0_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1019b85928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g1019b859280_0_5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e5d44ae9ed_0_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1e5d44ae9e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g1e5d44ae9ed_0_8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347054099_0_1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1034705409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g10347054099_0_1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bdb5b873f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fbdb5b873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gfbdb5b873f_0_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e5d44ae9ed_0_10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1e5d44ae9e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g1e5d44ae9ed_0_10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af7e43599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12af7e4359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g12af7e43599_0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9ce7af43e_0_46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gf9ce7af43e_0_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a_ppt.png" id="91" name="Google Shape;91;gf9ce7af43e_0_4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8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f9ce7af43e_0_46"/>
          <p:cNvSpPr/>
          <p:nvPr/>
        </p:nvSpPr>
        <p:spPr>
          <a:xfrm>
            <a:off x="0" y="3284984"/>
            <a:ext cx="3059700" cy="11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IOS – Instituto de Oportunidade Social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f9ce7af43e_0_46"/>
          <p:cNvSpPr/>
          <p:nvPr/>
        </p:nvSpPr>
        <p:spPr>
          <a:xfrm>
            <a:off x="3059832" y="3284984"/>
            <a:ext cx="6084300" cy="1130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HTML 05 - Elementos link e imagem e hiperlink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f9ce7af43e_0_46"/>
          <p:cNvSpPr txBox="1"/>
          <p:nvPr>
            <p:ph idx="12" type="sldNum"/>
          </p:nvPr>
        </p:nvSpPr>
        <p:spPr>
          <a:xfrm>
            <a:off x="7046912" y="6525344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af7e43599_0_28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189" name="Google Shape;189;g12af7e43599_0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12af7e43599_0_28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91" name="Google Shape;191;g12af7e43599_0_28"/>
          <p:cNvSpPr txBox="1"/>
          <p:nvPr/>
        </p:nvSpPr>
        <p:spPr>
          <a:xfrm>
            <a:off x="395525" y="260650"/>
            <a:ext cx="561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Elemento de Hiperlink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12af7e43599_0_28"/>
          <p:cNvSpPr txBox="1"/>
          <p:nvPr/>
        </p:nvSpPr>
        <p:spPr>
          <a:xfrm>
            <a:off x="340650" y="1727388"/>
            <a:ext cx="8462700" cy="3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</a:rPr>
              <a:t>O elemento </a:t>
            </a:r>
            <a:r>
              <a:rPr lang="pt-BR" sz="2200">
                <a:solidFill>
                  <a:srgbClr val="9900FF"/>
                </a:solidFill>
              </a:rPr>
              <a:t>&lt;a&gt;</a:t>
            </a:r>
            <a:r>
              <a:rPr lang="pt-BR" sz="2200">
                <a:solidFill>
                  <a:schemeClr val="dk1"/>
                </a:solidFill>
              </a:rPr>
              <a:t> permite </a:t>
            </a:r>
            <a:r>
              <a:rPr lang="pt-BR" sz="2200">
                <a:solidFill>
                  <a:srgbClr val="9900FF"/>
                </a:solidFill>
              </a:rPr>
              <a:t>ancorar hiperlinks</a:t>
            </a:r>
            <a:r>
              <a:rPr lang="pt-BR" sz="2200">
                <a:solidFill>
                  <a:schemeClr val="dk1"/>
                </a:solidFill>
              </a:rPr>
              <a:t> em uma </a:t>
            </a:r>
            <a:r>
              <a:rPr lang="pt-BR" sz="2200">
                <a:solidFill>
                  <a:srgbClr val="9900FF"/>
                </a:solidFill>
              </a:rPr>
              <a:t>página web</a:t>
            </a:r>
            <a:r>
              <a:rPr lang="pt-BR" sz="2200">
                <a:solidFill>
                  <a:schemeClr val="dk1"/>
                </a:solidFill>
              </a:rPr>
              <a:t>, ou seja, ele </a:t>
            </a:r>
            <a:r>
              <a:rPr lang="pt-BR" sz="2200">
                <a:solidFill>
                  <a:srgbClr val="9900FF"/>
                </a:solidFill>
              </a:rPr>
              <a:t>vincula um link</a:t>
            </a:r>
            <a:r>
              <a:rPr lang="pt-BR" sz="2200">
                <a:solidFill>
                  <a:schemeClr val="dk1"/>
                </a:solidFill>
              </a:rPr>
              <a:t> para outra </a:t>
            </a:r>
            <a:r>
              <a:rPr lang="pt-BR" sz="2200">
                <a:solidFill>
                  <a:srgbClr val="9900FF"/>
                </a:solidFill>
              </a:rPr>
              <a:t>página web ou arquivo</a:t>
            </a:r>
            <a:r>
              <a:rPr lang="pt-BR" sz="2200">
                <a:solidFill>
                  <a:schemeClr val="dk1"/>
                </a:solidFill>
              </a:rPr>
              <a:t>, que você deseja exibir no documento </a:t>
            </a:r>
            <a:r>
              <a:rPr lang="pt-BR" sz="2200">
                <a:solidFill>
                  <a:srgbClr val="9900FF"/>
                </a:solidFill>
              </a:rPr>
              <a:t>HTML</a:t>
            </a:r>
            <a:r>
              <a:rPr lang="pt-BR" sz="2200">
                <a:solidFill>
                  <a:schemeClr val="dk1"/>
                </a:solidFill>
              </a:rPr>
              <a:t>.</a:t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</a:rPr>
              <a:t>O elemento de hiperlink </a:t>
            </a:r>
            <a:r>
              <a:rPr lang="pt-BR" sz="2200">
                <a:solidFill>
                  <a:srgbClr val="9900FF"/>
                </a:solidFill>
              </a:rPr>
              <a:t>&lt;a&gt;</a:t>
            </a:r>
            <a:r>
              <a:rPr lang="pt-BR" sz="2200">
                <a:solidFill>
                  <a:schemeClr val="dk1"/>
                </a:solidFill>
              </a:rPr>
              <a:t> exige marcações de </a:t>
            </a:r>
            <a:r>
              <a:rPr lang="pt-BR" sz="2200">
                <a:solidFill>
                  <a:srgbClr val="9900FF"/>
                </a:solidFill>
              </a:rPr>
              <a:t>abertura</a:t>
            </a:r>
            <a:r>
              <a:rPr lang="pt-BR" sz="2200">
                <a:solidFill>
                  <a:schemeClr val="dk1"/>
                </a:solidFill>
              </a:rPr>
              <a:t> e </a:t>
            </a:r>
            <a:r>
              <a:rPr lang="pt-BR" sz="2200">
                <a:solidFill>
                  <a:srgbClr val="9900FF"/>
                </a:solidFill>
              </a:rPr>
              <a:t>fechamento</a:t>
            </a:r>
            <a:r>
              <a:rPr lang="pt-BR" sz="2200">
                <a:solidFill>
                  <a:schemeClr val="dk1"/>
                </a:solidFill>
              </a:rPr>
              <a:t>, sendo assim você deve inserir a marcação de </a:t>
            </a:r>
            <a:r>
              <a:rPr lang="pt-BR" sz="2200">
                <a:solidFill>
                  <a:srgbClr val="9900FF"/>
                </a:solidFill>
              </a:rPr>
              <a:t>abertura &lt;a&gt;</a:t>
            </a:r>
            <a:r>
              <a:rPr lang="pt-BR" sz="2200">
                <a:solidFill>
                  <a:schemeClr val="dk1"/>
                </a:solidFill>
              </a:rPr>
              <a:t>, que indica o </a:t>
            </a:r>
            <a:r>
              <a:rPr lang="pt-BR" sz="2200">
                <a:solidFill>
                  <a:srgbClr val="9900FF"/>
                </a:solidFill>
              </a:rPr>
              <a:t>início do hiperlink</a:t>
            </a:r>
            <a:r>
              <a:rPr lang="pt-BR" sz="2200">
                <a:solidFill>
                  <a:schemeClr val="dk1"/>
                </a:solidFill>
              </a:rPr>
              <a:t>, e, também, deve inserir a marcação de </a:t>
            </a:r>
            <a:r>
              <a:rPr lang="pt-BR" sz="2200">
                <a:solidFill>
                  <a:srgbClr val="9900FF"/>
                </a:solidFill>
              </a:rPr>
              <a:t>fechamento &lt;/a&gt;</a:t>
            </a:r>
            <a:r>
              <a:rPr lang="pt-BR" sz="2200">
                <a:solidFill>
                  <a:schemeClr val="dk1"/>
                </a:solidFill>
              </a:rPr>
              <a:t>, que indica o final do hiperlink.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e5d44ae9ed_0_131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199" name="Google Shape;199;g1e5d44ae9ed_0_1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1e5d44ae9ed_0_131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201" name="Google Shape;201;g1e5d44ae9ed_0_131"/>
          <p:cNvSpPr txBox="1"/>
          <p:nvPr/>
        </p:nvSpPr>
        <p:spPr>
          <a:xfrm>
            <a:off x="395525" y="260650"/>
            <a:ext cx="561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Elemento de Hiperlink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1e5d44ae9ed_0_131"/>
          <p:cNvSpPr txBox="1"/>
          <p:nvPr/>
        </p:nvSpPr>
        <p:spPr>
          <a:xfrm>
            <a:off x="340650" y="1623888"/>
            <a:ext cx="84627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200">
                <a:solidFill>
                  <a:schemeClr val="dk1"/>
                </a:solidFill>
              </a:rPr>
              <a:t>A tabela a seguir, mostra alguns dos atributos, que podem ser utilizados com o elemento </a:t>
            </a:r>
            <a:r>
              <a:rPr lang="pt-BR" sz="2200">
                <a:solidFill>
                  <a:srgbClr val="9900FF"/>
                </a:solidFill>
              </a:rPr>
              <a:t>&lt;a&gt;</a:t>
            </a:r>
            <a:r>
              <a:rPr lang="pt-BR" sz="2200">
                <a:solidFill>
                  <a:schemeClr val="dk1"/>
                </a:solidFill>
              </a:rPr>
              <a:t>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1e5d44ae9ed_0_131"/>
          <p:cNvSpPr txBox="1"/>
          <p:nvPr/>
        </p:nvSpPr>
        <p:spPr>
          <a:xfrm>
            <a:off x="5839075" y="5768875"/>
            <a:ext cx="3014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b="0" i="0" lang="pt-B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Vamos Praticar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g1e5d44ae9ed_0_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475" y="2840326"/>
            <a:ext cx="8789027" cy="218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e5d44ae9ed_0_17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1e5d44ae9ed_0_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a_ppt.png" id="212" name="Google Shape;212;g1e5d44ae9ed_0_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8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1e5d44ae9ed_0_17"/>
          <p:cNvSpPr/>
          <p:nvPr/>
        </p:nvSpPr>
        <p:spPr>
          <a:xfrm>
            <a:off x="0" y="3284984"/>
            <a:ext cx="3059700" cy="11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IOS – Instituto de Oportunidade Social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1e5d44ae9ed_0_17"/>
          <p:cNvSpPr/>
          <p:nvPr/>
        </p:nvSpPr>
        <p:spPr>
          <a:xfrm>
            <a:off x="3059832" y="3284984"/>
            <a:ext cx="6084300" cy="1130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Inserindo hiperlinks em elementos imagem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1e5d44ae9ed_0_17"/>
          <p:cNvSpPr txBox="1"/>
          <p:nvPr>
            <p:ph idx="12" type="sldNum"/>
          </p:nvPr>
        </p:nvSpPr>
        <p:spPr>
          <a:xfrm>
            <a:off x="7046912" y="6525344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e5d44ae9ed_0_27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222" name="Google Shape;222;g1e5d44ae9ed_0_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g1e5d44ae9ed_0_27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224" name="Google Shape;224;g1e5d44ae9ed_0_27"/>
          <p:cNvSpPr txBox="1"/>
          <p:nvPr/>
        </p:nvSpPr>
        <p:spPr>
          <a:xfrm>
            <a:off x="340650" y="148725"/>
            <a:ext cx="5619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Inserindo hiperlinks em elementos imagem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1e5d44ae9ed_0_27"/>
          <p:cNvSpPr txBox="1"/>
          <p:nvPr/>
        </p:nvSpPr>
        <p:spPr>
          <a:xfrm>
            <a:off x="340650" y="1737288"/>
            <a:ext cx="8462700" cy="16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200">
                <a:solidFill>
                  <a:schemeClr val="dk1"/>
                </a:solidFill>
              </a:rPr>
              <a:t>Como foi citado, você pode inserir outros elementos de marcação dentro de um elemento de hiperlink. Para um elemento com marcação de abertura e fechamento, você deve usar a seguinte sintaxe para inserir um hiperlink em um elemento de marcação: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1e5d44ae9ed_0_27"/>
          <p:cNvSpPr txBox="1"/>
          <p:nvPr/>
        </p:nvSpPr>
        <p:spPr>
          <a:xfrm>
            <a:off x="5839075" y="5768875"/>
            <a:ext cx="3014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b="0" i="0" lang="pt-B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Vamos Praticar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g1e5d44ae9ed_0_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2075" y="3642438"/>
            <a:ext cx="6419850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e5d44ae9ed_0_38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1e5d44ae9ed_0_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a_ppt.png" id="235" name="Google Shape;235;g1e5d44ae9ed_0_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8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g1e5d44ae9ed_0_38"/>
          <p:cNvSpPr/>
          <p:nvPr/>
        </p:nvSpPr>
        <p:spPr>
          <a:xfrm>
            <a:off x="0" y="3284984"/>
            <a:ext cx="3059700" cy="11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IOS – Instituto de Oportunidade Social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g1e5d44ae9ed_0_38"/>
          <p:cNvSpPr/>
          <p:nvPr/>
        </p:nvSpPr>
        <p:spPr>
          <a:xfrm>
            <a:off x="3059832" y="3284984"/>
            <a:ext cx="6084300" cy="1130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Variações do atributo href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1e5d44ae9ed_0_38"/>
          <p:cNvSpPr txBox="1"/>
          <p:nvPr>
            <p:ph idx="12" type="sldNum"/>
          </p:nvPr>
        </p:nvSpPr>
        <p:spPr>
          <a:xfrm>
            <a:off x="7046912" y="6525344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e5d44ae9ed_0_58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245" name="Google Shape;245;g1e5d44ae9ed_0_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g1e5d44ae9ed_0_58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247" name="Google Shape;247;g1e5d44ae9ed_0_58"/>
          <p:cNvSpPr txBox="1"/>
          <p:nvPr/>
        </p:nvSpPr>
        <p:spPr>
          <a:xfrm>
            <a:off x="395525" y="260650"/>
            <a:ext cx="561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Variações do atributo href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1e5d44ae9ed_0_58"/>
          <p:cNvSpPr txBox="1"/>
          <p:nvPr/>
        </p:nvSpPr>
        <p:spPr>
          <a:xfrm>
            <a:off x="340650" y="2275113"/>
            <a:ext cx="8462700" cy="20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</a:rPr>
              <a:t>O atributo href do elemento </a:t>
            </a:r>
            <a:r>
              <a:rPr lang="pt-BR" sz="2200">
                <a:solidFill>
                  <a:srgbClr val="9900FF"/>
                </a:solidFill>
              </a:rPr>
              <a:t>&lt;a&gt;</a:t>
            </a:r>
            <a:r>
              <a:rPr lang="pt-BR" sz="2200">
                <a:solidFill>
                  <a:schemeClr val="dk1"/>
                </a:solidFill>
              </a:rPr>
              <a:t> tem como </a:t>
            </a:r>
            <a:r>
              <a:rPr lang="pt-BR" sz="2200">
                <a:solidFill>
                  <a:srgbClr val="9900FF"/>
                </a:solidFill>
              </a:rPr>
              <a:t>valor </a:t>
            </a:r>
            <a:r>
              <a:rPr lang="pt-BR" sz="2200">
                <a:solidFill>
                  <a:schemeClr val="dk1"/>
                </a:solidFill>
              </a:rPr>
              <a:t>uma </a:t>
            </a:r>
            <a:r>
              <a:rPr lang="pt-BR" sz="2200">
                <a:solidFill>
                  <a:srgbClr val="9900FF"/>
                </a:solidFill>
              </a:rPr>
              <a:t>URL</a:t>
            </a:r>
            <a:r>
              <a:rPr lang="pt-BR" sz="2200">
                <a:solidFill>
                  <a:schemeClr val="dk1"/>
                </a:solidFill>
              </a:rPr>
              <a:t>, que pode ser um </a:t>
            </a:r>
            <a:r>
              <a:rPr lang="pt-BR" sz="2200">
                <a:solidFill>
                  <a:srgbClr val="9900FF"/>
                </a:solidFill>
              </a:rPr>
              <a:t>endereço de um site, um caminho de uma página HTML no seu computador, um endereço de e-mail ou um telefone</a:t>
            </a:r>
            <a:r>
              <a:rPr lang="pt-BR" sz="2200">
                <a:solidFill>
                  <a:schemeClr val="dk1"/>
                </a:solidFill>
              </a:rPr>
              <a:t>. Com isso é possível inserir informações de contato, menu de navegação dentro do site, etc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249" name="Google Shape;249;g1e5d44ae9ed_0_58"/>
          <p:cNvSpPr txBox="1"/>
          <p:nvPr/>
        </p:nvSpPr>
        <p:spPr>
          <a:xfrm>
            <a:off x="5839075" y="5768875"/>
            <a:ext cx="3014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b="0" i="0" lang="pt-B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Vamos Praticar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e5d44ae9ed_0_48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1e5d44ae9ed_0_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a_ppt.png" id="257" name="Google Shape;257;g1e5d44ae9ed_0_4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8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g1e5d44ae9ed_0_48"/>
          <p:cNvSpPr/>
          <p:nvPr/>
        </p:nvSpPr>
        <p:spPr>
          <a:xfrm>
            <a:off x="0" y="3284984"/>
            <a:ext cx="3059700" cy="11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IOS – Instituto de Oportunidade Social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g1e5d44ae9ed_0_48"/>
          <p:cNvSpPr/>
          <p:nvPr/>
        </p:nvSpPr>
        <p:spPr>
          <a:xfrm>
            <a:off x="3059832" y="3284984"/>
            <a:ext cx="6084300" cy="1130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Atributo download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1e5d44ae9ed_0_48"/>
          <p:cNvSpPr txBox="1"/>
          <p:nvPr>
            <p:ph idx="12" type="sldNum"/>
          </p:nvPr>
        </p:nvSpPr>
        <p:spPr>
          <a:xfrm>
            <a:off x="7046912" y="6525344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e5d44ae9ed_0_69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267" name="Google Shape;267;g1e5d44ae9ed_0_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g1e5d44ae9ed_0_69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269" name="Google Shape;269;g1e5d44ae9ed_0_69"/>
          <p:cNvSpPr txBox="1"/>
          <p:nvPr/>
        </p:nvSpPr>
        <p:spPr>
          <a:xfrm>
            <a:off x="395525" y="260650"/>
            <a:ext cx="561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Atributo download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g1e5d44ae9ed_0_69"/>
          <p:cNvSpPr txBox="1"/>
          <p:nvPr/>
        </p:nvSpPr>
        <p:spPr>
          <a:xfrm>
            <a:off x="340650" y="2777838"/>
            <a:ext cx="8462700" cy="13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200">
                <a:solidFill>
                  <a:schemeClr val="dk1"/>
                </a:solidFill>
              </a:rPr>
              <a:t>O atributo </a:t>
            </a:r>
            <a:r>
              <a:rPr lang="pt-BR" sz="2200">
                <a:solidFill>
                  <a:srgbClr val="9900FF"/>
                </a:solidFill>
              </a:rPr>
              <a:t>download</a:t>
            </a:r>
            <a:r>
              <a:rPr lang="pt-BR" sz="2200">
                <a:solidFill>
                  <a:schemeClr val="dk1"/>
                </a:solidFill>
              </a:rPr>
              <a:t> permite </a:t>
            </a:r>
            <a:r>
              <a:rPr lang="pt-BR" sz="2200">
                <a:solidFill>
                  <a:srgbClr val="9900FF"/>
                </a:solidFill>
              </a:rPr>
              <a:t>forçar o download de um arquivo</a:t>
            </a:r>
            <a:r>
              <a:rPr lang="pt-BR" sz="2200">
                <a:solidFill>
                  <a:schemeClr val="dk1"/>
                </a:solidFill>
              </a:rPr>
              <a:t>, quando o usuário clica no link. Esse arquivo pode ser uma página HTML, uma imagem, um programa, etc.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1e5d44ae9ed_0_69"/>
          <p:cNvSpPr txBox="1"/>
          <p:nvPr/>
        </p:nvSpPr>
        <p:spPr>
          <a:xfrm>
            <a:off x="5839075" y="5768875"/>
            <a:ext cx="3014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b="0" i="0" lang="pt-B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Vamos Praticar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0347054099_0_244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g10347054099_0_2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a_ppt.png" id="279" name="Google Shape;279;g10347054099_0_24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8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g10347054099_0_244"/>
          <p:cNvSpPr/>
          <p:nvPr/>
        </p:nvSpPr>
        <p:spPr>
          <a:xfrm>
            <a:off x="0" y="3284984"/>
            <a:ext cx="3059700" cy="11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IOS – Instituto de Oportunidade Social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g10347054099_0_244"/>
          <p:cNvSpPr/>
          <p:nvPr/>
        </p:nvSpPr>
        <p:spPr>
          <a:xfrm>
            <a:off x="3059832" y="3284984"/>
            <a:ext cx="6084300" cy="1130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Exercício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10347054099_0_244"/>
          <p:cNvSpPr txBox="1"/>
          <p:nvPr>
            <p:ph idx="12" type="sldNum"/>
          </p:nvPr>
        </p:nvSpPr>
        <p:spPr>
          <a:xfrm>
            <a:off x="7046912" y="6525344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9ce7af43e_0_56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101" name="Google Shape;101;gf9ce7af43e_0_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f9ce7af43e_0_56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03" name="Google Shape;103;gf9ce7af43e_0_56"/>
          <p:cNvSpPr txBox="1"/>
          <p:nvPr/>
        </p:nvSpPr>
        <p:spPr>
          <a:xfrm>
            <a:off x="323528" y="116632"/>
            <a:ext cx="5112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f9ce7af43e_0_56"/>
          <p:cNvSpPr/>
          <p:nvPr/>
        </p:nvSpPr>
        <p:spPr>
          <a:xfrm>
            <a:off x="620700" y="1880738"/>
            <a:ext cx="7902600" cy="39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35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pt-BR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Elemento &lt;link&gt;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pt-BR" sz="35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pt-BR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Elemento &lt;img&gt;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pt-BR" sz="35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pt-BR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Elemento de Hiperlink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35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pt-BR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Inserindo hiperlinks em elementos imagem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35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pt-BR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Variações do atributo href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35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pt-BR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Atributo download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b7ec42de0_0_40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cb7ec42de0_0_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a_ppt.png" id="112" name="Google Shape;112;gcb7ec42de0_0_4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8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cb7ec42de0_0_40"/>
          <p:cNvSpPr/>
          <p:nvPr/>
        </p:nvSpPr>
        <p:spPr>
          <a:xfrm>
            <a:off x="0" y="3284984"/>
            <a:ext cx="3059700" cy="11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IOS – Instituto de Oportunidade Social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cb7ec42de0_0_40"/>
          <p:cNvSpPr/>
          <p:nvPr/>
        </p:nvSpPr>
        <p:spPr>
          <a:xfrm>
            <a:off x="3059832" y="3284984"/>
            <a:ext cx="6084300" cy="1130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Elemento &lt;link&gt;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cb7ec42de0_0_40"/>
          <p:cNvSpPr txBox="1"/>
          <p:nvPr>
            <p:ph idx="12" type="sldNum"/>
          </p:nvPr>
        </p:nvSpPr>
        <p:spPr>
          <a:xfrm>
            <a:off x="7046912" y="6525344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19b859280_0_52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122" name="Google Shape;122;g1019b859280_0_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1019b859280_0_52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24" name="Google Shape;124;g1019b859280_0_52"/>
          <p:cNvSpPr txBox="1"/>
          <p:nvPr/>
        </p:nvSpPr>
        <p:spPr>
          <a:xfrm>
            <a:off x="517350" y="1728251"/>
            <a:ext cx="8109300" cy="39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dk1"/>
                </a:solidFill>
              </a:rPr>
              <a:t>O elemento </a:t>
            </a:r>
            <a:r>
              <a:rPr lang="pt-BR" sz="2400">
                <a:solidFill>
                  <a:srgbClr val="9900FF"/>
                </a:solidFill>
              </a:rPr>
              <a:t>&lt;link&gt;</a:t>
            </a:r>
            <a:r>
              <a:rPr lang="pt-BR" sz="2400">
                <a:solidFill>
                  <a:schemeClr val="dk1"/>
                </a:solidFill>
              </a:rPr>
              <a:t> permite definir a </a:t>
            </a:r>
            <a:r>
              <a:rPr lang="pt-BR" sz="2400">
                <a:solidFill>
                  <a:srgbClr val="9900FF"/>
                </a:solidFill>
              </a:rPr>
              <a:t>relação</a:t>
            </a:r>
            <a:r>
              <a:rPr lang="pt-BR" sz="2400">
                <a:solidFill>
                  <a:schemeClr val="dk1"/>
                </a:solidFill>
              </a:rPr>
              <a:t> entre o </a:t>
            </a:r>
            <a:r>
              <a:rPr lang="pt-BR" sz="2400">
                <a:solidFill>
                  <a:srgbClr val="9900FF"/>
                </a:solidFill>
              </a:rPr>
              <a:t>documento HTML atual</a:t>
            </a:r>
            <a:r>
              <a:rPr lang="pt-BR" sz="2400">
                <a:solidFill>
                  <a:schemeClr val="dk1"/>
                </a:solidFill>
              </a:rPr>
              <a:t> e um </a:t>
            </a:r>
            <a:r>
              <a:rPr lang="pt-BR" sz="2400">
                <a:solidFill>
                  <a:srgbClr val="9900FF"/>
                </a:solidFill>
              </a:rPr>
              <a:t>recurso externo</a:t>
            </a:r>
            <a:r>
              <a:rPr lang="pt-BR" sz="2400">
                <a:solidFill>
                  <a:schemeClr val="dk1"/>
                </a:solidFill>
              </a:rPr>
              <a:t>. Por exemplo, utilizamos o elemento </a:t>
            </a:r>
            <a:r>
              <a:rPr lang="pt-BR" sz="2400">
                <a:solidFill>
                  <a:srgbClr val="9900FF"/>
                </a:solidFill>
              </a:rPr>
              <a:t>&lt;link&gt;</a:t>
            </a:r>
            <a:r>
              <a:rPr lang="pt-BR" sz="2400">
                <a:solidFill>
                  <a:schemeClr val="dk1"/>
                </a:solidFill>
              </a:rPr>
              <a:t> quando queremos </a:t>
            </a:r>
            <a:r>
              <a:rPr lang="pt-BR" sz="2400">
                <a:solidFill>
                  <a:srgbClr val="9900FF"/>
                </a:solidFill>
              </a:rPr>
              <a:t>associar um arquivo de estilos a uma página web</a:t>
            </a:r>
            <a:r>
              <a:rPr lang="pt-BR" sz="2400">
                <a:solidFill>
                  <a:schemeClr val="dk1"/>
                </a:solidFill>
              </a:rPr>
              <a:t>. Esse elemento exige apenas </a:t>
            </a:r>
            <a:r>
              <a:rPr lang="pt-BR" sz="2400">
                <a:solidFill>
                  <a:srgbClr val="9900FF"/>
                </a:solidFill>
              </a:rPr>
              <a:t>marcação única</a:t>
            </a:r>
            <a:r>
              <a:rPr lang="pt-BR" sz="2400">
                <a:solidFill>
                  <a:schemeClr val="dk1"/>
                </a:solidFill>
              </a:rPr>
              <a:t>, sendo assim, para criar uma relação externa no seu documento HTML utilizamos apenas a tag </a:t>
            </a:r>
            <a:r>
              <a:rPr lang="pt-BR" sz="2400">
                <a:solidFill>
                  <a:srgbClr val="9900FF"/>
                </a:solidFill>
              </a:rPr>
              <a:t>&lt;link .... /&gt;</a:t>
            </a:r>
            <a:r>
              <a:rPr lang="pt-BR" sz="2400">
                <a:solidFill>
                  <a:schemeClr val="dk1"/>
                </a:solidFill>
              </a:rPr>
              <a:t>. A tabela abaixo mostra alguns dos atributos, que podem ser utilizados com o elemento </a:t>
            </a:r>
            <a:r>
              <a:rPr lang="pt-BR" sz="2400">
                <a:solidFill>
                  <a:srgbClr val="9900FF"/>
                </a:solidFill>
              </a:rPr>
              <a:t>&lt;link&gt;</a:t>
            </a:r>
            <a:r>
              <a:rPr lang="pt-BR" sz="2400">
                <a:solidFill>
                  <a:schemeClr val="dk1"/>
                </a:solidFill>
              </a:rPr>
              <a:t>.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25" name="Google Shape;125;g1019b859280_0_52"/>
          <p:cNvSpPr txBox="1"/>
          <p:nvPr/>
        </p:nvSpPr>
        <p:spPr>
          <a:xfrm>
            <a:off x="395536" y="260648"/>
            <a:ext cx="511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Elemento &lt;link&gt;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5d44ae9ed_0_86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132" name="Google Shape;132;g1e5d44ae9ed_0_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1e5d44ae9ed_0_86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34" name="Google Shape;134;g1e5d44ae9ed_0_86"/>
          <p:cNvSpPr txBox="1"/>
          <p:nvPr/>
        </p:nvSpPr>
        <p:spPr>
          <a:xfrm>
            <a:off x="395536" y="260648"/>
            <a:ext cx="511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Elemento &lt;link&gt;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e5d44ae9ed_0_86"/>
          <p:cNvSpPr txBox="1"/>
          <p:nvPr/>
        </p:nvSpPr>
        <p:spPr>
          <a:xfrm>
            <a:off x="5839075" y="5768875"/>
            <a:ext cx="3014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b="0" i="0" lang="pt-B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Vamos Praticar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g1e5d44ae9ed_0_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0013" y="1450800"/>
            <a:ext cx="7043980" cy="440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347054099_0_117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0347054099_0_1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a_ppt.png" id="144" name="Google Shape;144;g10347054099_0_1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8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10347054099_0_117"/>
          <p:cNvSpPr/>
          <p:nvPr/>
        </p:nvSpPr>
        <p:spPr>
          <a:xfrm>
            <a:off x="0" y="3284984"/>
            <a:ext cx="3059700" cy="11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IOS – Instituto de Oportunidade Social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10347054099_0_117"/>
          <p:cNvSpPr/>
          <p:nvPr/>
        </p:nvSpPr>
        <p:spPr>
          <a:xfrm>
            <a:off x="3059832" y="3284984"/>
            <a:ext cx="6084300" cy="1130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Elemento &lt;img&gt;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10347054099_0_117"/>
          <p:cNvSpPr txBox="1"/>
          <p:nvPr>
            <p:ph idx="12" type="sldNum"/>
          </p:nvPr>
        </p:nvSpPr>
        <p:spPr>
          <a:xfrm>
            <a:off x="7046912" y="6525344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bdb5b873f_0_22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154" name="Google Shape;154;gfbdb5b873f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fbdb5b873f_0_22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56" name="Google Shape;156;gfbdb5b873f_0_22"/>
          <p:cNvSpPr txBox="1"/>
          <p:nvPr/>
        </p:nvSpPr>
        <p:spPr>
          <a:xfrm>
            <a:off x="395536" y="260648"/>
            <a:ext cx="511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Elemento &lt;img&gt;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fbdb5b873f_0_22"/>
          <p:cNvSpPr txBox="1"/>
          <p:nvPr/>
        </p:nvSpPr>
        <p:spPr>
          <a:xfrm>
            <a:off x="517350" y="1918526"/>
            <a:ext cx="8109300" cy="3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300">
                <a:solidFill>
                  <a:schemeClr val="dk1"/>
                </a:solidFill>
              </a:rPr>
              <a:t>O elemento imagem </a:t>
            </a:r>
            <a:r>
              <a:rPr lang="pt-BR" sz="2300">
                <a:solidFill>
                  <a:srgbClr val="9900FF"/>
                </a:solidFill>
              </a:rPr>
              <a:t>&lt;img&gt;</a:t>
            </a:r>
            <a:r>
              <a:rPr lang="pt-BR" sz="2300">
                <a:solidFill>
                  <a:schemeClr val="dk1"/>
                </a:solidFill>
              </a:rPr>
              <a:t> incorpora </a:t>
            </a:r>
            <a:r>
              <a:rPr lang="pt-BR" sz="2300">
                <a:solidFill>
                  <a:srgbClr val="9900FF"/>
                </a:solidFill>
              </a:rPr>
              <a:t>recursos gráficos</a:t>
            </a:r>
            <a:r>
              <a:rPr lang="pt-BR" sz="2300">
                <a:solidFill>
                  <a:schemeClr val="dk1"/>
                </a:solidFill>
              </a:rPr>
              <a:t> em uma página web, ou seja, ele vincula o recurso gráfico, como elementos no nível do texto, no documento HTML criando um espaço reservado para ele. Os recursos gráficos são </a:t>
            </a:r>
            <a:r>
              <a:rPr lang="pt-BR" sz="2300">
                <a:solidFill>
                  <a:srgbClr val="9900FF"/>
                </a:solidFill>
              </a:rPr>
              <a:t>fotografias</a:t>
            </a:r>
            <a:r>
              <a:rPr lang="pt-BR" sz="2300">
                <a:solidFill>
                  <a:schemeClr val="dk1"/>
                </a:solidFill>
              </a:rPr>
              <a:t>, </a:t>
            </a:r>
            <a:r>
              <a:rPr lang="pt-BR" sz="2300">
                <a:solidFill>
                  <a:srgbClr val="9900FF"/>
                </a:solidFill>
              </a:rPr>
              <a:t>banners</a:t>
            </a:r>
            <a:r>
              <a:rPr lang="pt-BR" sz="2300">
                <a:solidFill>
                  <a:schemeClr val="dk1"/>
                </a:solidFill>
              </a:rPr>
              <a:t>, </a:t>
            </a:r>
            <a:r>
              <a:rPr lang="pt-BR" sz="2300">
                <a:solidFill>
                  <a:srgbClr val="9900FF"/>
                </a:solidFill>
              </a:rPr>
              <a:t>logomarcas</a:t>
            </a:r>
            <a:r>
              <a:rPr lang="pt-BR" sz="2300">
                <a:solidFill>
                  <a:schemeClr val="dk1"/>
                </a:solidFill>
              </a:rPr>
              <a:t>, </a:t>
            </a:r>
            <a:r>
              <a:rPr lang="pt-BR" sz="2300">
                <a:solidFill>
                  <a:srgbClr val="9900FF"/>
                </a:solidFill>
              </a:rPr>
              <a:t>botões de navegação</a:t>
            </a:r>
            <a:r>
              <a:rPr lang="pt-BR" sz="2300">
                <a:solidFill>
                  <a:schemeClr val="dk1"/>
                </a:solidFill>
              </a:rPr>
              <a:t>, entre outros. Esse </a:t>
            </a:r>
            <a:r>
              <a:rPr lang="pt-BR" sz="2300">
                <a:solidFill>
                  <a:srgbClr val="9900FF"/>
                </a:solidFill>
              </a:rPr>
              <a:t>elemento</a:t>
            </a:r>
            <a:r>
              <a:rPr lang="pt-BR" sz="2300">
                <a:solidFill>
                  <a:schemeClr val="dk1"/>
                </a:solidFill>
              </a:rPr>
              <a:t> exige </a:t>
            </a:r>
            <a:r>
              <a:rPr lang="pt-BR" sz="2300">
                <a:solidFill>
                  <a:srgbClr val="9900FF"/>
                </a:solidFill>
              </a:rPr>
              <a:t>apenas marcação única</a:t>
            </a:r>
            <a:r>
              <a:rPr lang="pt-BR" sz="2300">
                <a:solidFill>
                  <a:schemeClr val="dk1"/>
                </a:solidFill>
              </a:rPr>
              <a:t>, sendo assim, para associar uma relação externa no seu documento HTML utilizamos apenas a tag </a:t>
            </a:r>
            <a:r>
              <a:rPr lang="pt-BR" sz="2300">
                <a:solidFill>
                  <a:srgbClr val="9900FF"/>
                </a:solidFill>
              </a:rPr>
              <a:t>&lt;img .... /&gt;.</a:t>
            </a:r>
            <a:endParaRPr sz="230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5d44ae9ed_0_100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164" name="Google Shape;164;g1e5d44ae9ed_0_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1e5d44ae9ed_0_100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66" name="Google Shape;166;g1e5d44ae9ed_0_100"/>
          <p:cNvSpPr txBox="1"/>
          <p:nvPr/>
        </p:nvSpPr>
        <p:spPr>
          <a:xfrm>
            <a:off x="395536" y="260648"/>
            <a:ext cx="511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Elemento &lt;img&gt;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1e5d44ae9ed_0_100"/>
          <p:cNvSpPr txBox="1"/>
          <p:nvPr/>
        </p:nvSpPr>
        <p:spPr>
          <a:xfrm>
            <a:off x="395525" y="1507450"/>
            <a:ext cx="85179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pt-BR" sz="2200">
                <a:solidFill>
                  <a:schemeClr val="dk1"/>
                </a:solidFill>
              </a:rPr>
              <a:t>A tabela abaixo mostra alguns dos atributos, que podem ser utilizados com o elemento.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1e5d44ae9ed_0_100"/>
          <p:cNvSpPr txBox="1"/>
          <p:nvPr/>
        </p:nvSpPr>
        <p:spPr>
          <a:xfrm>
            <a:off x="5839075" y="5768875"/>
            <a:ext cx="3014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b="0" i="0" lang="pt-B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Vamos Praticar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9" name="Google Shape;169;g1e5d44ae9ed_0_100"/>
          <p:cNvGrpSpPr/>
          <p:nvPr/>
        </p:nvGrpSpPr>
        <p:grpSpPr>
          <a:xfrm>
            <a:off x="152400" y="2654400"/>
            <a:ext cx="8839201" cy="1130100"/>
            <a:chOff x="152400" y="2552650"/>
            <a:chExt cx="8839201" cy="1130100"/>
          </a:xfrm>
        </p:grpSpPr>
        <p:pic>
          <p:nvPicPr>
            <p:cNvPr id="170" name="Google Shape;170;g1e5d44ae9ed_0_10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2400" y="2552650"/>
              <a:ext cx="8839201" cy="900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g1e5d44ae9ed_0_100"/>
            <p:cNvPicPr preferRelativeResize="0"/>
            <p:nvPr/>
          </p:nvPicPr>
          <p:blipFill rotWithShape="1">
            <a:blip r:embed="rId5">
              <a:alphaModFix/>
            </a:blip>
            <a:srcRect b="0" l="0" r="0" t="9665"/>
            <a:stretch/>
          </p:blipFill>
          <p:spPr>
            <a:xfrm>
              <a:off x="152400" y="3367950"/>
              <a:ext cx="8839199" cy="3148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af7e43599_0_8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12af7e43599_0_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a_ppt.png" id="179" name="Google Shape;179;g12af7e43599_0_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8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g12af7e43599_0_8"/>
          <p:cNvSpPr/>
          <p:nvPr/>
        </p:nvSpPr>
        <p:spPr>
          <a:xfrm>
            <a:off x="0" y="3284984"/>
            <a:ext cx="3059700" cy="11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IOS – Instituto de Oportunidade Social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12af7e43599_0_8"/>
          <p:cNvSpPr/>
          <p:nvPr/>
        </p:nvSpPr>
        <p:spPr>
          <a:xfrm>
            <a:off x="3059832" y="3284984"/>
            <a:ext cx="6084300" cy="1130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Elemento de Hiperlink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12af7e43599_0_8"/>
          <p:cNvSpPr txBox="1"/>
          <p:nvPr>
            <p:ph idx="12" type="sldNum"/>
          </p:nvPr>
        </p:nvSpPr>
        <p:spPr>
          <a:xfrm>
            <a:off x="7046912" y="6525344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presentacao_IOS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2012-08-15T00:46:09Z</dcterms:created>
  <dc:creator>rafael.duram</dc:creator>
</cp:coreProperties>
</file>