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j4gj31KicKLHt9xxnIgOQq+a9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92a7858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df92a785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df92a78587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f92a78587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df92a7858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df92a78587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92a78587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df92a785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df92a78587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4705409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347054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347054099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f92a78587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df92a785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df92a78587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f92a78587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df92a785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df92a78587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92a78587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df92a785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df92a78587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92a7858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f92a785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df92a78587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34705409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3470540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0347054099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db5b87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bdb5b87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fbdb5b873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06 - Elemento Table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f92a78587_0_4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6" name="Google Shape;186;g1df92a78587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df92a78587_0_4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8" name="Google Shape;188;g1df92a78587_0_49"/>
          <p:cNvSpPr txBox="1"/>
          <p:nvPr/>
        </p:nvSpPr>
        <p:spPr>
          <a:xfrm>
            <a:off x="395536" y="111123"/>
            <a:ext cx="511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df92a78587_0_49"/>
          <p:cNvSpPr txBox="1"/>
          <p:nvPr/>
        </p:nvSpPr>
        <p:spPr>
          <a:xfrm>
            <a:off x="517350" y="1785138"/>
            <a:ext cx="81093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300">
                <a:solidFill>
                  <a:srgbClr val="FF9900"/>
                </a:solidFill>
              </a:rPr>
              <a:t>Importante!</a:t>
            </a:r>
            <a:endParaRPr i="1" sz="23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300">
                <a:solidFill>
                  <a:schemeClr val="dk1"/>
                </a:solidFill>
              </a:rPr>
              <a:t>Visualmente não altera nada na exibição da página, mas os navegadores de internet podem usar esses elementos para permitir a rolagem do corpo da tabela independentemente do cabeçalho e rodapé. Além disso, ao imprimir uma tabela grande que abrange várias páginas, esses elementos podem permitir que o cabeçalho e o rodapé da tabela sejam impressos na parte superior e inferior de cada página.</a:t>
            </a:r>
            <a:endParaRPr i="1" sz="2300">
              <a:solidFill>
                <a:schemeClr val="dk1"/>
              </a:solidFill>
            </a:endParaRPr>
          </a:p>
        </p:txBody>
      </p:sp>
      <p:sp>
        <p:nvSpPr>
          <p:cNvPr id="190" name="Google Shape;190;g1df92a78587_0_49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f92a78587_0_6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7" name="Google Shape;197;g1df92a78587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df92a78587_0_6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g1df92a78587_0_61"/>
          <p:cNvSpPr txBox="1"/>
          <p:nvPr/>
        </p:nvSpPr>
        <p:spPr>
          <a:xfrm>
            <a:off x="395536" y="111123"/>
            <a:ext cx="511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df92a78587_0_61"/>
          <p:cNvSpPr txBox="1"/>
          <p:nvPr/>
        </p:nvSpPr>
        <p:spPr>
          <a:xfrm>
            <a:off x="517350" y="1456676"/>
            <a:ext cx="8109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elemento </a:t>
            </a:r>
            <a:r>
              <a:rPr lang="pt-BR" sz="2400">
                <a:solidFill>
                  <a:srgbClr val="FF9900"/>
                </a:solidFill>
              </a:rPr>
              <a:t>&lt;table&gt;</a:t>
            </a:r>
            <a:r>
              <a:rPr lang="pt-BR" sz="2400">
                <a:solidFill>
                  <a:schemeClr val="dk1"/>
                </a:solidFill>
              </a:rPr>
              <a:t> possui diversos atributos, que podem modificar a visualização da tabela no documento HTML. Alguns desses atributos, também, podem ser utilizados nos elementos </a:t>
            </a:r>
            <a:r>
              <a:rPr lang="pt-BR" sz="2400">
                <a:solidFill>
                  <a:srgbClr val="FF9900"/>
                </a:solidFill>
              </a:rPr>
              <a:t>&lt;th&gt;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lang="pt-BR" sz="2400">
                <a:solidFill>
                  <a:srgbClr val="FF9900"/>
                </a:solidFill>
              </a:rPr>
              <a:t>&lt;tr&gt;</a:t>
            </a:r>
            <a:r>
              <a:rPr lang="pt-BR" sz="2400">
                <a:solidFill>
                  <a:schemeClr val="dk1"/>
                </a:solidFill>
              </a:rPr>
              <a:t> e </a:t>
            </a:r>
            <a:r>
              <a:rPr lang="pt-BR" sz="2400">
                <a:solidFill>
                  <a:srgbClr val="FF9900"/>
                </a:solidFill>
              </a:rPr>
              <a:t>&lt;td&gt;</a:t>
            </a:r>
            <a:r>
              <a:rPr lang="pt-BR" sz="2400">
                <a:solidFill>
                  <a:schemeClr val="dk1"/>
                </a:solidFill>
              </a:rPr>
              <a:t>. E você também pode definir esses atributos em uma folha de estilos CSS (veremos na parte de CSS). Os atributos mais comuns do elemento </a:t>
            </a:r>
            <a:r>
              <a:rPr lang="pt-BR" sz="2400">
                <a:solidFill>
                  <a:srgbClr val="FF9900"/>
                </a:solidFill>
              </a:rPr>
              <a:t>&lt;table&gt;</a:t>
            </a:r>
            <a:r>
              <a:rPr lang="pt-BR" sz="2400">
                <a:solidFill>
                  <a:schemeClr val="dk1"/>
                </a:solidFill>
              </a:rPr>
              <a:t> estão descritos na tabela abaixo: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1" name="Google Shape;201;g1df92a78587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99276"/>
            <a:ext cx="8839200" cy="11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f92a78587_0_10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8" name="Google Shape;208;g1df92a78587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df92a78587_0_10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g1df92a78587_0_102"/>
          <p:cNvSpPr txBox="1"/>
          <p:nvPr/>
        </p:nvSpPr>
        <p:spPr>
          <a:xfrm>
            <a:off x="395536" y="111123"/>
            <a:ext cx="511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df92a78587_0_102"/>
          <p:cNvSpPr txBox="1"/>
          <p:nvPr/>
        </p:nvSpPr>
        <p:spPr>
          <a:xfrm>
            <a:off x="517350" y="2225400"/>
            <a:ext cx="8109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Vamos criar uma tabela de notas e nome dos alunos utilizando as tags </a:t>
            </a:r>
            <a:r>
              <a:rPr lang="pt-BR" sz="2300">
                <a:solidFill>
                  <a:srgbClr val="FF9900"/>
                </a:solidFill>
              </a:rPr>
              <a:t>&lt;thead&gt;</a:t>
            </a:r>
            <a:r>
              <a:rPr lang="pt-BR" sz="2300">
                <a:solidFill>
                  <a:schemeClr val="dk1"/>
                </a:solidFill>
              </a:rPr>
              <a:t>, </a:t>
            </a:r>
            <a:r>
              <a:rPr lang="pt-BR" sz="2300">
                <a:solidFill>
                  <a:srgbClr val="FF9900"/>
                </a:solidFill>
              </a:rPr>
              <a:t>&lt;tbody&gt;</a:t>
            </a:r>
            <a:r>
              <a:rPr lang="pt-BR" sz="2300">
                <a:solidFill>
                  <a:schemeClr val="dk1"/>
                </a:solidFill>
              </a:rPr>
              <a:t> e </a:t>
            </a:r>
            <a:r>
              <a:rPr lang="pt-BR" sz="2300">
                <a:solidFill>
                  <a:srgbClr val="FF9900"/>
                </a:solidFill>
              </a:rPr>
              <a:t>&lt;tfoot&gt;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Sua tabela deverá conter duas colunas “Aluno” e “Notas” e cada coluna deve conter 8 alunos e no final coloque o resultado da média de todos os alunos.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2" name="Google Shape;212;g1df92a78587_0_102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47054099_0_1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0347054099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20" name="Google Shape;220;g10347054099_0_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0347054099_0_18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0347054099_0_18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Concatenar linhas e colunas de uma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347054099_0_18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0" name="Google Shape;230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2" name="Google Shape;232;g10347054099_0_12"/>
          <p:cNvSpPr txBox="1"/>
          <p:nvPr/>
        </p:nvSpPr>
        <p:spPr>
          <a:xfrm>
            <a:off x="395525" y="147775"/>
            <a:ext cx="561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Concatenar linhas e colunas de uma tabela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0347054099_0_12"/>
          <p:cNvSpPr txBox="1"/>
          <p:nvPr/>
        </p:nvSpPr>
        <p:spPr>
          <a:xfrm>
            <a:off x="340650" y="2142938"/>
            <a:ext cx="8462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Ao criar tabelas, é comum muitas vezes ter que concatenar células da tabela para inserir uma informação ou rótulo comum em várias linhas ou colunas. Concatenar é um termo computacional, que significa juntar, unir ou mesclar e, no contexto de tabela, significa mesclar linha ou coluna da mesma. Bem parecido com o que você faz quando está trabalhando com uma planilha do Excel.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92a78587_0_8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0" name="Google Shape;240;g1df92a78587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df92a78587_0_8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2" name="Google Shape;242;g1df92a78587_0_88"/>
          <p:cNvSpPr txBox="1"/>
          <p:nvPr/>
        </p:nvSpPr>
        <p:spPr>
          <a:xfrm>
            <a:off x="395525" y="147775"/>
            <a:ext cx="561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Concatenar linhas e colunas de uma tabela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df92a78587_0_88"/>
          <p:cNvSpPr txBox="1"/>
          <p:nvPr/>
        </p:nvSpPr>
        <p:spPr>
          <a:xfrm>
            <a:off x="340650" y="2302338"/>
            <a:ext cx="8462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Os atributos, que permitem concatenar células de uma tabela, são </a:t>
            </a:r>
            <a:r>
              <a:rPr lang="pt-BR" sz="2400">
                <a:solidFill>
                  <a:schemeClr val="accent6"/>
                </a:solidFill>
              </a:rPr>
              <a:t>rowspan</a:t>
            </a:r>
            <a:r>
              <a:rPr lang="pt-BR" sz="2400">
                <a:solidFill>
                  <a:schemeClr val="dk1"/>
                </a:solidFill>
              </a:rPr>
              <a:t> e </a:t>
            </a:r>
            <a:r>
              <a:rPr lang="pt-BR" sz="2400">
                <a:solidFill>
                  <a:schemeClr val="accent6"/>
                </a:solidFill>
              </a:rPr>
              <a:t>colspan</a:t>
            </a:r>
            <a:r>
              <a:rPr lang="pt-BR" sz="2400">
                <a:solidFill>
                  <a:schemeClr val="dk1"/>
                </a:solidFill>
              </a:rPr>
              <a:t>. O atributo </a:t>
            </a:r>
            <a:r>
              <a:rPr lang="pt-BR" sz="2400">
                <a:solidFill>
                  <a:schemeClr val="accent6"/>
                </a:solidFill>
              </a:rPr>
              <a:t>rowspan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chemeClr val="accent6"/>
                </a:solidFill>
              </a:rPr>
              <a:t>mescla uma ou mais linhas da tabela</a:t>
            </a:r>
            <a:r>
              <a:rPr lang="pt-BR" sz="2400">
                <a:solidFill>
                  <a:schemeClr val="dk1"/>
                </a:solidFill>
              </a:rPr>
              <a:t> e o elemento </a:t>
            </a:r>
            <a:r>
              <a:rPr lang="pt-BR" sz="2400">
                <a:solidFill>
                  <a:schemeClr val="accent6"/>
                </a:solidFill>
              </a:rPr>
              <a:t>colspan mescla uma ou mais colunas da tabela</a:t>
            </a:r>
            <a:r>
              <a:rPr lang="pt-BR" sz="2400">
                <a:solidFill>
                  <a:schemeClr val="dk1"/>
                </a:solidFill>
              </a:rPr>
              <a:t>. Esses atributos são geralmente inseridos no elemento </a:t>
            </a:r>
            <a:r>
              <a:rPr lang="pt-BR" sz="2400">
                <a:solidFill>
                  <a:schemeClr val="accent6"/>
                </a:solidFill>
              </a:rPr>
              <a:t>&lt;td&gt; </a:t>
            </a:r>
            <a:r>
              <a:rPr lang="pt-BR" sz="2400">
                <a:solidFill>
                  <a:schemeClr val="dk1"/>
                </a:solidFill>
              </a:rPr>
              <a:t>da tabela.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df92a78587_0_88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579750" y="1893900"/>
            <a:ext cx="79845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&lt;table&gt; 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Concatenar linhas e colunas de uma tabela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383850" y="2193750"/>
            <a:ext cx="8376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 elemento </a:t>
            </a:r>
            <a:r>
              <a:rPr lang="pt-BR" sz="2200">
                <a:solidFill>
                  <a:srgbClr val="FF9900"/>
                </a:solidFill>
              </a:rPr>
              <a:t>&lt;table&gt;</a:t>
            </a:r>
            <a:r>
              <a:rPr lang="pt-BR" sz="2200">
                <a:solidFill>
                  <a:schemeClr val="dk1"/>
                </a:solidFill>
              </a:rPr>
              <a:t> permite </a:t>
            </a:r>
            <a:r>
              <a:rPr lang="pt-BR" sz="2200">
                <a:solidFill>
                  <a:srgbClr val="FF9900"/>
                </a:solidFill>
              </a:rPr>
              <a:t>criar tabelas</a:t>
            </a:r>
            <a:r>
              <a:rPr lang="pt-BR" sz="2200">
                <a:solidFill>
                  <a:schemeClr val="dk1"/>
                </a:solidFill>
              </a:rPr>
              <a:t> em um documento HTML, ou seja, possibilita você organizar dados em </a:t>
            </a:r>
            <a:r>
              <a:rPr lang="pt-BR" sz="2200">
                <a:solidFill>
                  <a:srgbClr val="FF9900"/>
                </a:solidFill>
              </a:rPr>
              <a:t>linhas</a:t>
            </a:r>
            <a:r>
              <a:rPr lang="pt-BR" sz="2200">
                <a:solidFill>
                  <a:schemeClr val="dk1"/>
                </a:solidFill>
              </a:rPr>
              <a:t> e </a:t>
            </a:r>
            <a:r>
              <a:rPr lang="pt-BR" sz="2200">
                <a:solidFill>
                  <a:srgbClr val="FF9900"/>
                </a:solidFill>
              </a:rPr>
              <a:t>colunas</a:t>
            </a:r>
            <a:r>
              <a:rPr lang="pt-BR" sz="2200">
                <a:solidFill>
                  <a:schemeClr val="dk1"/>
                </a:solidFill>
              </a:rPr>
              <a:t>. Desse modo, esse elemento facilita a visualização de alguma informação ou dados, tais como: </a:t>
            </a:r>
            <a:r>
              <a:rPr lang="pt-BR" sz="2200">
                <a:solidFill>
                  <a:srgbClr val="FF9900"/>
                </a:solidFill>
              </a:rPr>
              <a:t>inventário de uma empresa, catálogo de produtos, lista de funcionários e prestadores de serviços, etc.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&lt;table&gt;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019b859280_0_52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92a78587_0_2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1df92a7858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df92a78587_0_2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1df92a78587_0_2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&lt;table&gt;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df92a78587_0_24"/>
          <p:cNvSpPr txBox="1"/>
          <p:nvPr/>
        </p:nvSpPr>
        <p:spPr>
          <a:xfrm>
            <a:off x="335250" y="1555150"/>
            <a:ext cx="8473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rgbClr val="FF9900"/>
                </a:solidFill>
              </a:rPr>
              <a:t>IMPORTANTE</a:t>
            </a:r>
            <a:r>
              <a:rPr i="1" lang="pt-BR" sz="2200">
                <a:solidFill>
                  <a:schemeClr val="dk1"/>
                </a:solidFill>
              </a:rPr>
              <a:t>: você deve ter atenção ao construir uma tabela para abrir uma marcação e não esquecer de fechá-la corretamente. A marcação </a:t>
            </a:r>
            <a:r>
              <a:rPr i="1" lang="pt-BR" sz="2200">
                <a:solidFill>
                  <a:srgbClr val="FF9900"/>
                </a:solidFill>
              </a:rPr>
              <a:t>&lt;table&gt;</a:t>
            </a:r>
            <a:r>
              <a:rPr i="1" lang="pt-BR" sz="2200">
                <a:solidFill>
                  <a:schemeClr val="dk1"/>
                </a:solidFill>
              </a:rPr>
              <a:t> é </a:t>
            </a:r>
            <a:r>
              <a:rPr i="1" lang="pt-BR" sz="2200">
                <a:solidFill>
                  <a:srgbClr val="FF9900"/>
                </a:solidFill>
              </a:rPr>
              <a:t>construída</a:t>
            </a:r>
            <a:r>
              <a:rPr i="1" lang="pt-BR" sz="2200">
                <a:solidFill>
                  <a:schemeClr val="dk1"/>
                </a:solidFill>
              </a:rPr>
              <a:t> junto com </a:t>
            </a:r>
            <a:r>
              <a:rPr i="1" lang="pt-BR" sz="2200">
                <a:solidFill>
                  <a:srgbClr val="FF9900"/>
                </a:solidFill>
              </a:rPr>
              <a:t>outros três elementos</a:t>
            </a:r>
            <a:r>
              <a:rPr i="1" lang="pt-BR" sz="2200">
                <a:solidFill>
                  <a:schemeClr val="dk1"/>
                </a:solidFill>
              </a:rPr>
              <a:t>:</a:t>
            </a:r>
            <a:endParaRPr i="1" sz="2200">
              <a:solidFill>
                <a:schemeClr val="dk1"/>
              </a:solidFill>
            </a:endParaRPr>
          </a:p>
        </p:txBody>
      </p:sp>
      <p:sp>
        <p:nvSpPr>
          <p:cNvPr id="137" name="Google Shape;137;g1df92a78587_0_24"/>
          <p:cNvSpPr txBox="1"/>
          <p:nvPr/>
        </p:nvSpPr>
        <p:spPr>
          <a:xfrm>
            <a:off x="335250" y="3192800"/>
            <a:ext cx="8473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200">
                <a:solidFill>
                  <a:srgbClr val="9900FF"/>
                </a:solidFill>
              </a:rPr>
              <a:t>&lt;tr&gt;</a:t>
            </a:r>
            <a:r>
              <a:rPr i="1" lang="pt-BR" sz="2200">
                <a:solidFill>
                  <a:schemeClr val="dk1"/>
                </a:solidFill>
              </a:rPr>
              <a:t> </a:t>
            </a:r>
            <a:r>
              <a:rPr i="1" lang="pt-BR" sz="2200">
                <a:solidFill>
                  <a:srgbClr val="9900FF"/>
                </a:solidFill>
              </a:rPr>
              <a:t>(elemento de linha – table row):</a:t>
            </a:r>
            <a:r>
              <a:rPr i="1" lang="pt-BR" sz="2200">
                <a:solidFill>
                  <a:schemeClr val="dk1"/>
                </a:solidFill>
              </a:rPr>
              <a:t> define nova linha na tabela.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200">
                <a:solidFill>
                  <a:srgbClr val="9900FF"/>
                </a:solidFill>
              </a:rPr>
              <a:t>&lt;th&gt;</a:t>
            </a:r>
            <a:r>
              <a:rPr i="1" lang="pt-BR" sz="2200">
                <a:solidFill>
                  <a:schemeClr val="dk1"/>
                </a:solidFill>
              </a:rPr>
              <a:t> </a:t>
            </a:r>
            <a:r>
              <a:rPr i="1" lang="pt-BR" sz="2200">
                <a:solidFill>
                  <a:srgbClr val="9900FF"/>
                </a:solidFill>
              </a:rPr>
              <a:t>(elemento de cabeçalho – table header): </a:t>
            </a:r>
            <a:r>
              <a:rPr i="1" lang="pt-BR" sz="2200">
                <a:solidFill>
                  <a:schemeClr val="dk1"/>
                </a:solidFill>
              </a:rPr>
              <a:t>define o cabeçalho da tabela, que são as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200">
                <a:solidFill>
                  <a:schemeClr val="dk1"/>
                </a:solidFill>
              </a:rPr>
              <a:t>colunas da tabela.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200">
                <a:solidFill>
                  <a:srgbClr val="9900FF"/>
                </a:solidFill>
              </a:rPr>
              <a:t>&lt;td&gt;</a:t>
            </a:r>
            <a:r>
              <a:rPr i="1" lang="pt-BR" sz="2200">
                <a:solidFill>
                  <a:schemeClr val="dk1"/>
                </a:solidFill>
              </a:rPr>
              <a:t> </a:t>
            </a:r>
            <a:r>
              <a:rPr i="1" lang="pt-BR" sz="2200">
                <a:solidFill>
                  <a:srgbClr val="9900FF"/>
                </a:solidFill>
              </a:rPr>
              <a:t>(elemento de conteúdo – table data):</a:t>
            </a:r>
            <a:r>
              <a:rPr i="1" lang="pt-BR" sz="2200">
                <a:solidFill>
                  <a:schemeClr val="dk1"/>
                </a:solidFill>
              </a:rPr>
              <a:t> define o conteúdo da célula da tabela.</a:t>
            </a:r>
            <a:endParaRPr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92a78587_0_3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4" name="Google Shape;144;g1df92a78587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df92a78587_0_3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g1df92a78587_0_3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&lt;table&gt;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df92a78587_0_37"/>
          <p:cNvPicPr preferRelativeResize="0"/>
          <p:nvPr/>
        </p:nvPicPr>
        <p:blipFill rotWithShape="1">
          <a:blip r:embed="rId4">
            <a:alphaModFix/>
          </a:blip>
          <a:srcRect b="0" l="3025" r="0" t="1400"/>
          <a:stretch/>
        </p:blipFill>
        <p:spPr>
          <a:xfrm>
            <a:off x="1818000" y="1664650"/>
            <a:ext cx="5507999" cy="4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f92a78587_0_1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4" name="Google Shape;154;g1df92a7858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f92a78587_0_1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g1df92a78587_0_11"/>
          <p:cNvSpPr txBox="1"/>
          <p:nvPr/>
        </p:nvSpPr>
        <p:spPr>
          <a:xfrm>
            <a:off x="517350" y="2582951"/>
            <a:ext cx="81093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Vamos criar uma tabela de lista de compras </a:t>
            </a:r>
            <a:r>
              <a:rPr lang="pt-BR" sz="2200">
                <a:solidFill>
                  <a:schemeClr val="dk1"/>
                </a:solidFill>
              </a:rPr>
              <a:t>composta</a:t>
            </a:r>
            <a:r>
              <a:rPr lang="pt-BR" sz="2200">
                <a:solidFill>
                  <a:schemeClr val="dk1"/>
                </a:solidFill>
              </a:rPr>
              <a:t> por 3 colunas, sendo a primeira coluna de verduras, segunda de produtos de limpeza e terceira de frutas.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Cada coluna deve conter 6 itens(Linhas)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7" name="Google Shape;157;g1df92a78587_0_1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&lt;table&gt;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df92a78587_0_11"/>
          <p:cNvSpPr txBox="1"/>
          <p:nvPr/>
        </p:nvSpPr>
        <p:spPr>
          <a:xfrm>
            <a:off x="5839075" y="5768875"/>
            <a:ext cx="30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Praticar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47054099_0_1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0347054099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66" name="Google Shape;166;g10347054099_0_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0347054099_0_1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0347054099_0_1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347054099_0_1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db5b873f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6" name="Google Shape;176;gfbdb5b873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fbdb5b873f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8" name="Google Shape;178;gfbdb5b873f_0_22"/>
          <p:cNvSpPr txBox="1"/>
          <p:nvPr/>
        </p:nvSpPr>
        <p:spPr>
          <a:xfrm>
            <a:off x="395536" y="111123"/>
            <a:ext cx="511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Elementos incorporados e atributos do elemento &lt;table&gt;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bdb5b873f_0_22"/>
          <p:cNvSpPr txBox="1"/>
          <p:nvPr/>
        </p:nvSpPr>
        <p:spPr>
          <a:xfrm>
            <a:off x="403950" y="1839262"/>
            <a:ext cx="83361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dk1"/>
                </a:solidFill>
              </a:rPr>
              <a:t>Ainda podemos citar outros elementos que podem ser utilizados junto com a marcação </a:t>
            </a:r>
            <a:r>
              <a:rPr lang="pt-BR" sz="2300">
                <a:solidFill>
                  <a:srgbClr val="FF9900"/>
                </a:solidFill>
              </a:rPr>
              <a:t>&lt;table&gt;</a:t>
            </a:r>
            <a:r>
              <a:rPr lang="pt-BR" sz="2300">
                <a:solidFill>
                  <a:schemeClr val="dk1"/>
                </a:solidFill>
              </a:rPr>
              <a:t>: </a:t>
            </a:r>
            <a:r>
              <a:rPr lang="pt-BR" sz="2300">
                <a:solidFill>
                  <a:srgbClr val="FF9900"/>
                </a:solidFill>
              </a:rPr>
              <a:t>&lt;thead&gt;</a:t>
            </a:r>
            <a:r>
              <a:rPr lang="pt-BR" sz="2300">
                <a:solidFill>
                  <a:schemeClr val="dk1"/>
                </a:solidFill>
              </a:rPr>
              <a:t>, </a:t>
            </a:r>
            <a:r>
              <a:rPr lang="pt-BR" sz="2300">
                <a:solidFill>
                  <a:srgbClr val="FF9900"/>
                </a:solidFill>
              </a:rPr>
              <a:t>&lt;tbody&gt;</a:t>
            </a:r>
            <a:r>
              <a:rPr lang="pt-BR" sz="2300">
                <a:solidFill>
                  <a:schemeClr val="dk1"/>
                </a:solidFill>
              </a:rPr>
              <a:t> e </a:t>
            </a:r>
            <a:r>
              <a:rPr lang="pt-BR" sz="2300">
                <a:solidFill>
                  <a:srgbClr val="FF9900"/>
                </a:solidFill>
              </a:rPr>
              <a:t>&lt;tfoot&gt;</a:t>
            </a:r>
            <a:r>
              <a:rPr lang="pt-BR" sz="2300">
                <a:solidFill>
                  <a:schemeClr val="dk1"/>
                </a:solidFill>
              </a:rPr>
              <a:t>. O elemento de marcação </a:t>
            </a:r>
            <a:r>
              <a:rPr lang="pt-BR" sz="2300">
                <a:solidFill>
                  <a:srgbClr val="FF9900"/>
                </a:solidFill>
              </a:rPr>
              <a:t>&lt;thead&gt;</a:t>
            </a:r>
            <a:r>
              <a:rPr lang="pt-BR" sz="2300">
                <a:solidFill>
                  <a:schemeClr val="dk1"/>
                </a:solidFill>
              </a:rPr>
              <a:t> é usado para agrupar o conteúdo do cabeçalho de uma tabela, o elemento de marcação </a:t>
            </a:r>
            <a:r>
              <a:rPr lang="pt-BR" sz="2300">
                <a:solidFill>
                  <a:srgbClr val="FF9900"/>
                </a:solidFill>
              </a:rPr>
              <a:t>&lt;tbody&gt;</a:t>
            </a:r>
            <a:r>
              <a:rPr lang="pt-BR" sz="2300">
                <a:solidFill>
                  <a:schemeClr val="dk1"/>
                </a:solidFill>
              </a:rPr>
              <a:t> é usado para agrupar o conteúdo do corpo da tabela e o elemento de marcação </a:t>
            </a:r>
            <a:r>
              <a:rPr lang="pt-BR" sz="2300">
                <a:solidFill>
                  <a:srgbClr val="FF9900"/>
                </a:solidFill>
              </a:rPr>
              <a:t>&lt;tfoot&gt;</a:t>
            </a:r>
            <a:r>
              <a:rPr lang="pt-BR" sz="2300">
                <a:solidFill>
                  <a:schemeClr val="dk1"/>
                </a:solidFill>
              </a:rPr>
              <a:t> é usado para agrupar o conteúdo do rodapé da tabela. Eles funcionam como marcações estruturais que organizam o conteúdo da tabela.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