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uSi69Mosb6Xmgmn4Enx6cEK/K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f6969c666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ff6969c6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ff6969c666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f6969c666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ff6969c6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ff6969c666_0_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f6969c666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ff6969c66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ff6969c666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b67c90385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5b67c903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5b67c90385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f6969c666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ff6969c66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ff6969c666_0_1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f6969c666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ff6969c66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ff6969c666_0_1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f6969c666_0_1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ff6969c66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ff6969c666_0_1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f6969c666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ff6969c66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ff6969c666_0_1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5b67c90385_1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5b67c9038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15b67c90385_1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5b67c90385_1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5b67c9038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15b67c90385_1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11e298cdf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f11e298cd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11e298cdf_0_1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ff6969c666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ff6969c6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ff6969c666_0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f6969c666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ff6969c66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ff6969c666_0_1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f6969c666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ff6969c66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ff6969c666_0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893dbe81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f2893dbe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f2893dbe81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893dbe8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f2893dbe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2893dbe8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f6969c66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ff6969c6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ff6969c666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f6969c666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ff6969c66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f6969c666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f6969c666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ff6969c6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ff6969c666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f6969c666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ff6969c6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ff6969c666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b67c90385_1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5b67c9038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15b67c90385_1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0" y="6408712"/>
            <a:ext cx="9144000" cy="47667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91" name="Google Shape;9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27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0" y="3284984"/>
            <a:ext cx="3059832" cy="11304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059832" y="3284984"/>
            <a:ext cx="6084168" cy="11304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Algoritmo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046912" y="652534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f6969c666_0_6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88" name="Google Shape;188;gff6969c666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ff6969c666_0_6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0" name="Google Shape;190;gff6969c666_0_67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ff6969c666_0_67"/>
          <p:cNvSpPr txBox="1"/>
          <p:nvPr/>
        </p:nvSpPr>
        <p:spPr>
          <a:xfrm>
            <a:off x="485775" y="3057525"/>
            <a:ext cx="77295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 sequência lógica tem por finalidade descobrir um padrão para sequências, que podem estar relacionadas a figuras, letras, pessoas ou números.</a:t>
            </a:r>
            <a:endParaRPr/>
          </a:p>
        </p:txBody>
      </p:sp>
      <p:sp>
        <p:nvSpPr>
          <p:cNvPr id="192" name="Google Shape;192;gff6969c666_0_67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/>
              <a:t>Sequências lógicas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f6969c666_0_7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99" name="Google Shape;199;gff6969c666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ff6969c666_0_7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01" name="Google Shape;201;gff6969c666_0_77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ff6969c666_0_77"/>
          <p:cNvSpPr txBox="1"/>
          <p:nvPr/>
        </p:nvSpPr>
        <p:spPr>
          <a:xfrm>
            <a:off x="485775" y="3057525"/>
            <a:ext cx="83439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Este é o tipo de teste mais usado, pois trabalha com proposições equivalentes. As proposições são ditas como equivalentes quando dizem a mesma coisa. A partir daí é possível substituir uma proposição pela outra, pois elas possuem os mesmos valores de lógica. Isto é, se uma proposição for verdadeira, a outra também será. </a:t>
            </a:r>
            <a:endParaRPr/>
          </a:p>
        </p:txBody>
      </p:sp>
      <p:sp>
        <p:nvSpPr>
          <p:cNvPr id="203" name="Google Shape;203;gff6969c666_0_77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/>
              <a:t>Equivalências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f6969c666_0_8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10" name="Google Shape;210;gff6969c666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ff6969c666_0_8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12" name="Google Shape;212;gff6969c666_0_87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ff6969c666_0_87"/>
          <p:cNvSpPr txBox="1"/>
          <p:nvPr/>
        </p:nvSpPr>
        <p:spPr>
          <a:xfrm>
            <a:off x="428550" y="2892138"/>
            <a:ext cx="82869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Os testes de análise combinatória são aqueles que permitem contar de forma indireta o número de agrupamentos que é possível fazer com os elementos de um ou mais conjuntos, sendo possível usar o princípio da contagem, fórmulas de arranjo, permutação e combinação.</a:t>
            </a:r>
            <a:endParaRPr/>
          </a:p>
        </p:txBody>
      </p:sp>
      <p:sp>
        <p:nvSpPr>
          <p:cNvPr id="214" name="Google Shape;214;gff6969c666_0_87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/>
              <a:t>Análise combinatória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b67c90385_1_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5b67c90385_1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22" name="Google Shape;222;g15b67c90385_1_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15b67c90385_1_1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5b67c90385_1_1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5b67c90385_1_1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f6969c666_0_16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32" name="Google Shape;232;gff6969c666_0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ff6969c666_0_164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34" name="Google Shape;234;gff6969c666_0_164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ff6969c666_0_164"/>
          <p:cNvSpPr txBox="1"/>
          <p:nvPr/>
        </p:nvSpPr>
        <p:spPr>
          <a:xfrm>
            <a:off x="428550" y="2534963"/>
            <a:ext cx="8286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Em matemática e ciência da computação, um algoritmo é uma sequência finita de instruções rigorosas, normalmente usadas para resolver uma classe de problemas específicos ou para realizar uma computação. Algoritmos são usados ​​como especificações para realizar cálculos e processamento de dados.</a:t>
            </a:r>
            <a:endParaRPr sz="1600"/>
          </a:p>
        </p:txBody>
      </p:sp>
      <p:sp>
        <p:nvSpPr>
          <p:cNvPr id="236" name="Google Shape;236;gff6969c666_0_164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/>
              <a:t>O que é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f6969c666_0_17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43" name="Google Shape;243;gff6969c666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ff6969c666_0_17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45" name="Google Shape;245;gff6969c666_0_178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ff6969c666_0_178"/>
          <p:cNvSpPr txBox="1"/>
          <p:nvPr/>
        </p:nvSpPr>
        <p:spPr>
          <a:xfrm>
            <a:off x="428550" y="2534963"/>
            <a:ext cx="82869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O que é um algoritmo de um exemplo?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Image result for o que é algoritmo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Mas o que é Algoritmo? Algoritmo é simplesmente uma "receita" para executarmos uma tarefa ou resolver algum problema. E como toda receita, um algoritmo também deve ser finito. Se seguirmos uma receita de bolo corretamente, conseguiremos fazer o bolo.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7" name="Google Shape;247;gff6969c666_0_178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/>
              <a:t>O que é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f6969c666_0_19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54" name="Google Shape;254;gff6969c666_0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ff6969c666_0_193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56" name="Google Shape;256;gff6969c666_0_193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ff6969c666_0_193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/>
              <a:t>O que é Algoritmo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ff6969c666_0_193"/>
          <p:cNvPicPr preferRelativeResize="0"/>
          <p:nvPr/>
        </p:nvPicPr>
        <p:blipFill rotWithShape="1">
          <a:blip r:embed="rId4">
            <a:alphaModFix/>
          </a:blip>
          <a:srcRect b="0" l="23640" r="25575" t="0"/>
          <a:stretch/>
        </p:blipFill>
        <p:spPr>
          <a:xfrm>
            <a:off x="3443300" y="1540575"/>
            <a:ext cx="4316725" cy="4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f6969c666_0_154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ff6969c666_0_1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266" name="Google Shape;266;gff6969c666_0_15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ff6969c666_0_154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ff6969c666_0_154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ff6969c666_0_154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b67c90385_1_11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76" name="Google Shape;276;g15b67c90385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5b67c90385_1_11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78" name="Google Shape;278;g15b67c90385_1_11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15b67c90385_1_11"/>
          <p:cNvSpPr txBox="1"/>
          <p:nvPr/>
        </p:nvSpPr>
        <p:spPr>
          <a:xfrm>
            <a:off x="1278750" y="1944150"/>
            <a:ext cx="6586500" cy="3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PROBABILIDADE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Jogamos dois dados comuns. Qual a probabilidade de que o total de pontos seja igual a 10?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a) 1/12.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b) 1/11.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c) 1/10.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d) 2/23.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b67c90385_1_3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86" name="Google Shape;286;g15b67c90385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15b67c90385_1_3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88" name="Google Shape;288;g15b67c90385_1_30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15b67c90385_1_30"/>
          <p:cNvSpPr txBox="1"/>
          <p:nvPr/>
        </p:nvSpPr>
        <p:spPr>
          <a:xfrm>
            <a:off x="428550" y="1749150"/>
            <a:ext cx="3915000" cy="40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SEQUÊNCIA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A sequência (5, 13, 25, 41, X, 85) obedece a uma regra lógica. O termo X dessa série é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45.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51.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57.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61.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69.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90" name="Google Shape;290;g15b67c90385_1_30"/>
          <p:cNvSpPr txBox="1"/>
          <p:nvPr/>
        </p:nvSpPr>
        <p:spPr>
          <a:xfrm>
            <a:off x="4724300" y="1575300"/>
            <a:ext cx="3915000" cy="4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Analisando-se o padrão de construção da sequência numérica abaixo, assinalar a alternativa que apresenta o próximo termo dessa sequência, de modo que o padrão seja mantido:  5, 15, 30, 90, 180, 540, 1080, 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A 3.620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B 3.240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C 2.560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D 2.160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11e298cdf_0_126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01" name="Google Shape;101;gf11e298cdf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f11e298cdf_0_126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gf11e298cdf_0_126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f11e298cdf_0_126"/>
          <p:cNvSpPr/>
          <p:nvPr/>
        </p:nvSpPr>
        <p:spPr>
          <a:xfrm>
            <a:off x="2595900" y="2686950"/>
            <a:ext cx="3952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35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pt-BR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latin typeface="Calibri"/>
                <a:ea typeface="Calibri"/>
                <a:cs typeface="Calibri"/>
                <a:sym typeface="Calibri"/>
              </a:rPr>
              <a:t>Algoritmo</a:t>
            </a:r>
            <a:endParaRPr b="0" i="0" sz="3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f6969c666_0_11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297" name="Google Shape;297;gff6969c666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ff6969c666_0_11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299" name="Google Shape;299;gff6969c666_0_119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ff6969c666_0_119"/>
          <p:cNvSpPr txBox="1"/>
          <p:nvPr/>
        </p:nvSpPr>
        <p:spPr>
          <a:xfrm>
            <a:off x="395525" y="1318775"/>
            <a:ext cx="4733700" cy="51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RACIOCÍNIO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No quadro abaixo, a segunda palavra foi obtida a partir da primeira, seguindo certa regra na remoção das suas sílabas. Sendo assim, assinalar a alternativa que contém a palavra que substitui o ponto de interrogação CORRETAMENTE: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A LEGO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B LEDO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C LAGO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D GELO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E GADO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301" name="Google Shape;301;gff6969c666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400" y="3794936"/>
            <a:ext cx="3709975" cy="215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f6969c666_0_128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08" name="Google Shape;308;gff6969c666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ff6969c666_0_128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10" name="Google Shape;310;gff6969c666_0_128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ff6969c666_0_128"/>
          <p:cNvSpPr txBox="1"/>
          <p:nvPr/>
        </p:nvSpPr>
        <p:spPr>
          <a:xfrm>
            <a:off x="428550" y="1920588"/>
            <a:ext cx="8286900" cy="3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EQUIVALÊNCIA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11-A negação de “Todos os brasileiros gostam de futebol” é: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a) “Apenas um brasileiro gosta de futebol.”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b) “Pelo menos um brasileiro gosta de futebol.”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c) “Existem brasileiros que gostam de futebol.”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d) “Existem brasileiros que não gostam de futebol.”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e) “Nenhum brasileiro gosta de futebol.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f6969c666_0_13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318" name="Google Shape;318;gff6969c666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ff6969c666_0_13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320" name="Google Shape;320;gff6969c666_0_137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Exercícios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ff6969c666_0_137"/>
          <p:cNvSpPr txBox="1"/>
          <p:nvPr/>
        </p:nvSpPr>
        <p:spPr>
          <a:xfrm>
            <a:off x="528600" y="1963475"/>
            <a:ext cx="80868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ANÁLISE</a:t>
            </a:r>
            <a:r>
              <a:rPr lang="pt-BR" sz="2200">
                <a:solidFill>
                  <a:schemeClr val="dk1"/>
                </a:solidFill>
              </a:rPr>
              <a:t> </a:t>
            </a:r>
            <a:r>
              <a:rPr lang="pt-BR" sz="2200">
                <a:solidFill>
                  <a:schemeClr val="dk1"/>
                </a:solidFill>
              </a:rPr>
              <a:t>COMBINATÓRIA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De quantas maneiras diferentes, uma pessoa pode se vestir tendo 6 camisas e 4 calças?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a) 10 maneiras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b) 24 maneiras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c) 32 maneiras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d) 40 maneiras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893dbe81_0_33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f2893dbe81_0_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Capa_ppt.png" id="112" name="Google Shape;112;gf2893dbe81_0_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8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2893dbe81_0_33"/>
          <p:cNvSpPr/>
          <p:nvPr/>
        </p:nvSpPr>
        <p:spPr>
          <a:xfrm>
            <a:off x="0" y="3284984"/>
            <a:ext cx="3059700" cy="1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IOS – Instituto de Oportunidade Social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f2893dbe81_0_33"/>
          <p:cNvSpPr/>
          <p:nvPr/>
        </p:nvSpPr>
        <p:spPr>
          <a:xfrm>
            <a:off x="3059832" y="3284984"/>
            <a:ext cx="6084300" cy="11304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f2893dbe81_0_33"/>
          <p:cNvSpPr txBox="1"/>
          <p:nvPr>
            <p:ph idx="12" type="sldNum"/>
          </p:nvPr>
        </p:nvSpPr>
        <p:spPr>
          <a:xfrm>
            <a:off x="7046912" y="6525344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2893dbe81_0_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22" name="Google Shape;122;gf2893dbe8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f2893dbe81_0_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4" name="Google Shape;124;gf2893dbe81_0_0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f2893dbe81_0_0"/>
          <p:cNvSpPr txBox="1"/>
          <p:nvPr/>
        </p:nvSpPr>
        <p:spPr>
          <a:xfrm>
            <a:off x="395525" y="1588850"/>
            <a:ext cx="537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0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/>
              <a:t>O que é o raciocínio lógico?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2893dbe81_0_0"/>
          <p:cNvSpPr txBox="1"/>
          <p:nvPr/>
        </p:nvSpPr>
        <p:spPr>
          <a:xfrm>
            <a:off x="517350" y="2466513"/>
            <a:ext cx="81093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900"/>
              <a:t>O raciocínio lógico é a capacidade que o indivíduo tem de organizar suas ideias e pensamentos de modo a encontrar uma solução para um desafio ou problema. Ele se baseia em evidências ou analisa as situações de uma forma crítica para chegar a uma determinada conclusão.</a:t>
            </a:r>
            <a:endParaRPr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f6969c666_0_1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33" name="Google Shape;133;gff6969c666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ff6969c666_0_1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35" name="Google Shape;135;gff6969c666_0_17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ff6969c666_0_17"/>
          <p:cNvSpPr txBox="1"/>
          <p:nvPr/>
        </p:nvSpPr>
        <p:spPr>
          <a:xfrm>
            <a:off x="395525" y="1588850"/>
            <a:ext cx="525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30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800"/>
              <a:t>O que é o raciocínio lógico?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ff6969c666_0_17"/>
          <p:cNvSpPr txBox="1"/>
          <p:nvPr/>
        </p:nvSpPr>
        <p:spPr>
          <a:xfrm>
            <a:off x="395525" y="2343363"/>
            <a:ext cx="81093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900"/>
              <a:t>Existem diferentes recursos para desenvolver o raciocínio lógico como por exemplo os jogos de tabuleiro e de estratégia, como xadrez e dama, sempre foram muito utilizados e são realmente eficazes.</a:t>
            </a:r>
            <a:endParaRPr sz="29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900"/>
              <a:t>São os raciocínios por dedução, indução e abdução.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f6969c666_0_27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44" name="Google Shape;144;gff6969c666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ff6969c666_0_27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6" name="Google Shape;146;gff6969c666_0_27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ff6969c666_0_27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/>
              <a:t>Dedução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ff6969c666_0_27"/>
          <p:cNvSpPr txBox="1"/>
          <p:nvPr/>
        </p:nvSpPr>
        <p:spPr>
          <a:xfrm>
            <a:off x="517350" y="2196638"/>
            <a:ext cx="8109300" cy="4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700"/>
              <a:t>O raciocínio lógico por dedução costuma ser muito associado ao raciocínio lógico matemático. Isso porque ele chega a um determinado resultado ou conclusão em função de uma probabilidade evidente. Assim, segue uma determinada regra e a sua premissa para concluir algo. Por exemplo:</a:t>
            </a:r>
            <a:endParaRPr sz="2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Quando o carteiro passa, o meu cachorro late. O meu cachorro latiu, por isso, o carteiro já passou.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f6969c666_0_4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55" name="Google Shape;155;gff6969c666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ff6969c666_0_4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7" name="Google Shape;157;gff6969c666_0_40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ff6969c666_0_40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>
                <a:solidFill>
                  <a:schemeClr val="dk1"/>
                </a:solidFill>
              </a:rPr>
              <a:t>Indutivo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ff6969c666_0_40"/>
          <p:cNvSpPr txBox="1"/>
          <p:nvPr/>
        </p:nvSpPr>
        <p:spPr>
          <a:xfrm>
            <a:off x="517350" y="2184813"/>
            <a:ext cx="81093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/>
              <a:t>No caso do raciocínio lógico indutivo, o indivíduo determina uma regra. Para isso, ele utiliza um raciocínio analítico e crítico observando os diversos exemplos de como uma determinada situação sempre leva a outra. Ou seja, a conclusão segue a premissa. É comum cientistas utilizarem esse tipo de raciocínio. Por exemplo:</a:t>
            </a:r>
            <a:endParaRPr sz="22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Todas as vezes que o meu cachorro latiu, o carteiro estava passando. Então, se o meu cachorro latir, é porque o carteiro está passando.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f6969c666_0_50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66" name="Google Shape;166;gff6969c666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ff6969c666_0_50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8" name="Google Shape;168;gff6969c666_0_50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ff6969c666_0_50"/>
          <p:cNvSpPr txBox="1"/>
          <p:nvPr/>
        </p:nvSpPr>
        <p:spPr>
          <a:xfrm>
            <a:off x="395525" y="1588838"/>
            <a:ext cx="470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600">
                <a:solidFill>
                  <a:schemeClr val="dk1"/>
                </a:solidFill>
              </a:rPr>
              <a:t>Abdução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ff6969c666_0_50"/>
          <p:cNvSpPr txBox="1"/>
          <p:nvPr/>
        </p:nvSpPr>
        <p:spPr>
          <a:xfrm>
            <a:off x="517350" y="2142938"/>
            <a:ext cx="81093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/>
              <a:t>No raciocínio lógico por abdução, o indivíduo determina a premissa. Esse tipo de raciocínio é muito associado a detetives e diagnosticistas. Nesse caso, a conclusão e a regra servem como base para defender uma determinada premissa, que explica por que se chegou àquela conclusão. Por exemplo:</a:t>
            </a:r>
            <a:endParaRPr sz="2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Sempre que o carteiro passa meu cachorro late. Meu cachorro está latindo, então, o carteiro deve estar passando.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b67c90385_1_39"/>
          <p:cNvSpPr/>
          <p:nvPr/>
        </p:nvSpPr>
        <p:spPr>
          <a:xfrm>
            <a:off x="0" y="6408712"/>
            <a:ext cx="9144000" cy="4767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abecalho_ppt.png" id="177" name="Google Shape;177;g15b67c90385_1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384"/>
            <a:ext cx="9144001" cy="148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5b67c90385_1_39"/>
          <p:cNvSpPr txBox="1"/>
          <p:nvPr>
            <p:ph idx="12" type="sldNum"/>
          </p:nvPr>
        </p:nvSpPr>
        <p:spPr>
          <a:xfrm>
            <a:off x="7010400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1" lang="pt-BR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79" name="Google Shape;179;g15b67c90385_1_39"/>
          <p:cNvSpPr txBox="1"/>
          <p:nvPr/>
        </p:nvSpPr>
        <p:spPr>
          <a:xfrm>
            <a:off x="395536" y="260648"/>
            <a:ext cx="511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Raciocínio lógico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5b67c90385_1_39"/>
          <p:cNvSpPr txBox="1"/>
          <p:nvPr/>
        </p:nvSpPr>
        <p:spPr>
          <a:xfrm>
            <a:off x="457200" y="2500325"/>
            <a:ext cx="84726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A probabilidade está baseada em lidar com incertezas juntamente com a capacidade de um Método Dedutivo voltado à exploração da estrutura.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chemeClr val="dk1"/>
                </a:solidFill>
              </a:rPr>
              <a:t>Há muitas questões complexas que vão lidar com uma ampla variedade de contexto e diversidade de propostas. A probabilidade sempre trabalha com porcentagens.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1" name="Google Shape;181;g15b67c90385_1_39"/>
          <p:cNvSpPr txBox="1"/>
          <p:nvPr/>
        </p:nvSpPr>
        <p:spPr>
          <a:xfrm>
            <a:off x="395525" y="1588838"/>
            <a:ext cx="470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2200"/>
              <a:t>Probabilidades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resentacao_IOS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2012-08-15T00:46:09Z</dcterms:created>
  <dc:creator>rafael.duram</dc:creator>
</cp:coreProperties>
</file>