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2" r:id="rId4"/>
    <p:sldId id="260" r:id="rId5"/>
    <p:sldId id="276" r:id="rId6"/>
    <p:sldId id="261" r:id="rId7"/>
    <p:sldId id="262" r:id="rId8"/>
    <p:sldId id="263" r:id="rId9"/>
    <p:sldId id="275" r:id="rId10"/>
    <p:sldId id="264" r:id="rId11"/>
    <p:sldId id="277" r:id="rId12"/>
    <p:sldId id="265" r:id="rId13"/>
    <p:sldId id="266" r:id="rId14"/>
    <p:sldId id="273" r:id="rId15"/>
    <p:sldId id="267" r:id="rId16"/>
    <p:sldId id="268" r:id="rId17"/>
    <p:sldId id="270" r:id="rId18"/>
    <p:sldId id="271" r:id="rId19"/>
    <p:sldId id="274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5C9"/>
    <a:srgbClr val="D8C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2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649F5A-12C8-46EB-8AFA-9DA99FE82E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1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0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83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6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77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51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7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3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B6D534-7EC8-4C18-A211-01D3EA974E3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075F-873C-4B72-90D7-46DA07773EB9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8DF3A-1011-4FFE-AA84-B05289B4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5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E9111C-4C20-4DE3-B9A0-5B5CD2F1A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963" y="2406217"/>
            <a:ext cx="4578927" cy="2387600"/>
          </a:xfrm>
        </p:spPr>
        <p:txBody>
          <a:bodyPr>
            <a:normAutofit/>
          </a:bodyPr>
          <a:lstStyle/>
          <a:p>
            <a:pPr algn="l"/>
            <a:r>
              <a:rPr lang="ru-RU" sz="4800" dirty="0" err="1">
                <a:solidFill>
                  <a:srgbClr val="DFD5C9"/>
                </a:solidFill>
                <a:latin typeface="+mn-lt"/>
              </a:rPr>
              <a:t>Антикітерський</a:t>
            </a:r>
            <a:r>
              <a:rPr lang="ru-RU" sz="4800" dirty="0">
                <a:solidFill>
                  <a:srgbClr val="DFD5C9"/>
                </a:solidFill>
                <a:latin typeface="+mn-lt"/>
              </a:rPr>
              <a:t> </a:t>
            </a:r>
            <a:r>
              <a:rPr lang="ru-RU" sz="4800" dirty="0" err="1">
                <a:solidFill>
                  <a:srgbClr val="DFD5C9"/>
                </a:solidFill>
                <a:latin typeface="+mn-lt"/>
              </a:rPr>
              <a:t>механізм</a:t>
            </a:r>
            <a:endParaRPr lang="en-US" sz="4800" dirty="0">
              <a:solidFill>
                <a:srgbClr val="DFD5C9"/>
              </a:solidFill>
              <a:latin typeface="+mn-l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C83748-98EC-41BC-9C86-65748A4FA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8963" y="4876655"/>
            <a:ext cx="4578927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uk-UA" dirty="0">
                <a:solidFill>
                  <a:srgbClr val="D8C1A1"/>
                </a:solidFill>
              </a:rPr>
              <a:t>Виконали:</a:t>
            </a:r>
          </a:p>
          <a:p>
            <a:pPr algn="l"/>
            <a:r>
              <a:rPr lang="uk-UA" dirty="0">
                <a:solidFill>
                  <a:srgbClr val="D8C1A1"/>
                </a:solidFill>
              </a:rPr>
              <a:t>студентки групи АІ-205</a:t>
            </a:r>
          </a:p>
          <a:p>
            <a:pPr algn="l"/>
            <a:r>
              <a:rPr lang="uk-UA" dirty="0" err="1">
                <a:solidFill>
                  <a:srgbClr val="D8C1A1"/>
                </a:solidFill>
              </a:rPr>
              <a:t>Гуда</a:t>
            </a:r>
            <a:r>
              <a:rPr lang="uk-UA" dirty="0">
                <a:solidFill>
                  <a:srgbClr val="D8C1A1"/>
                </a:solidFill>
              </a:rPr>
              <a:t> Лілія</a:t>
            </a:r>
          </a:p>
          <a:p>
            <a:pPr algn="l"/>
            <a:r>
              <a:rPr lang="uk-UA">
                <a:solidFill>
                  <a:srgbClr val="D8C1A1"/>
                </a:solidFill>
              </a:rPr>
              <a:t>Алексєєва Аліна</a:t>
            </a:r>
            <a:endParaRPr lang="uk-UA" dirty="0">
              <a:solidFill>
                <a:srgbClr val="D8C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743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F2B92-4D87-451C-AAE8-9C34255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Призначення</a:t>
            </a: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Антикітерського</a:t>
            </a: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механізму</a:t>
            </a:r>
            <a:b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F5DEB-48A4-4627-BF3E-FCD0EE04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перших порах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вивчення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завдяки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збереженим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шкалам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написам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визначили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як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якийсь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астрономічний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пристрій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Згідно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першою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гіпотезою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навігаційний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інструмент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зразок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астролябії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кругової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карти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зоряного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неба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пристосуваннями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астрономічних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спостережень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зокрема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визначення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координат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зірок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5512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983FD-45CF-4514-A3A2-B23C73D1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653175-78B4-47C2-B5B2-B0A25EB72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52945"/>
            <a:ext cx="7886700" cy="5124018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З'ясувалося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служив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визначення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старту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Олімпійських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ігор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Археологи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вважають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всіх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великих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населених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пунктах, де проживали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атлети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Само собою, день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вибирав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випадково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пристосування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повинно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високою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точністю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відрахувати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чотирирічний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цикл. Для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цього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в свою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чергу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потрібно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визначити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рух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небесних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тіл.Антикітерський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просто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обчислював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положення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Сонця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Місяця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розраховував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час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настання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затемнення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(як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сонячного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так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місячного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), але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охоплював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всі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відомі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той час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планети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(а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стародавні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греки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встигли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познайомитися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» з Марсом,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Меркурієм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Сатурном, Венерою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Юпітером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).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Імовірно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ж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встановлено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місячна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орбіта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має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еліптичну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форму. А з таким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функціоналом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застосування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поширилося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інші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ігри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вважали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цикли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Дельфійських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змагань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та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ігор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Коринті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endParaRPr lang="ru-UA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60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50C7D-394C-4F55-AC55-C0F456AFD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0C76A6-178C-4DB4-A0D5-468EDB88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5788927" cy="435133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Однак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незабаром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з'ясувалося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знахідка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набагато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більш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складним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пристроєм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За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рівнем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складності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мініатюризації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грецький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можна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порівняти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астрономічним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годинником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18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століття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включає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себе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понад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три десятки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шестерень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Їх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зуби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виконані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вигляді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рівносторонніх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трикутників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9F693F-6CBE-44CC-AE42-D982294A0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075" y="1538288"/>
            <a:ext cx="2952925" cy="412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BE833F-35C4-48D6-8741-26DD77889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AutoShape 6" descr="Image">
            <a:extLst>
              <a:ext uri="{FF2B5EF4-FFF2-40B4-BE49-F238E27FC236}">
                <a16:creationId xmlns:a16="http://schemas.microsoft.com/office/drawing/2014/main" id="{79E2BA4C-529F-451C-8C99-59682AD9F550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628650" y="1825625"/>
            <a:ext cx="585604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Є думка,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найзагадковіший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винахід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античності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вказувати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п'ять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планет,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той момент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відомі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грецьким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вченим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Йдеться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про Венеру,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Меркурій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Марс,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Юпітер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Сатурн.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Однак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передач,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могли б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відповідати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функцію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знайдена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тільки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одна (фрагмент </a:t>
            </a:r>
            <a:r>
              <a:rPr lang="de-DE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D),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але однозначно про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її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призначення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судити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беруться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Тонка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бронзова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пластина,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прикриває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передній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циферблат, мала так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звану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парапегму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» -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астрономічний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календар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вказує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схід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заходи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окремих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сузір'їв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зірок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Назви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кожної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зірки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позначено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грецькою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буквою,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відповідала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така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ж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літера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зодіакальній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шкалі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A5A8F0-E424-4586-8457-255B4877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1825625"/>
            <a:ext cx="2642532" cy="361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6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CE24E-3E56-4856-94E0-41F5BAE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b="1" dirty="0"/>
            </a:b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Технологія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механізму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була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настільки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складною,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нічого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складнішого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могли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створити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протягом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майже</a:t>
            </a:r>
            <a:r>
              <a:rPr lang="ru-RU" sz="4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1500 </a:t>
            </a:r>
            <a:r>
              <a:rPr lang="ru-RU" sz="4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років</a:t>
            </a:r>
            <a:br>
              <a:rPr lang="ru-RU" dirty="0"/>
            </a:br>
            <a:endParaRPr lang="ru-UA" dirty="0"/>
          </a:p>
        </p:txBody>
      </p:sp>
      <p:pic>
        <p:nvPicPr>
          <p:cNvPr id="2050" name="Picture 2" descr="Складний механізм.">
            <a:extLst>
              <a:ext uri="{FF2B5EF4-FFF2-40B4-BE49-F238E27FC236}">
                <a16:creationId xmlns:a16="http://schemas.microsoft.com/office/drawing/2014/main" id="{965B14A9-DA05-4AB6-A1F9-7148644A78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52" y="2028825"/>
            <a:ext cx="703449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04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F2CC-3F83-449F-BD6C-FBC01A55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8EC66-3AD6-4439-90B4-8AA1A3B1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Верхній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циферблат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задній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панелі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виконаний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вигляді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спіралі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п'ятьма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витками,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кожній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47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відділень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Таким чином,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виходило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235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відділень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відбивають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Метонів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цикл»,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запропонований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астрономом і математиком Метоном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433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до н. е.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Цей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цикл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використовувався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узгодження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тривалостей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місячного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місяця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сонячного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року.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основі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лежить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наближена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рівність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235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синодичних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місяців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= 19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тропічних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років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267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34D3A-2741-4F49-B24F-DD78654F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BB898A-A920-497A-AD2E-B415BA396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Крім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того,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верхньому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циферблаті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допоміжний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циферблат,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поділений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чотири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сектори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Вчені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припустили,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покажчик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показував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Каліпп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цикл»,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складається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чотирьох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метонових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циклів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»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вирахуванням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одного дня,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служив для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уточнення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календаря.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Однак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уже в 2008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дослідники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виявили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даному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циферблаті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назви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чотирьох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панеллінскіх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ігор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: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Істмийських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Олімпійських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Немейських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Пифійських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стрілка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вірогідно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включалася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загальну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передачу і за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рік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здійснювала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чверть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обороту.</a:t>
            </a:r>
          </a:p>
        </p:txBody>
      </p:sp>
    </p:spTree>
    <p:extLst>
      <p:ext uri="{BB962C8B-B14F-4D97-AF65-F5344CB8AC3E}">
        <p14:creationId xmlns:p14="http://schemas.microsoft.com/office/powerpoint/2010/main" val="3577222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0A44B-4DEB-4A4D-8AB5-657DF522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4D78C8-EACA-4B77-8D11-88030296A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403034" cy="4351338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шкалі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циферблата,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демонструє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цикл Сарос, є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символи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l-G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Σ (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місячне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затемнення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 і </a:t>
            </a:r>
            <a:r>
              <a:rPr lang="el-G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Η (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сонячне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затемнення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), 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цифрові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позначення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вказують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дату і час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затемнень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процесі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вивчення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артефакту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вчені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встановили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кореляцію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даних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даними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реальних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спостережень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fontAlgn="base"/>
            <a:b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задній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панелі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один циферблат,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відображає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«цикл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екселігмос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»,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або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потрійний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Сарос».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відображав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період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повторення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сонячних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місячних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затемнень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цілих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добі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br>
              <a:rPr lang="ru-RU" dirty="0"/>
            </a:br>
            <a:endParaRPr lang="ru-RU" dirty="0"/>
          </a:p>
        </p:txBody>
      </p:sp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C0EC097A-BDF0-409C-B9A0-247A43F3D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E449D9-935C-4B04-8381-38BF8CF1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87" y="1690689"/>
            <a:ext cx="3242913" cy="40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5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B74E7-A7F1-48FB-B9A3-447FCE34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29706A-A3DD-4C82-9947-FC299622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358986" cy="4351338"/>
          </a:xfrm>
        </p:spPr>
        <p:txBody>
          <a:bodyPr>
            <a:norm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Обчислення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виконувались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з'єднанням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понад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30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бронзових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коліс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кількох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циферблатів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 для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обчислення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місячних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фаз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використовувалась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диференціальна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передача,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винахід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якої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дослідники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довгий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час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датували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раніше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XVI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століття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</a:p>
          <a:p>
            <a:endParaRPr lang="ru-UA" dirty="0"/>
          </a:p>
        </p:txBody>
      </p:sp>
      <p:pic>
        <p:nvPicPr>
          <p:cNvPr id="5122" name="Picture 2" descr="Древній органайзер?">
            <a:extLst>
              <a:ext uri="{FF2B5EF4-FFF2-40B4-BE49-F238E27FC236}">
                <a16:creationId xmlns:a16="http://schemas.microsoft.com/office/drawing/2014/main" id="{40C10BE1-D5CD-4E05-A3DE-CDE034E35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636" y="1545359"/>
            <a:ext cx="3811877" cy="449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918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E85EF-209B-4B69-88D7-ECA664E4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327AA1-FA23-4946-856C-4E630927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складається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37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бронзових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шестерень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дерев’яному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контейнері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розміром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всього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досить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прогресивним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для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свого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часу.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Управління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здійснювалося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рукоятки, за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якої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дослідники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задавали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бажану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дату.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результаті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видавав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безліч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цікавих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астрономічних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відомостей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За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обертання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ручок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шестерні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переміщалися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обертаючи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серію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циферблатів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кілець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є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написи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позначення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грецьких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знаків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зодіаку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єгипетських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календарних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днів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Подібний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астрономічний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годинник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з’являлися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Європі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до 14-го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століття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ru-UA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4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6729-72D4-41C3-8D13-249B11E3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5BED10-EDC8-447D-B74D-26138E11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/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древній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артефакт,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знайдений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1901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Егейського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моря. До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цього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дня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вважають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однією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головних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загадок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античної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цивілізації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наші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її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навіть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називають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«першим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аналоговим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комп'ютером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».</a:t>
            </a:r>
          </a:p>
        </p:txBody>
      </p:sp>
      <p:pic>
        <p:nvPicPr>
          <p:cNvPr id="1026" name="Picture 2" descr="https://ribalych.ru/wp-content/uploads/2016/01/naxodki-arxeologov_304.jpg">
            <a:extLst>
              <a:ext uri="{FF2B5EF4-FFF2-40B4-BE49-F238E27FC236}">
                <a16:creationId xmlns:a16="http://schemas.microsoft.com/office/drawing/2014/main" id="{AD84C160-8D5E-42F4-B718-0F03C59CB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703" y="3697140"/>
            <a:ext cx="6482593" cy="2940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9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A63B6-F786-4800-A96D-8F5B4B44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3C5601-D732-4831-84FD-33727781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Як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багато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інформації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черпали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древні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греки з пристрою,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зумів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обігнати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розвиток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технологій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тисячу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років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вперед!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вдуматися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то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дійсно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нагадує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комп'ютер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можливостями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добування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корисних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даних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ru-UA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9DA76-785F-44F8-9BCC-38C0374B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Це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перший 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відомий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прообраз 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комп’ютера</a:t>
            </a:r>
            <a:br>
              <a:rPr lang="ru-RU" b="1" dirty="0"/>
            </a:br>
            <a:endParaRPr lang="ru-UA" dirty="0"/>
          </a:p>
        </p:txBody>
      </p:sp>
      <p:pic>
        <p:nvPicPr>
          <p:cNvPr id="1026" name="Picture 2" descr="Прообраз комп'ютера.">
            <a:extLst>
              <a:ext uri="{FF2B5EF4-FFF2-40B4-BE49-F238E27FC236}">
                <a16:creationId xmlns:a16="http://schemas.microsoft.com/office/drawing/2014/main" id="{45E80E15-9B06-4FF4-83AC-1C52593D97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194" y="1825625"/>
            <a:ext cx="64396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8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06A35-2A12-46CE-99C5-D01AE94D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Історія відкриття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4C82C-4C5D-43DA-9E89-C577A88E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Навесні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1900 року два судна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ловцями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губок,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повертаючись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африканських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берегів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Егейським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морем, кинули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якорі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біля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невеликого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грецького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острова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під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назвою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Тут,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глибині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60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метрів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нирці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помітили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руїни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стародавнього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судна. Через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рік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грецькі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археологи почали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досліджувати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затонулий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корабель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допомогою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водолазів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 </a:t>
            </a:r>
          </a:p>
          <a:p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Серед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знахідок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піднятих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із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затонулого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корабля,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шматок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корродированої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бронзи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позбавлений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будь-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якої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форми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через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щільний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шар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вапняних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відкладень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Спочатку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прийняли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уламок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статуї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51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BBD028-D7E3-467A-8E49-C92DE201D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pic>
        <p:nvPicPr>
          <p:cNvPr id="4098" name="Picture 2" descr="Острів Родос - місце виготовлення Антикітерський механізму.">
            <a:extLst>
              <a:ext uri="{FF2B5EF4-FFF2-40B4-BE49-F238E27FC236}">
                <a16:creationId xmlns:a16="http://schemas.microsoft.com/office/drawing/2014/main" id="{86011859-0B76-40B7-9815-94C7B68B8F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72" y="365126"/>
            <a:ext cx="4267201" cy="389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762FB0E-2191-45D6-A225-075FA0074AF8}"/>
              </a:ext>
            </a:extLst>
          </p:cNvPr>
          <p:cNvSpPr/>
          <p:nvPr/>
        </p:nvSpPr>
        <p:spPr>
          <a:xfrm>
            <a:off x="4572000" y="156409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Завдяки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використанню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койне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численних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написах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механізмі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нескладно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здогадатися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був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створений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Греції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яка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була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географічно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дуже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великою на той час.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Останній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аналіз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написів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передбачає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міг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відстежувати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принаймні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42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різні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календарні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події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.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підставі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деяких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згаданих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дат,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дослідники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обчислили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творець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механізму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ймовірно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перебував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на 35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градусі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північної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широти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. У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поєднанні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згадуванням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Цицерона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подібним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пристрої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школі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Посидонія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це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означає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швидше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за все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Антикітерський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механізм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був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створений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на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острові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Родос.</a:t>
            </a:r>
            <a:endParaRPr lang="ru-UA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12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03975-5995-4219-884D-7AD22D50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Перші дослідження</a:t>
            </a: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228BF-2280-480C-8AA4-60EC81318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5142976" cy="48436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Перші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дослідження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того самого шматка проводив археолог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Валеріос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Стаіс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виявив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досить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складний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великою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кількістю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шестерень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приводних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валів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вимірювальних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шкал. Пролежавши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морському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близько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двох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тисяч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років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сильно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забився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Дерев'яний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каркас,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якому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як видно,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кріпилися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всі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частини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приладу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повністю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розпався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Металеві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деталі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піддалися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сильній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корозії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деформації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Дослідження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ускладнювалося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деякі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елементи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втрачені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У 1903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вийшла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перша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наукова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публікація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якій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було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представлено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опис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- так назвали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загадковий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пристрій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2050" name="Picture 2" descr="Valerios Stais - Alchetron, The Free Social Encyclopedia">
            <a:extLst>
              <a:ext uri="{FF2B5EF4-FFF2-40B4-BE49-F238E27FC236}">
                <a16:creationId xmlns:a16="http://schemas.microsoft.com/office/drawing/2014/main" id="{7E5DF099-0A16-40BC-BB1E-8ACC725C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124" y="1432835"/>
            <a:ext cx="3257900" cy="399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63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5114A-119A-4913-AC10-A88BAC13A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9667"/>
          </a:xfrm>
        </p:spPr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Реконструкція</a:t>
            </a:r>
            <a:r>
              <a:rPr lang="ru-RU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Прайса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D1B68-E193-4C91-A9A8-F1D27131B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Робота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розчищення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приладу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була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дуже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кропіткою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тривала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десятиліть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Його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реконструкцію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визнали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практично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безнадійною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справою, тому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тривалий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час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прилад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не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вивчався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Все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змінилося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, коли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привернув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увагу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англійського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історика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фізика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Дерека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де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Соллі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Прайса. У 1959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вчений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опублікував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статтю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«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Давньогрецький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комп'ютер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», яка стала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важливою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віхою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дослідженні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знахідки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fontAlgn="base"/>
            <a:b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Згідно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припущенням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Прайса,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грецький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створений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приблизно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в 85-80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рр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до н. е.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Однак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проведений в 1971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радіовуглецевий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і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епіграфічний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аналізи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відсунули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передбачуваний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період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створення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ще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на 20-70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років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b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9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F5A61-2F0A-42A3-956A-C37841C8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5ED1A-69D7-4DA5-8771-67A512D23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612759" cy="4351338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У 1974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році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Прайс представив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теоретичну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модель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 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її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підставі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австралійський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дослідник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Аллан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Джорджі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спільно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годинникарем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Френком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Персивалем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виготовили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першу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робочу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модель.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Кілька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років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по тому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британським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винахідником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Джоном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Глива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була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сконструйована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більш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точна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копія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Антикітерського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pic>
        <p:nvPicPr>
          <p:cNvPr id="3074" name="Picture 2" descr="https://upload.wikimedia.org/wikipedia/commons/thumb/6/61/DerekdeSollaPrice.jpg/200px-DerekdeSollaPrice.jpg">
            <a:extLst>
              <a:ext uri="{FF2B5EF4-FFF2-40B4-BE49-F238E27FC236}">
                <a16:creationId xmlns:a16="http://schemas.microsoft.com/office/drawing/2014/main" id="{F35CD961-C927-4CE8-97F5-6FAB886E0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85" y="2001793"/>
            <a:ext cx="2785145" cy="364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2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6BF6E0-5A90-4383-8DED-444A5B49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Ніхто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не 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знає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де і як 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використовувався</a:t>
            </a:r>
            <a:r>
              <a:rPr lang="ru-RU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</a:t>
            </a:r>
            <a:br>
              <a:rPr lang="ru-RU" b="1" dirty="0"/>
            </a:b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7E2E6E-175C-4DB3-8F80-B37C9757C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4351338"/>
          </a:xfrm>
        </p:spPr>
        <p:txBody>
          <a:bodyPr/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У той час як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багато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хто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з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функцій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механізму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були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з’ясовані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як і де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використовувався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до сих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пір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невідомо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Вчені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думають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що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використовуватися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храмі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або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в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школі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але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він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також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міг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належати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якійсь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багатій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ru-RU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родині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.</a:t>
            </a:r>
            <a:endParaRPr lang="ru-UA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074" name="Picture 2" descr="Найзагадковіший в світі механізм.">
            <a:extLst>
              <a:ext uri="{FF2B5EF4-FFF2-40B4-BE49-F238E27FC236}">
                <a16:creationId xmlns:a16="http://schemas.microsoft.com/office/drawing/2014/main" id="{C2F0DEB7-8C56-4C0B-B0E7-AD0FC6A7C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82" y="1690689"/>
            <a:ext cx="4636654" cy="390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754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1744</TotalTime>
  <Words>1182</Words>
  <Application>Microsoft Office PowerPoint</Application>
  <PresentationFormat>Экран (4:3)</PresentationFormat>
  <Paragraphs>36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Verdana</vt:lpstr>
      <vt:lpstr>Тема Office</vt:lpstr>
      <vt:lpstr>Антикітерський механізм</vt:lpstr>
      <vt:lpstr>Презентация PowerPoint</vt:lpstr>
      <vt:lpstr>Це перший відомий прообраз комп’ютера </vt:lpstr>
      <vt:lpstr>Історія відкриття</vt:lpstr>
      <vt:lpstr>Презентация PowerPoint</vt:lpstr>
      <vt:lpstr>Перші дослідження</vt:lpstr>
      <vt:lpstr>Реконструкція Прайса </vt:lpstr>
      <vt:lpstr>Презентация PowerPoint</vt:lpstr>
      <vt:lpstr>Ніхто не знає, де і як використовувався механізм </vt:lpstr>
      <vt:lpstr>Призначення Антикітерського механізму </vt:lpstr>
      <vt:lpstr>Презентация PowerPoint</vt:lpstr>
      <vt:lpstr>Презентация PowerPoint</vt:lpstr>
      <vt:lpstr>Презентация PowerPoint</vt:lpstr>
      <vt:lpstr> Технологія механізму була настільки складною, що нічого складнішого не могли створити протягом майже 1500 років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gudalilia@gmail.com</cp:lastModifiedBy>
  <cp:revision>16</cp:revision>
  <dcterms:created xsi:type="dcterms:W3CDTF">2020-10-04T11:33:15Z</dcterms:created>
  <dcterms:modified xsi:type="dcterms:W3CDTF">2021-02-28T23:13:11Z</dcterms:modified>
</cp:coreProperties>
</file>