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7" r:id="rId2"/>
    <p:sldId id="280" r:id="rId3"/>
    <p:sldId id="279" r:id="rId4"/>
    <p:sldId id="285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6" r:id="rId17"/>
    <p:sldId id="294" r:id="rId18"/>
    <p:sldId id="297" r:id="rId19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/>
    <p:restoredTop sz="94506"/>
  </p:normalViewPr>
  <p:slideViewPr>
    <p:cSldViewPr snapToGrid="0" snapToObjects="1" showGuides="1">
      <p:cViewPr varScale="1">
        <p:scale>
          <a:sx n="51" d="100"/>
          <a:sy n="51" d="100"/>
        </p:scale>
        <p:origin x="320" y="208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59F19-767E-204F-949B-B589337A78E0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004B0-4C85-854B-8F11-AA83A3E27A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04B0-4C85-854B-8F11-AA83A3E27A5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78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/>
          <a:lstStyle/>
          <a:p>
            <a:fld id="{1121E210-08E7-A744-B7EB-7B586948F6AA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/>
          <a:lstStyle/>
          <a:p>
            <a:fld id="{1D319A71-BE25-5146-B4AF-96AAC0131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79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81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96686" y="5996246"/>
            <a:ext cx="12393821" cy="172350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9600" b="1" dirty="0">
                <a:solidFill>
                  <a:srgbClr val="000000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Crawling Twitter Data</a:t>
            </a:r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0"/>
            <a:ext cx="218068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02 Perform a simple query on Twitter with 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42" y="1734910"/>
            <a:ext cx="11371490" cy="113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591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0"/>
            <a:ext cx="218068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02 Perform a simple query on Twitter with R</a:t>
            </a:r>
          </a:p>
        </p:txBody>
      </p:sp>
      <p:grpSp>
        <p:nvGrpSpPr>
          <p:cNvPr id="5" name="Grouper 4"/>
          <p:cNvGrpSpPr/>
          <p:nvPr/>
        </p:nvGrpSpPr>
        <p:grpSpPr>
          <a:xfrm>
            <a:off x="1610063" y="1739771"/>
            <a:ext cx="19747710" cy="10376029"/>
            <a:chOff x="695662" y="355423"/>
            <a:chExt cx="10726825" cy="6195049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373" y="1263650"/>
              <a:ext cx="9520836" cy="1079500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2803370" y="355423"/>
              <a:ext cx="7258842" cy="86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400" b="1" dirty="0"/>
                <a:t>TF-IDF for: </a:t>
              </a:r>
              <a:r>
                <a:rPr lang="fr-FR" sz="4400" b="1" dirty="0" err="1"/>
                <a:t>Term</a:t>
              </a:r>
              <a:r>
                <a:rPr lang="fr-FR" sz="4400" b="1" dirty="0"/>
                <a:t> </a:t>
              </a:r>
              <a:r>
                <a:rPr lang="fr-FR" sz="4400" b="1" dirty="0" err="1"/>
                <a:t>frequency</a:t>
              </a:r>
              <a:r>
                <a:rPr lang="fr-FR" sz="4400" b="1" dirty="0"/>
                <a:t>–Inverse document </a:t>
              </a:r>
              <a:r>
                <a:rPr lang="fr-FR" sz="4400" b="1" dirty="0" err="1"/>
                <a:t>frequency</a:t>
              </a:r>
              <a:endParaRPr lang="fr-FR" sz="4400" b="1" dirty="0"/>
            </a:p>
            <a:p>
              <a:r>
                <a:rPr lang="fr-FR" sz="4400" b="1" dirty="0"/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5662" y="3474025"/>
              <a:ext cx="50577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 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number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of times a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term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 </a:t>
              </a:r>
              <a:r>
                <a:rPr lang="fr-FR" b="0" i="1" dirty="0" err="1">
                  <a:solidFill>
                    <a:srgbClr val="222222"/>
                  </a:solidFill>
                  <a:effectLst/>
                  <a:latin typeface="Nimbus Roman No9 L" charset="0"/>
                </a:rPr>
                <a:t>t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 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occurs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in document </a:t>
              </a:r>
              <a:r>
                <a:rPr lang="fr-FR" b="0" i="1" dirty="0">
                  <a:solidFill>
                    <a:srgbClr val="222222"/>
                  </a:solidFill>
                  <a:effectLst/>
                  <a:latin typeface="Nimbus Roman No9 L" charset="0"/>
                </a:rPr>
                <a:t>d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.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5048250" y="2128857"/>
              <a:ext cx="914400" cy="1054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5962650" y="1162050"/>
              <a:ext cx="2019300" cy="132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83887" y="3474025"/>
              <a:ext cx="4038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0" i="0">
                  <a:solidFill>
                    <a:srgbClr val="222222"/>
                  </a:solidFill>
                  <a:effectLst/>
                  <a:latin typeface="Arial" charset="0"/>
                </a:rPr>
                <a:t>is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a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measure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of how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much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information the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word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provides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,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that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is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,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whether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the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term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is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common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or rare </a:t>
              </a:r>
              <a:r>
                <a:rPr lang="fr-FR" b="0" i="0" dirty="0" err="1">
                  <a:solidFill>
                    <a:srgbClr val="222222"/>
                  </a:solidFill>
                  <a:effectLst/>
                  <a:latin typeface="Arial" charset="0"/>
                </a:rPr>
                <a:t>across</a:t>
              </a:r>
              <a:r>
                <a:rPr lang="fr-FR" b="0" i="0" dirty="0">
                  <a:solidFill>
                    <a:srgbClr val="222222"/>
                  </a:solidFill>
                  <a:effectLst/>
                  <a:latin typeface="Arial" charset="0"/>
                </a:rPr>
                <a:t> all documents</a:t>
              </a:r>
              <a:endParaRPr lang="fr-FR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134350" y="1162050"/>
              <a:ext cx="2438399" cy="132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avec flèche 12"/>
            <p:cNvCxnSpPr>
              <a:endCxn id="14" idx="0"/>
            </p:cNvCxnSpPr>
            <p:nvPr/>
          </p:nvCxnSpPr>
          <p:spPr>
            <a:xfrm flipH="1">
              <a:off x="9403187" y="2521237"/>
              <a:ext cx="19407" cy="952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799" y="4974708"/>
              <a:ext cx="2857500" cy="698500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1402684" y="5627142"/>
              <a:ext cx="88502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With</a:t>
              </a:r>
              <a:r>
                <a:rPr lang="fr-FR" b="1" dirty="0"/>
                <a:t>:</a:t>
              </a:r>
            </a:p>
            <a:p>
              <a:r>
                <a:rPr lang="fr-FR" dirty="0"/>
                <a:t>N: total </a:t>
              </a:r>
              <a:r>
                <a:rPr lang="fr-FR" dirty="0" err="1"/>
                <a:t>number</a:t>
              </a:r>
              <a:r>
                <a:rPr lang="fr-FR" dirty="0"/>
                <a:t> of documents / </a:t>
              </a:r>
              <a:r>
                <a:rPr lang="fr-FR" dirty="0" err="1"/>
                <a:t>Number</a:t>
              </a:r>
              <a:r>
                <a:rPr lang="fr-FR" dirty="0"/>
                <a:t> of documents in </a:t>
              </a:r>
              <a:r>
                <a:rPr lang="fr-FR" dirty="0" err="1"/>
                <a:t>our</a:t>
              </a:r>
              <a:r>
                <a:rPr lang="fr-FR" dirty="0"/>
                <a:t> </a:t>
              </a:r>
              <a:r>
                <a:rPr lang="fr-FR" dirty="0" err="1"/>
                <a:t>dataset</a:t>
              </a:r>
              <a:r>
                <a:rPr lang="fr-FR" dirty="0"/>
                <a:t> </a:t>
              </a:r>
              <a:r>
                <a:rPr lang="fr-FR" dirty="0" err="1"/>
                <a:t>that</a:t>
              </a:r>
              <a:r>
                <a:rPr lang="fr-FR" dirty="0"/>
                <a:t> </a:t>
              </a:r>
              <a:r>
                <a:rPr lang="fr-FR" dirty="0" err="1"/>
                <a:t>contains</a:t>
              </a:r>
              <a:r>
                <a:rPr lang="fr-FR" dirty="0"/>
                <a:t> the </a:t>
              </a:r>
              <a:r>
                <a:rPr lang="fr-FR" dirty="0" err="1"/>
                <a:t>term</a:t>
              </a:r>
              <a:endParaRPr lang="fr-FR" dirty="0"/>
            </a:p>
            <a:p>
              <a:r>
                <a:rPr lang="fr-FR" dirty="0"/>
                <a:t>Log to </a:t>
              </a:r>
              <a:r>
                <a:rPr lang="fr-FR" dirty="0" err="1"/>
                <a:t>dampen</a:t>
              </a:r>
              <a:r>
                <a:rPr lang="fr-FR" dirty="0"/>
                <a:t> the </a:t>
              </a:r>
              <a:r>
                <a:rPr lang="fr-FR" dirty="0" err="1"/>
                <a:t>effect</a:t>
              </a:r>
              <a:r>
                <a:rPr lang="fr-FR" dirty="0"/>
                <a:t> of the </a:t>
              </a:r>
              <a:r>
                <a:rPr lang="fr-FR" dirty="0" err="1"/>
                <a:t>idf</a:t>
              </a:r>
              <a:r>
                <a:rPr lang="fr-FR" dirty="0"/>
                <a:t> </a:t>
              </a:r>
              <a:r>
                <a:rPr lang="fr-FR" dirty="0" err="1"/>
                <a:t>function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448191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551316" y="4162100"/>
            <a:ext cx="23284543" cy="7223497"/>
            <a:chOff x="424543" y="4162100"/>
            <a:chExt cx="23284543" cy="7223497"/>
          </a:xfrm>
        </p:grpSpPr>
        <p:sp>
          <p:nvSpPr>
            <p:cNvPr id="3" name="TextBox 17"/>
            <p:cNvSpPr txBox="1"/>
            <p:nvPr/>
          </p:nvSpPr>
          <p:spPr>
            <a:xfrm>
              <a:off x="424543" y="6861282"/>
              <a:ext cx="232845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6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Detect communities in @</a:t>
              </a:r>
              <a:r>
                <a:rPr lang="en-US" sz="9600" b="1" dirty="0" err="1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RLadiesBerlin</a:t>
              </a:r>
              <a:r>
                <a:rPr lang="en-US" sz="96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 Twitter users network</a:t>
              </a:r>
            </a:p>
          </p:txBody>
        </p:sp>
        <p:sp>
          <p:nvSpPr>
            <p:cNvPr id="4" name="Text Placeholder 33"/>
            <p:cNvSpPr txBox="1">
              <a:spLocks/>
            </p:cNvSpPr>
            <p:nvPr/>
          </p:nvSpPr>
          <p:spPr>
            <a:xfrm>
              <a:off x="11497342" y="4162100"/>
              <a:ext cx="1392490" cy="109568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9600" dirty="0">
                  <a:solidFill>
                    <a:schemeClr val="accent1"/>
                  </a:solidFill>
                  <a:latin typeface="Montserrat Light" charset="0"/>
                  <a:cs typeface="Montserrat Light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506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2788"/>
          <a:stretch/>
        </p:blipFill>
        <p:spPr>
          <a:xfrm>
            <a:off x="2372941" y="1446550"/>
            <a:ext cx="18918389" cy="120408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430" y="0"/>
            <a:ext cx="6471745" cy="4185003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0" y="0"/>
            <a:ext cx="113672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03 Detect communities </a:t>
            </a:r>
          </a:p>
        </p:txBody>
      </p:sp>
    </p:spTree>
    <p:extLst>
      <p:ext uri="{BB962C8B-B14F-4D97-AF65-F5344CB8AC3E}">
        <p14:creationId xmlns:p14="http://schemas.microsoft.com/office/powerpoint/2010/main" val="18657566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cteur droit 55"/>
          <p:cNvCxnSpPr/>
          <p:nvPr/>
        </p:nvCxnSpPr>
        <p:spPr>
          <a:xfrm>
            <a:off x="15824884" y="2573423"/>
            <a:ext cx="4024554" cy="111610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15779454" y="1107695"/>
            <a:ext cx="3326518" cy="14871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9060544" y="1142806"/>
            <a:ext cx="788894" cy="252336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 flipV="1">
            <a:off x="4098456" y="7961757"/>
            <a:ext cx="5810322" cy="319517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endCxn id="26" idx="4"/>
          </p:cNvCxnSpPr>
          <p:nvPr/>
        </p:nvCxnSpPr>
        <p:spPr>
          <a:xfrm flipV="1">
            <a:off x="15721451" y="4025712"/>
            <a:ext cx="4127988" cy="71926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9677728" y="6502950"/>
            <a:ext cx="3323042" cy="21791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8003439" y="3018116"/>
            <a:ext cx="1940592" cy="35511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081120" y="3131474"/>
            <a:ext cx="4029990" cy="483122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9750116" y="2587340"/>
            <a:ext cx="6029338" cy="394474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er 53"/>
          <p:cNvGrpSpPr/>
          <p:nvPr/>
        </p:nvGrpSpPr>
        <p:grpSpPr>
          <a:xfrm>
            <a:off x="4045969" y="1177917"/>
            <a:ext cx="15803468" cy="10040466"/>
            <a:chOff x="2022191" y="588958"/>
            <a:chExt cx="7901734" cy="5020233"/>
          </a:xfrm>
        </p:grpSpPr>
        <p:cxnSp>
          <p:nvCxnSpPr>
            <p:cNvPr id="45" name="Connecteur droit 44"/>
            <p:cNvCxnSpPr/>
            <p:nvPr/>
          </p:nvCxnSpPr>
          <p:spPr>
            <a:xfrm flipH="1">
              <a:off x="6414543" y="1844764"/>
              <a:ext cx="3509382" cy="138429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421436" y="3262208"/>
              <a:ext cx="1490212" cy="234698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4917438" y="3229063"/>
              <a:ext cx="1497105" cy="2241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>
              <a:off x="6414543" y="1309123"/>
              <a:ext cx="1474391" cy="194235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6414543" y="3195446"/>
              <a:ext cx="0" cy="114673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4207161" y="1636334"/>
              <a:ext cx="2359782" cy="17451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6407651" y="588958"/>
              <a:ext cx="3121827" cy="26732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V="1">
              <a:off x="2022191" y="3229063"/>
              <a:ext cx="4392352" cy="71867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962263" y="3229063"/>
              <a:ext cx="1452280" cy="238012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852459" y="3229063"/>
              <a:ext cx="3562084" cy="218290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llipse 8"/>
          <p:cNvSpPr/>
          <p:nvPr/>
        </p:nvSpPr>
        <p:spPr>
          <a:xfrm>
            <a:off x="9442018" y="6063683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0" name="Ellipse 9"/>
          <p:cNvSpPr/>
          <p:nvPr/>
        </p:nvSpPr>
        <p:spPr>
          <a:xfrm>
            <a:off x="9531668" y="10752221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2" name="Ellipse 11"/>
          <p:cNvSpPr/>
          <p:nvPr/>
        </p:nvSpPr>
        <p:spPr>
          <a:xfrm>
            <a:off x="5201114" y="10429489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4" name="Ellipse 13"/>
          <p:cNvSpPr/>
          <p:nvPr/>
        </p:nvSpPr>
        <p:spPr>
          <a:xfrm>
            <a:off x="3659188" y="7501021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7" name="Ellipse 16"/>
          <p:cNvSpPr/>
          <p:nvPr/>
        </p:nvSpPr>
        <p:spPr>
          <a:xfrm>
            <a:off x="7716664" y="2573423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8" name="Ellipse 17"/>
          <p:cNvSpPr/>
          <p:nvPr/>
        </p:nvSpPr>
        <p:spPr>
          <a:xfrm>
            <a:off x="12436228" y="6063681"/>
            <a:ext cx="788894" cy="7888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21" name="Ellipse 20"/>
          <p:cNvSpPr/>
          <p:nvPr/>
        </p:nvSpPr>
        <p:spPr>
          <a:xfrm>
            <a:off x="15385008" y="2223801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25" name="Ellipse 24"/>
          <p:cNvSpPr/>
          <p:nvPr/>
        </p:nvSpPr>
        <p:spPr>
          <a:xfrm>
            <a:off x="15277440" y="10752221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26" name="Ellipse 25"/>
          <p:cNvSpPr/>
          <p:nvPr/>
        </p:nvSpPr>
        <p:spPr>
          <a:xfrm>
            <a:off x="19454992" y="3236819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27" name="Ellipse 26"/>
          <p:cNvSpPr/>
          <p:nvPr/>
        </p:nvSpPr>
        <p:spPr>
          <a:xfrm>
            <a:off x="12436228" y="8289915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28" name="Ellipse 27"/>
          <p:cNvSpPr/>
          <p:nvPr/>
        </p:nvSpPr>
        <p:spPr>
          <a:xfrm>
            <a:off x="18666098" y="717179"/>
            <a:ext cx="788894" cy="7888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34" name="TextBox 8"/>
          <p:cNvSpPr txBox="1"/>
          <p:nvPr/>
        </p:nvSpPr>
        <p:spPr>
          <a:xfrm>
            <a:off x="0" y="0"/>
            <a:ext cx="113672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03 Detect communities </a:t>
            </a:r>
          </a:p>
        </p:txBody>
      </p:sp>
    </p:spTree>
    <p:extLst>
      <p:ext uri="{BB962C8B-B14F-4D97-AF65-F5344CB8AC3E}">
        <p14:creationId xmlns:p14="http://schemas.microsoft.com/office/powerpoint/2010/main" val="198505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7" grpId="0" animBg="1"/>
      <p:bldP spid="18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0"/>
            <a:ext cx="113672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03 Detect communities 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753965" y="2872592"/>
            <a:ext cx="22813930" cy="10113904"/>
            <a:chOff x="1221727" y="1892878"/>
            <a:chExt cx="22813930" cy="10113904"/>
          </a:xfrm>
        </p:grpSpPr>
        <p:sp>
          <p:nvSpPr>
            <p:cNvPr id="7" name="Titre 1"/>
            <p:cNvSpPr txBox="1">
              <a:spLocks/>
            </p:cNvSpPr>
            <p:nvPr/>
          </p:nvSpPr>
          <p:spPr>
            <a:xfrm>
              <a:off x="6496254" y="1892878"/>
              <a:ext cx="12264877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</a:lstStyle>
            <a:p>
              <a:r>
                <a:rPr lang="de-DE" sz="4800" b="1" dirty="0">
                  <a:latin typeface="+mn-lt"/>
                  <a:ea typeface="+mn-ea"/>
                  <a:cs typeface="+mn-cs"/>
                </a:rPr>
                <a:t>„</a:t>
              </a:r>
              <a:r>
                <a:rPr lang="de-DE" sz="4800" b="1" dirty="0" err="1">
                  <a:latin typeface="+mn-lt"/>
                  <a:ea typeface="+mn-ea"/>
                  <a:cs typeface="+mn-cs"/>
                </a:rPr>
                <a:t>Modularity</a:t>
              </a:r>
              <a:r>
                <a:rPr lang="de-DE" sz="4800" b="1" dirty="0">
                  <a:latin typeface="+mn-lt"/>
                  <a:ea typeface="+mn-ea"/>
                  <a:cs typeface="+mn-cs"/>
                </a:rPr>
                <a:t>“ </a:t>
              </a:r>
              <a:r>
                <a:rPr lang="de-DE" sz="4800" b="1" dirty="0" err="1">
                  <a:latin typeface="+mn-lt"/>
                  <a:ea typeface="+mn-ea"/>
                  <a:cs typeface="+mn-cs"/>
                </a:rPr>
                <a:t>algorithm</a:t>
              </a:r>
              <a:r>
                <a:rPr lang="de-DE" sz="4800" b="1" dirty="0">
                  <a:latin typeface="+mn-lt"/>
                  <a:ea typeface="+mn-ea"/>
                  <a:cs typeface="+mn-cs"/>
                </a:rPr>
                <a:t> (</a:t>
              </a:r>
              <a:r>
                <a:rPr lang="de-DE" sz="4800" b="1" dirty="0" err="1">
                  <a:latin typeface="+mn-lt"/>
                  <a:ea typeface="+mn-ea"/>
                  <a:cs typeface="+mn-cs"/>
                </a:rPr>
                <a:t>Louvain</a:t>
              </a:r>
              <a:r>
                <a:rPr lang="de-DE" sz="4800" b="1" dirty="0">
                  <a:latin typeface="+mn-lt"/>
                  <a:ea typeface="+mn-ea"/>
                  <a:cs typeface="+mn-cs"/>
                </a:rPr>
                <a:t> </a:t>
              </a:r>
              <a:r>
                <a:rPr lang="de-DE" sz="4800" b="1" dirty="0" err="1">
                  <a:latin typeface="+mn-lt"/>
                  <a:ea typeface="+mn-ea"/>
                  <a:cs typeface="+mn-cs"/>
                </a:rPr>
                <a:t>Method</a:t>
              </a:r>
              <a:r>
                <a:rPr lang="de-DE" sz="4800" b="1" dirty="0"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8" name="Espace réservé du contenu 2"/>
            <p:cNvSpPr txBox="1">
              <a:spLocks/>
            </p:cNvSpPr>
            <p:nvPr/>
          </p:nvSpPr>
          <p:spPr>
            <a:xfrm>
              <a:off x="1221727" y="3604482"/>
              <a:ext cx="22813930" cy="84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defRPr>
              </a:lvl1pPr>
            </a:lstStyle>
            <a:p>
              <a:pPr marL="571500" indent="-571500">
                <a:lnSpc>
                  <a:spcPct val="100000"/>
                </a:lnSpc>
                <a:buFont typeface="Arial" charset="0"/>
                <a:buChar char="•"/>
              </a:pPr>
              <a:r>
                <a:rPr lang="de-DE" b="1" dirty="0" err="1"/>
                <a:t>Modularity</a:t>
              </a:r>
              <a:r>
                <a:rPr lang="de-DE" dirty="0"/>
                <a:t>=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edges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fall </a:t>
              </a:r>
              <a:r>
                <a:rPr lang="de-DE" dirty="0" err="1"/>
                <a:t>within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given</a:t>
              </a:r>
              <a:r>
                <a:rPr lang="de-DE" dirty="0"/>
                <a:t> </a:t>
              </a:r>
              <a:r>
                <a:rPr lang="de-DE" dirty="0" err="1"/>
                <a:t>groups</a:t>
              </a:r>
              <a:r>
                <a:rPr lang="de-DE" dirty="0"/>
                <a:t> minus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expected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edges</a:t>
              </a:r>
              <a:r>
                <a:rPr lang="de-DE" dirty="0"/>
                <a:t> </a:t>
              </a:r>
              <a:r>
                <a:rPr lang="de-DE" dirty="0" err="1"/>
                <a:t>were</a:t>
              </a:r>
              <a:r>
                <a:rPr lang="de-DE" dirty="0"/>
                <a:t> </a:t>
              </a:r>
              <a:r>
                <a:rPr lang="de-DE" dirty="0" err="1"/>
                <a:t>distributed</a:t>
              </a:r>
              <a:r>
                <a:rPr lang="de-DE" dirty="0"/>
                <a:t> at </a:t>
              </a:r>
              <a:r>
                <a:rPr lang="de-DE" dirty="0" err="1"/>
                <a:t>random</a:t>
              </a:r>
              <a:r>
                <a:rPr lang="de-DE" dirty="0"/>
                <a:t>. [-1,1]</a:t>
              </a:r>
            </a:p>
            <a:p>
              <a:pPr marL="571500" indent="-571500">
                <a:buFont typeface="Arial" charset="0"/>
                <a:buChar char="•"/>
              </a:pPr>
              <a:endParaRPr lang="de-DE" dirty="0"/>
            </a:p>
            <a:p>
              <a:pPr marL="571500" indent="-571500">
                <a:lnSpc>
                  <a:spcPct val="100000"/>
                </a:lnSpc>
                <a:buFont typeface="Arial" charset="0"/>
                <a:buChar char="•"/>
              </a:pPr>
              <a:r>
                <a:rPr lang="de-DE" dirty="0" err="1"/>
                <a:t>Initially</a:t>
              </a:r>
              <a:r>
                <a:rPr lang="de-DE" dirty="0"/>
                <a:t>, </a:t>
              </a:r>
              <a:r>
                <a:rPr lang="de-DE" b="1" dirty="0" err="1"/>
                <a:t>each</a:t>
              </a:r>
              <a:r>
                <a:rPr lang="de-DE" b="1" dirty="0"/>
                <a:t> </a:t>
              </a:r>
              <a:r>
                <a:rPr lang="de-DE" b="1" dirty="0" err="1"/>
                <a:t>node</a:t>
              </a:r>
              <a:r>
                <a:rPr lang="de-DE" b="1" dirty="0"/>
                <a:t> </a:t>
              </a:r>
              <a:r>
                <a:rPr lang="de-DE" b="1" dirty="0" err="1"/>
                <a:t>is</a:t>
              </a:r>
              <a:r>
                <a:rPr lang="de-DE" b="1" dirty="0"/>
                <a:t> </a:t>
              </a:r>
              <a:r>
                <a:rPr lang="de-DE" b="1" dirty="0" err="1"/>
                <a:t>assigned</a:t>
              </a:r>
              <a:r>
                <a:rPr lang="de-DE" b="1" dirty="0"/>
                <a:t> </a:t>
              </a:r>
              <a:r>
                <a:rPr lang="de-DE" b="1" dirty="0" err="1"/>
                <a:t>to</a:t>
              </a:r>
              <a:r>
                <a:rPr lang="de-DE" b="1" dirty="0"/>
                <a:t> a </a:t>
              </a:r>
              <a:r>
                <a:rPr lang="de-DE" b="1" dirty="0" err="1"/>
                <a:t>community</a:t>
              </a:r>
              <a:r>
                <a:rPr lang="de-DE" b="1" dirty="0"/>
                <a:t> </a:t>
              </a:r>
              <a:r>
                <a:rPr lang="de-DE" dirty="0"/>
                <a:t>on </a:t>
              </a:r>
              <a:r>
                <a:rPr lang="de-DE" dirty="0" err="1"/>
                <a:t>its</a:t>
              </a:r>
              <a:r>
                <a:rPr lang="de-DE" dirty="0"/>
                <a:t> </a:t>
              </a:r>
              <a:r>
                <a:rPr lang="de-DE" dirty="0" err="1"/>
                <a:t>own</a:t>
              </a:r>
              <a:r>
                <a:rPr lang="de-DE" dirty="0"/>
                <a:t>. </a:t>
              </a:r>
            </a:p>
            <a:p>
              <a:pPr marL="571500" indent="-571500">
                <a:buFont typeface="Arial" charset="0"/>
                <a:buChar char="•"/>
              </a:pPr>
              <a:endParaRPr lang="de-DE" dirty="0"/>
            </a:p>
            <a:p>
              <a:pPr marL="571500" indent="-571500">
                <a:lnSpc>
                  <a:spcPct val="100000"/>
                </a:lnSpc>
                <a:buFont typeface="Arial" charset="0"/>
                <a:buChar char="•"/>
              </a:pPr>
              <a:r>
                <a:rPr lang="de-DE" b="1" dirty="0"/>
                <a:t>In </a:t>
              </a:r>
              <a:r>
                <a:rPr lang="de-DE" b="1" dirty="0" err="1"/>
                <a:t>every</a:t>
              </a:r>
              <a:r>
                <a:rPr lang="de-DE" b="1" dirty="0"/>
                <a:t> </a:t>
              </a:r>
              <a:r>
                <a:rPr lang="de-DE" b="1" dirty="0" err="1"/>
                <a:t>step</a:t>
              </a:r>
              <a:r>
                <a:rPr lang="de-DE" b="1" dirty="0"/>
                <a:t>, </a:t>
              </a:r>
              <a:r>
                <a:rPr lang="de-DE" b="1" dirty="0" err="1"/>
                <a:t>nodes</a:t>
              </a:r>
              <a:r>
                <a:rPr lang="de-DE" b="1" dirty="0"/>
                <a:t> </a:t>
              </a:r>
              <a:r>
                <a:rPr lang="de-DE" b="1" dirty="0" err="1"/>
                <a:t>are</a:t>
              </a:r>
              <a:r>
                <a:rPr lang="de-DE" b="1" dirty="0"/>
                <a:t> </a:t>
              </a:r>
              <a:r>
                <a:rPr lang="de-DE" b="1" dirty="0" err="1"/>
                <a:t>re-assigned</a:t>
              </a:r>
              <a:r>
                <a:rPr lang="de-DE" b="1" dirty="0"/>
                <a:t> </a:t>
              </a:r>
              <a:r>
                <a:rPr lang="de-DE" b="1" dirty="0" err="1"/>
                <a:t>to</a:t>
              </a:r>
              <a:r>
                <a:rPr lang="de-DE" b="1" dirty="0"/>
                <a:t> </a:t>
              </a:r>
              <a:r>
                <a:rPr lang="de-DE" b="1" dirty="0" err="1"/>
                <a:t>communities</a:t>
              </a:r>
              <a:r>
                <a:rPr lang="de-DE" b="1" dirty="0"/>
                <a:t> </a:t>
              </a:r>
              <a:r>
                <a:rPr lang="de-DE" dirty="0"/>
                <a:t>in a </a:t>
              </a:r>
              <a:r>
                <a:rPr lang="de-DE" dirty="0" err="1"/>
                <a:t>local</a:t>
              </a:r>
              <a:r>
                <a:rPr lang="de-DE" dirty="0"/>
                <a:t>, </a:t>
              </a:r>
              <a:r>
                <a:rPr lang="de-DE" dirty="0" err="1"/>
                <a:t>greedy</a:t>
              </a:r>
              <a:r>
                <a:rPr lang="de-DE" dirty="0"/>
                <a:t> </a:t>
              </a:r>
              <a:r>
                <a:rPr lang="de-DE" dirty="0" err="1"/>
                <a:t>way</a:t>
              </a:r>
              <a:r>
                <a:rPr lang="de-DE" dirty="0"/>
                <a:t>: </a:t>
              </a:r>
              <a:r>
                <a:rPr lang="de-DE" dirty="0" err="1"/>
                <a:t>each</a:t>
              </a:r>
              <a:r>
                <a:rPr lang="de-DE" dirty="0"/>
                <a:t> </a:t>
              </a:r>
              <a:r>
                <a:rPr lang="de-DE" dirty="0" err="1"/>
                <a:t>node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moved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community</a:t>
              </a:r>
              <a:r>
                <a:rPr lang="de-DE" dirty="0"/>
                <a:t> </a:t>
              </a:r>
              <a:r>
                <a:rPr lang="de-DE" dirty="0" err="1"/>
                <a:t>with</a:t>
              </a:r>
              <a:r>
                <a:rPr lang="de-DE" dirty="0"/>
                <a:t> </a:t>
              </a:r>
              <a:r>
                <a:rPr lang="de-DE" dirty="0" err="1"/>
                <a:t>which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achieves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highest</a:t>
              </a:r>
              <a:r>
                <a:rPr lang="de-DE" dirty="0"/>
                <a:t> </a:t>
              </a:r>
              <a:r>
                <a:rPr lang="de-DE" dirty="0" err="1"/>
                <a:t>contribution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modularity</a:t>
              </a:r>
              <a:r>
                <a:rPr lang="de-DE" dirty="0"/>
                <a:t>.</a:t>
              </a:r>
            </a:p>
            <a:p>
              <a:pPr marL="571500" indent="-571500">
                <a:buFont typeface="Arial" charset="0"/>
                <a:buChar char="•"/>
              </a:pPr>
              <a:endParaRPr lang="de-DE" dirty="0"/>
            </a:p>
            <a:p>
              <a:pPr marL="571500" indent="-571500">
                <a:lnSpc>
                  <a:spcPct val="100000"/>
                </a:lnSpc>
                <a:buFont typeface="Arial" charset="0"/>
                <a:buChar char="•"/>
              </a:pPr>
              <a:r>
                <a:rPr lang="de-DE" dirty="0"/>
                <a:t> </a:t>
              </a:r>
              <a:r>
                <a:rPr lang="de-DE" b="1" dirty="0" err="1"/>
                <a:t>When</a:t>
              </a:r>
              <a:r>
                <a:rPr lang="de-DE" b="1" dirty="0"/>
                <a:t> </a:t>
              </a:r>
              <a:r>
                <a:rPr lang="de-DE" b="1" dirty="0" err="1"/>
                <a:t>no</a:t>
              </a:r>
              <a:r>
                <a:rPr lang="de-DE" b="1" dirty="0"/>
                <a:t> </a:t>
              </a:r>
              <a:r>
                <a:rPr lang="de-DE" b="1" dirty="0" err="1"/>
                <a:t>nodes</a:t>
              </a:r>
              <a:r>
                <a:rPr lang="de-DE" b="1" dirty="0"/>
                <a:t> </a:t>
              </a:r>
              <a:r>
                <a:rPr lang="de-DE" b="1" dirty="0" err="1"/>
                <a:t>can</a:t>
              </a:r>
              <a:r>
                <a:rPr lang="de-DE" b="1" dirty="0"/>
                <a:t> </a:t>
              </a:r>
              <a:r>
                <a:rPr lang="de-DE" b="1" dirty="0" err="1"/>
                <a:t>be</a:t>
              </a:r>
              <a:r>
                <a:rPr lang="de-DE" b="1" dirty="0"/>
                <a:t> </a:t>
              </a:r>
              <a:r>
                <a:rPr lang="de-DE" b="1" dirty="0" err="1"/>
                <a:t>reassigned</a:t>
              </a:r>
              <a:r>
                <a:rPr lang="de-DE" b="1" dirty="0"/>
                <a:t>, </a:t>
              </a:r>
              <a:r>
                <a:rPr lang="de-DE" b="1" dirty="0" err="1"/>
                <a:t>each</a:t>
              </a:r>
              <a:r>
                <a:rPr lang="de-DE" b="1" dirty="0"/>
                <a:t> </a:t>
              </a:r>
              <a:r>
                <a:rPr lang="de-DE" b="1" dirty="0" err="1"/>
                <a:t>community</a:t>
              </a:r>
              <a:r>
                <a:rPr lang="de-DE" b="1" dirty="0"/>
                <a:t> </a:t>
              </a:r>
              <a:r>
                <a:rPr lang="de-DE" b="1" dirty="0" err="1"/>
                <a:t>is</a:t>
              </a:r>
              <a:r>
                <a:rPr lang="de-DE" b="1" dirty="0"/>
                <a:t> </a:t>
              </a:r>
              <a:r>
                <a:rPr lang="de-DE" b="1" dirty="0" err="1"/>
                <a:t>considered</a:t>
              </a:r>
              <a:r>
                <a:rPr lang="de-DE" b="1" dirty="0"/>
                <a:t> </a:t>
              </a:r>
              <a:r>
                <a:rPr lang="de-DE" b="1" dirty="0" err="1"/>
                <a:t>as</a:t>
              </a:r>
              <a:r>
                <a:rPr lang="de-DE" b="1" dirty="0"/>
                <a:t> a </a:t>
              </a:r>
              <a:r>
                <a:rPr lang="de-DE" b="1" dirty="0" err="1"/>
                <a:t>node</a:t>
              </a:r>
              <a:r>
                <a:rPr lang="de-DE" b="1" dirty="0"/>
                <a:t> on </a:t>
              </a:r>
              <a:r>
                <a:rPr lang="de-DE" b="1" dirty="0" err="1"/>
                <a:t>its</a:t>
              </a:r>
              <a:r>
                <a:rPr lang="de-DE" b="1" dirty="0"/>
                <a:t> </a:t>
              </a:r>
              <a:r>
                <a:rPr lang="de-DE" b="1" dirty="0" err="1"/>
                <a:t>own</a:t>
              </a:r>
              <a:r>
                <a:rPr lang="de-DE" dirty="0"/>
                <a:t>, </a:t>
              </a:r>
              <a:r>
                <a:rPr lang="de-DE" dirty="0" err="1"/>
                <a:t>and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process</a:t>
              </a:r>
              <a:r>
                <a:rPr lang="de-DE" dirty="0"/>
                <a:t> </a:t>
              </a:r>
              <a:r>
                <a:rPr lang="de-DE" dirty="0" err="1"/>
                <a:t>starts</a:t>
              </a:r>
              <a:r>
                <a:rPr lang="de-DE" dirty="0"/>
                <a:t> </a:t>
              </a:r>
              <a:r>
                <a:rPr lang="de-DE" dirty="0" err="1"/>
                <a:t>again</a:t>
              </a:r>
              <a:r>
                <a:rPr lang="de-DE" dirty="0"/>
                <a:t> </a:t>
              </a:r>
              <a:r>
                <a:rPr lang="de-DE" dirty="0" err="1"/>
                <a:t>with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merged</a:t>
              </a:r>
              <a:r>
                <a:rPr lang="de-DE" dirty="0"/>
                <a:t> </a:t>
              </a:r>
              <a:r>
                <a:rPr lang="de-DE" dirty="0" err="1"/>
                <a:t>communities</a:t>
              </a:r>
              <a:r>
                <a:rPr lang="de-DE" dirty="0"/>
                <a:t>. </a:t>
              </a:r>
            </a:p>
            <a:p>
              <a:pPr marL="571500" indent="-571500">
                <a:buFont typeface="Arial" charset="0"/>
                <a:buChar char="•"/>
              </a:pPr>
              <a:endParaRPr lang="de-DE" dirty="0"/>
            </a:p>
            <a:p>
              <a:pPr marL="571500" indent="-571500">
                <a:lnSpc>
                  <a:spcPct val="100000"/>
                </a:lnSpc>
                <a:buFont typeface="Arial" charset="0"/>
                <a:buChar char="•"/>
              </a:pPr>
              <a:r>
                <a:rPr lang="de-DE" dirty="0"/>
                <a:t>The </a:t>
              </a:r>
              <a:r>
                <a:rPr lang="de-DE" b="1" dirty="0" err="1"/>
                <a:t>process</a:t>
              </a:r>
              <a:r>
                <a:rPr lang="de-DE" b="1" dirty="0"/>
                <a:t> </a:t>
              </a:r>
              <a:r>
                <a:rPr lang="de-DE" b="1" dirty="0" err="1"/>
                <a:t>stops</a:t>
              </a:r>
              <a:r>
                <a:rPr lang="de-DE" b="1" dirty="0"/>
                <a:t> </a:t>
              </a:r>
              <a:r>
                <a:rPr lang="de-DE" b="1" dirty="0" err="1"/>
                <a:t>when</a:t>
              </a:r>
              <a:r>
                <a:rPr lang="de-DE" b="1" dirty="0"/>
                <a:t> </a:t>
              </a:r>
              <a:r>
                <a:rPr lang="de-DE" b="1" dirty="0" err="1"/>
                <a:t>there</a:t>
              </a:r>
              <a:r>
                <a:rPr lang="de-DE" b="1" dirty="0"/>
                <a:t> </a:t>
              </a:r>
              <a:r>
                <a:rPr lang="de-DE" b="1" dirty="0" err="1"/>
                <a:t>is</a:t>
              </a:r>
              <a:r>
                <a:rPr lang="de-DE" b="1" dirty="0"/>
                <a:t> </a:t>
              </a:r>
              <a:r>
                <a:rPr lang="de-DE" b="1" dirty="0" err="1"/>
                <a:t>only</a:t>
              </a:r>
              <a:r>
                <a:rPr lang="de-DE" b="1" dirty="0"/>
                <a:t> a </a:t>
              </a:r>
              <a:r>
                <a:rPr lang="de-DE" b="1" dirty="0" err="1"/>
                <a:t>single</a:t>
              </a:r>
              <a:r>
                <a:rPr lang="de-DE" b="1" dirty="0"/>
                <a:t> </a:t>
              </a:r>
              <a:r>
                <a:rPr lang="de-DE" b="1" dirty="0" err="1"/>
                <a:t>node</a:t>
              </a:r>
              <a:r>
                <a:rPr lang="de-DE" b="1" dirty="0"/>
                <a:t> </a:t>
              </a:r>
              <a:r>
                <a:rPr lang="de-DE" b="1" dirty="0" err="1"/>
                <a:t>left</a:t>
              </a:r>
              <a:r>
                <a:rPr lang="de-DE" b="1" dirty="0"/>
                <a:t> </a:t>
              </a:r>
              <a:r>
                <a:rPr lang="de-DE" dirty="0" err="1"/>
                <a:t>or</a:t>
              </a:r>
              <a:r>
                <a:rPr lang="de-DE" dirty="0"/>
                <a:t> </a:t>
              </a:r>
              <a:r>
                <a:rPr lang="de-DE" dirty="0" err="1"/>
                <a:t>when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modularity</a:t>
              </a:r>
              <a:r>
                <a:rPr lang="de-DE" dirty="0"/>
                <a:t> </a:t>
              </a:r>
              <a:r>
                <a:rPr lang="de-DE" dirty="0" err="1"/>
                <a:t>cannot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increased</a:t>
              </a:r>
              <a:r>
                <a:rPr lang="de-DE" dirty="0"/>
                <a:t> </a:t>
              </a:r>
              <a:r>
                <a:rPr lang="de-DE" dirty="0" err="1"/>
                <a:t>any</a:t>
              </a:r>
              <a:r>
                <a:rPr lang="de-DE" dirty="0"/>
                <a:t> </a:t>
              </a:r>
              <a:r>
                <a:rPr lang="de-DE" dirty="0" err="1"/>
                <a:t>more</a:t>
              </a:r>
              <a:r>
                <a:rPr lang="de-DE" dirty="0"/>
                <a:t> in a </a:t>
              </a:r>
              <a:r>
                <a:rPr lang="de-DE" dirty="0" err="1"/>
                <a:t>step</a:t>
              </a:r>
              <a:r>
                <a:rPr lang="de-DE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4732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551316" y="4162100"/>
            <a:ext cx="23284543" cy="4742049"/>
            <a:chOff x="424543" y="4162100"/>
            <a:chExt cx="23284543" cy="4742049"/>
          </a:xfrm>
        </p:grpSpPr>
        <p:sp>
          <p:nvSpPr>
            <p:cNvPr id="3" name="TextBox 17"/>
            <p:cNvSpPr txBox="1"/>
            <p:nvPr/>
          </p:nvSpPr>
          <p:spPr>
            <a:xfrm>
              <a:off x="424543" y="6861282"/>
              <a:ext cx="23284543" cy="2042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6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Ex: Who are the red people?</a:t>
              </a:r>
            </a:p>
          </p:txBody>
        </p:sp>
        <p:sp>
          <p:nvSpPr>
            <p:cNvPr id="4" name="Text Placeholder 33"/>
            <p:cNvSpPr txBox="1">
              <a:spLocks/>
            </p:cNvSpPr>
            <p:nvPr/>
          </p:nvSpPr>
          <p:spPr>
            <a:xfrm>
              <a:off x="11497342" y="4162100"/>
              <a:ext cx="1392490" cy="109568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9600" dirty="0">
                  <a:solidFill>
                    <a:schemeClr val="accent1"/>
                  </a:solidFill>
                  <a:latin typeface="Montserrat Light" charset="0"/>
                  <a:cs typeface="Montserrat Light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0239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" r="4702" b="16366"/>
          <a:stretch/>
        </p:blipFill>
        <p:spPr>
          <a:xfrm>
            <a:off x="5021824" y="-1"/>
            <a:ext cx="13949082" cy="13716002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 rot="20781505">
            <a:off x="6148686" y="-9595"/>
            <a:ext cx="10241439" cy="69336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6" name="ZoneTexte 5"/>
          <p:cNvSpPr txBox="1"/>
          <p:nvPr/>
        </p:nvSpPr>
        <p:spPr>
          <a:xfrm>
            <a:off x="4925036" y="1123113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>
                <a:solidFill>
                  <a:srgbClr val="00B0F0"/>
                </a:solidFill>
              </a:rPr>
              <a:t>Rladies</a:t>
            </a:r>
            <a:endParaRPr lang="fr-FR" sz="4000" dirty="0">
              <a:solidFill>
                <a:srgbClr val="00B0F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 rot="406472">
            <a:off x="4862188" y="6045531"/>
            <a:ext cx="13159202" cy="7243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8" name="ZoneTexte 7"/>
          <p:cNvSpPr txBox="1"/>
          <p:nvPr/>
        </p:nvSpPr>
        <p:spPr>
          <a:xfrm>
            <a:off x="2912558" y="6858000"/>
            <a:ext cx="2942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7030A0"/>
                </a:solidFill>
              </a:rPr>
              <a:t>R </a:t>
            </a:r>
            <a:r>
              <a:rPr lang="fr-FR" sz="4000" dirty="0" err="1">
                <a:solidFill>
                  <a:srgbClr val="7030A0"/>
                </a:solidFill>
              </a:rPr>
              <a:t>community</a:t>
            </a:r>
            <a:endParaRPr lang="fr-FR" sz="4000" dirty="0">
              <a:solidFill>
                <a:srgbClr val="7030A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 rot="20082435">
            <a:off x="13543882" y="3313688"/>
            <a:ext cx="4236858" cy="5722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0" name="ZoneTexte 9"/>
          <p:cNvSpPr txBox="1"/>
          <p:nvPr/>
        </p:nvSpPr>
        <p:spPr>
          <a:xfrm>
            <a:off x="17359563" y="4076257"/>
            <a:ext cx="568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rgbClr val="00B050"/>
                </a:solidFill>
              </a:rPr>
              <a:t>US </a:t>
            </a:r>
            <a:r>
              <a:rPr lang="fr-FR" sz="4000" dirty="0" err="1">
                <a:solidFill>
                  <a:srgbClr val="00B050"/>
                </a:solidFill>
              </a:rPr>
              <a:t>Women</a:t>
            </a:r>
            <a:r>
              <a:rPr lang="fr-FR" sz="4000" dirty="0">
                <a:solidFill>
                  <a:srgbClr val="00B050"/>
                </a:solidFill>
              </a:rPr>
              <a:t> in data science</a:t>
            </a:r>
          </a:p>
        </p:txBody>
      </p:sp>
      <p:sp>
        <p:nvSpPr>
          <p:cNvPr id="11" name="Flèche vers la droite 10"/>
          <p:cNvSpPr/>
          <p:nvPr/>
        </p:nvSpPr>
        <p:spPr>
          <a:xfrm rot="9216189">
            <a:off x="15421993" y="10954707"/>
            <a:ext cx="3022300" cy="78530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2" name="Flèche vers la droite 11"/>
          <p:cNvSpPr/>
          <p:nvPr/>
        </p:nvSpPr>
        <p:spPr>
          <a:xfrm rot="10082097">
            <a:off x="13982424" y="9289055"/>
            <a:ext cx="5015446" cy="7564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3" name="Flèche vers la droite 12"/>
          <p:cNvSpPr/>
          <p:nvPr/>
        </p:nvSpPr>
        <p:spPr>
          <a:xfrm rot="11037092">
            <a:off x="14957964" y="7609148"/>
            <a:ext cx="3784994" cy="8547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7200"/>
          </a:p>
        </p:txBody>
      </p:sp>
      <p:sp>
        <p:nvSpPr>
          <p:cNvPr id="14" name="ZoneTexte 13"/>
          <p:cNvSpPr txBox="1"/>
          <p:nvPr/>
        </p:nvSpPr>
        <p:spPr>
          <a:xfrm>
            <a:off x="19267158" y="8597635"/>
            <a:ext cx="3946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>
                <a:solidFill>
                  <a:srgbClr val="FF0000"/>
                </a:solidFill>
              </a:rPr>
              <a:t>Who</a:t>
            </a:r>
            <a:r>
              <a:rPr lang="fr-FR" sz="4000" dirty="0">
                <a:solidFill>
                  <a:srgbClr val="FF0000"/>
                </a:solidFill>
              </a:rPr>
              <a:t> are the </a:t>
            </a:r>
            <a:r>
              <a:rPr lang="fr-FR" sz="4000" dirty="0" err="1">
                <a:solidFill>
                  <a:srgbClr val="FF0000"/>
                </a:solidFill>
              </a:rPr>
              <a:t>red</a:t>
            </a:r>
            <a:r>
              <a:rPr lang="fr-FR" sz="4000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0286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 txBox="1">
            <a:spLocks/>
          </p:cNvSpPr>
          <p:nvPr/>
        </p:nvSpPr>
        <p:spPr>
          <a:xfrm>
            <a:off x="6480013" y="2656850"/>
            <a:ext cx="1142714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pPr marL="571500" indent="-571500">
              <a:lnSpc>
                <a:spcPct val="250000"/>
              </a:lnSpc>
              <a:buFont typeface="Arial" charset="0"/>
              <a:buChar char="•"/>
            </a:pPr>
            <a:r>
              <a:rPr lang="de-DE" b="1" dirty="0"/>
              <a:t>(1) </a:t>
            </a:r>
            <a:r>
              <a:rPr lang="de-DE" b="1" dirty="0" err="1"/>
              <a:t>Get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followers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@</a:t>
            </a:r>
            <a:r>
              <a:rPr lang="de-DE" b="1" dirty="0" err="1"/>
              <a:t>RLadiesBerlin</a:t>
            </a:r>
            <a:r>
              <a:rPr lang="de-DE" b="1" dirty="0"/>
              <a:t> </a:t>
            </a:r>
            <a:endParaRPr lang="de-DE" dirty="0"/>
          </a:p>
          <a:p>
            <a:pPr marL="571500" indent="-571500">
              <a:lnSpc>
                <a:spcPct val="250000"/>
              </a:lnSpc>
              <a:buFont typeface="Arial" charset="0"/>
              <a:buChar char="•"/>
            </a:pPr>
            <a:r>
              <a:rPr lang="de-DE" b="1" dirty="0"/>
              <a:t>(2) </a:t>
            </a:r>
            <a:r>
              <a:rPr lang="de-DE" b="1" dirty="0" err="1"/>
              <a:t>Get</a:t>
            </a:r>
            <a:r>
              <a:rPr lang="de-DE" b="1" dirty="0"/>
              <a:t> </a:t>
            </a:r>
            <a:r>
              <a:rPr lang="de-DE" b="1" dirty="0" err="1"/>
              <a:t>their</a:t>
            </a:r>
            <a:r>
              <a:rPr lang="de-DE" b="1" dirty="0"/>
              <a:t> „Description“</a:t>
            </a:r>
          </a:p>
          <a:p>
            <a:pPr marL="571500" indent="-571500">
              <a:lnSpc>
                <a:spcPct val="250000"/>
              </a:lnSpc>
              <a:buFont typeface="Arial" charset="0"/>
              <a:buChar char="•"/>
            </a:pPr>
            <a:r>
              <a:rPr lang="de-DE" b="1" dirty="0"/>
              <a:t>(3) </a:t>
            </a:r>
            <a:r>
              <a:rPr lang="de-DE" b="1" dirty="0" err="1"/>
              <a:t>Merge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community</a:t>
            </a:r>
            <a:r>
              <a:rPr lang="de-DE" b="1" dirty="0"/>
              <a:t> </a:t>
            </a:r>
            <a:r>
              <a:rPr lang="de-DE" b="1" dirty="0" err="1"/>
              <a:t>information</a:t>
            </a:r>
            <a:endParaRPr lang="de-DE" b="1" dirty="0"/>
          </a:p>
          <a:p>
            <a:pPr marL="571500" indent="-571500">
              <a:lnSpc>
                <a:spcPct val="250000"/>
              </a:lnSpc>
              <a:buFont typeface="Arial" charset="0"/>
              <a:buChar char="•"/>
            </a:pPr>
            <a:r>
              <a:rPr lang="de-DE" b="1" dirty="0"/>
              <a:t>(4)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community</a:t>
            </a:r>
            <a:r>
              <a:rPr lang="de-DE" b="1" dirty="0"/>
              <a:t>, </a:t>
            </a:r>
            <a:r>
              <a:rPr lang="de-DE" b="1" dirty="0" err="1"/>
              <a:t>create</a:t>
            </a:r>
            <a:r>
              <a:rPr lang="de-DE" b="1" dirty="0"/>
              <a:t> a clean </a:t>
            </a:r>
            <a:r>
              <a:rPr lang="de-DE" b="1" dirty="0" err="1"/>
              <a:t>text</a:t>
            </a:r>
            <a:r>
              <a:rPr lang="de-DE" b="1" dirty="0"/>
              <a:t> </a:t>
            </a:r>
            <a:r>
              <a:rPr lang="de-DE" b="1" dirty="0" err="1"/>
              <a:t>corpus</a:t>
            </a:r>
            <a:endParaRPr lang="de-DE" b="1" dirty="0"/>
          </a:p>
          <a:p>
            <a:pPr marL="571500" indent="-571500">
              <a:lnSpc>
                <a:spcPct val="250000"/>
              </a:lnSpc>
              <a:buFont typeface="Arial" charset="0"/>
              <a:buChar char="•"/>
            </a:pPr>
            <a:r>
              <a:rPr lang="de-DE" b="1" dirty="0"/>
              <a:t>(5)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cleaned</a:t>
            </a:r>
            <a:r>
              <a:rPr lang="de-DE" b="1" dirty="0"/>
              <a:t> </a:t>
            </a:r>
            <a:r>
              <a:rPr lang="de-DE" b="1" dirty="0" err="1"/>
              <a:t>text</a:t>
            </a:r>
            <a:r>
              <a:rPr lang="de-DE" b="1" dirty="0"/>
              <a:t> </a:t>
            </a:r>
            <a:r>
              <a:rPr lang="de-DE" b="1" dirty="0" err="1"/>
              <a:t>corpus</a:t>
            </a:r>
            <a:r>
              <a:rPr lang="de-DE" b="1" dirty="0"/>
              <a:t>, </a:t>
            </a:r>
            <a:r>
              <a:rPr lang="de-DE" b="1" dirty="0" err="1"/>
              <a:t>create</a:t>
            </a:r>
            <a:r>
              <a:rPr lang="de-DE" b="1" dirty="0"/>
              <a:t> a </a:t>
            </a:r>
            <a:r>
              <a:rPr lang="de-DE" b="1" dirty="0" err="1"/>
              <a:t>wordcloud</a:t>
            </a:r>
            <a:endParaRPr lang="de-DE" b="1" dirty="0"/>
          </a:p>
          <a:p>
            <a:pPr marL="571500" indent="-571500">
              <a:lnSpc>
                <a:spcPct val="250000"/>
              </a:lnSpc>
              <a:buFont typeface="Arial" charset="0"/>
              <a:buChar char="•"/>
            </a:pPr>
            <a:r>
              <a:rPr lang="de-DE" b="1" dirty="0"/>
              <a:t>(6) Who </a:t>
            </a:r>
            <a:r>
              <a:rPr lang="de-DE" b="1" dirty="0" err="1"/>
              <a:t>could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followers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red</a:t>
            </a:r>
            <a:r>
              <a:rPr lang="de-DE" b="1" dirty="0"/>
              <a:t> </a:t>
            </a:r>
            <a:r>
              <a:rPr lang="de-DE" b="1" dirty="0" err="1"/>
              <a:t>community</a:t>
            </a:r>
            <a:r>
              <a:rPr lang="de-DE" b="1" dirty="0"/>
              <a:t>?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0" y="0"/>
            <a:ext cx="153554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04 Ex: Who are the red people?</a:t>
            </a:r>
          </a:p>
        </p:txBody>
      </p:sp>
    </p:spTree>
    <p:extLst>
      <p:ext uri="{BB962C8B-B14F-4D97-AF65-F5344CB8AC3E}">
        <p14:creationId xmlns:p14="http://schemas.microsoft.com/office/powerpoint/2010/main" val="58713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80568"/>
            <a:ext cx="2381523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800" b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 dirty="0"/>
              <a:t>Why crawling data on Twitter?</a:t>
            </a:r>
          </a:p>
        </p:txBody>
      </p:sp>
      <p:grpSp>
        <p:nvGrpSpPr>
          <p:cNvPr id="26" name="Grouper 25"/>
          <p:cNvGrpSpPr/>
          <p:nvPr/>
        </p:nvGrpSpPr>
        <p:grpSpPr>
          <a:xfrm>
            <a:off x="1848352" y="2927742"/>
            <a:ext cx="22281647" cy="10229457"/>
            <a:chOff x="552953" y="616343"/>
            <a:chExt cx="11086094" cy="568565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53" y="616343"/>
              <a:ext cx="5370227" cy="2662625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201" y="616343"/>
              <a:ext cx="5286322" cy="2647588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32" b="6575"/>
            <a:stretch/>
          </p:blipFill>
          <p:spPr>
            <a:xfrm>
              <a:off x="600578" y="3639682"/>
              <a:ext cx="5286322" cy="266231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201" y="3617080"/>
              <a:ext cx="5360802" cy="2684921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4197800" y="2309816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This </a:t>
              </a:r>
              <a:r>
                <a:rPr lang="fr-FR" b="1" dirty="0" err="1">
                  <a:solidFill>
                    <a:schemeClr val="bg1"/>
                  </a:solidFill>
                </a:rPr>
                <a:t>is</a:t>
              </a:r>
              <a:r>
                <a:rPr lang="fr-FR" b="1" dirty="0">
                  <a:solidFill>
                    <a:schemeClr val="bg1"/>
                  </a:solidFill>
                </a:rPr>
                <a:t> a </a:t>
              </a:r>
              <a:r>
                <a:rPr lang="fr-FR" b="1" dirty="0" err="1">
                  <a:solidFill>
                    <a:schemeClr val="bg1"/>
                  </a:solidFill>
                </a:rPr>
                <a:t>node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583672" y="1270895"/>
              <a:ext cx="1742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This </a:t>
              </a:r>
              <a:r>
                <a:rPr lang="fr-FR" b="1" dirty="0" err="1">
                  <a:solidFill>
                    <a:schemeClr val="bg1"/>
                  </a:solidFill>
                </a:rPr>
                <a:t>is</a:t>
              </a:r>
              <a:r>
                <a:rPr lang="fr-FR" b="1" dirty="0">
                  <a:solidFill>
                    <a:schemeClr val="bg1"/>
                  </a:solidFill>
                </a:rPr>
                <a:t> a retweet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846655" y="3835275"/>
              <a:ext cx="2939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This </a:t>
              </a:r>
              <a:r>
                <a:rPr lang="fr-FR" b="1" dirty="0" err="1">
                  <a:solidFill>
                    <a:schemeClr val="bg1"/>
                  </a:solidFill>
                </a:rPr>
                <a:t>is</a:t>
              </a:r>
              <a:r>
                <a:rPr lang="fr-FR" b="1" dirty="0">
                  <a:solidFill>
                    <a:schemeClr val="bg1"/>
                  </a:solidFill>
                </a:rPr>
                <a:t> a network of retweets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429987" y="901563"/>
              <a:ext cx="1945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This </a:t>
              </a:r>
              <a:r>
                <a:rPr lang="fr-FR" b="1" dirty="0" err="1">
                  <a:solidFill>
                    <a:schemeClr val="bg1"/>
                  </a:solidFill>
                </a:rPr>
                <a:t>is</a:t>
              </a:r>
              <a:r>
                <a:rPr lang="fr-FR" b="1" dirty="0">
                  <a:solidFill>
                    <a:schemeClr val="bg1"/>
                  </a:solidFill>
                </a:rPr>
                <a:t> a </a:t>
              </a:r>
              <a:r>
                <a:rPr lang="fr-FR" b="1" dirty="0" err="1">
                  <a:solidFill>
                    <a:schemeClr val="bg1"/>
                  </a:solidFill>
                </a:rPr>
                <a:t>fake</a:t>
              </a:r>
              <a:r>
                <a:rPr lang="fr-FR" b="1" dirty="0">
                  <a:solidFill>
                    <a:schemeClr val="bg1"/>
                  </a:solidFill>
                </a:rPr>
                <a:t> news</a:t>
              </a:r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H="1">
              <a:off x="3473900" y="1270895"/>
              <a:ext cx="552450" cy="66172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6255201" y="3820238"/>
              <a:ext cx="5383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This </a:t>
              </a:r>
              <a:r>
                <a:rPr lang="fr-FR" b="1" dirty="0" err="1">
                  <a:solidFill>
                    <a:schemeClr val="bg1"/>
                  </a:solidFill>
                </a:rPr>
                <a:t>is</a:t>
              </a:r>
              <a:r>
                <a:rPr lang="fr-FR" b="1" dirty="0">
                  <a:solidFill>
                    <a:schemeClr val="bg1"/>
                  </a:solidFill>
                </a:rPr>
                <a:t>  a </a:t>
              </a:r>
              <a:r>
                <a:rPr lang="fr-FR" b="1" dirty="0" err="1">
                  <a:solidFill>
                    <a:schemeClr val="bg1"/>
                  </a:solidFill>
                </a:rPr>
                <a:t>very</a:t>
              </a:r>
              <a:r>
                <a:rPr lang="fr-FR" b="1" dirty="0">
                  <a:solidFill>
                    <a:schemeClr val="bg1"/>
                  </a:solidFill>
                </a:rPr>
                <a:t> </a:t>
              </a:r>
              <a:r>
                <a:rPr lang="fr-FR" b="1" dirty="0" err="1">
                  <a:solidFill>
                    <a:schemeClr val="bg1"/>
                  </a:solidFill>
                </a:rPr>
                <a:t>dangerous</a:t>
              </a:r>
              <a:r>
                <a:rPr lang="fr-FR" b="1" dirty="0">
                  <a:solidFill>
                    <a:schemeClr val="bg1"/>
                  </a:solidFill>
                </a:rPr>
                <a:t> situation for national </a:t>
              </a:r>
              <a:r>
                <a:rPr lang="fr-FR" b="1" dirty="0" err="1">
                  <a:solidFill>
                    <a:schemeClr val="bg1"/>
                  </a:solidFill>
                </a:rPr>
                <a:t>security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5168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766742"/>
            <a:ext cx="185857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What we’ll cover today?</a:t>
            </a:r>
          </a:p>
        </p:txBody>
      </p:sp>
      <p:grpSp>
        <p:nvGrpSpPr>
          <p:cNvPr id="6" name="Grouper 5"/>
          <p:cNvGrpSpPr/>
          <p:nvPr/>
        </p:nvGrpSpPr>
        <p:grpSpPr>
          <a:xfrm>
            <a:off x="6963457" y="4514072"/>
            <a:ext cx="10083571" cy="1232901"/>
            <a:chOff x="4187600" y="3574272"/>
            <a:chExt cx="10083571" cy="1232901"/>
          </a:xfrm>
        </p:grpSpPr>
        <p:sp>
          <p:nvSpPr>
            <p:cNvPr id="10" name="TextBox 17"/>
            <p:cNvSpPr txBox="1"/>
            <p:nvPr/>
          </p:nvSpPr>
          <p:spPr>
            <a:xfrm>
              <a:off x="5705752" y="3791510"/>
              <a:ext cx="85654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Get your Twitter Credentials</a:t>
              </a:r>
            </a:p>
          </p:txBody>
        </p:sp>
        <p:sp>
          <p:nvSpPr>
            <p:cNvPr id="12" name="Text Placeholder 33"/>
            <p:cNvSpPr txBox="1">
              <a:spLocks/>
            </p:cNvSpPr>
            <p:nvPr/>
          </p:nvSpPr>
          <p:spPr>
            <a:xfrm>
              <a:off x="4187600" y="3574272"/>
              <a:ext cx="1392490" cy="109568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8400" dirty="0">
                  <a:solidFill>
                    <a:schemeClr val="accent1"/>
                  </a:solidFill>
                  <a:latin typeface="Montserrat Light" charset="0"/>
                  <a:cs typeface="Montserrat Light" charset="0"/>
                </a:rPr>
                <a:t>01</a:t>
              </a: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6963457" y="6401241"/>
            <a:ext cx="12598172" cy="1232901"/>
            <a:chOff x="4187600" y="5044256"/>
            <a:chExt cx="12598172" cy="1232901"/>
          </a:xfrm>
        </p:grpSpPr>
        <p:sp>
          <p:nvSpPr>
            <p:cNvPr id="13" name="TextBox 17"/>
            <p:cNvSpPr txBox="1"/>
            <p:nvPr/>
          </p:nvSpPr>
          <p:spPr>
            <a:xfrm>
              <a:off x="5705752" y="5261494"/>
              <a:ext cx="11080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Perform simple queries with R on Twitter</a:t>
              </a:r>
            </a:p>
          </p:txBody>
        </p:sp>
        <p:sp>
          <p:nvSpPr>
            <p:cNvPr id="14" name="Text Placeholder 33"/>
            <p:cNvSpPr txBox="1">
              <a:spLocks/>
            </p:cNvSpPr>
            <p:nvPr/>
          </p:nvSpPr>
          <p:spPr>
            <a:xfrm>
              <a:off x="4187600" y="5044256"/>
              <a:ext cx="1392490" cy="109568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8400" dirty="0">
                  <a:solidFill>
                    <a:schemeClr val="accent1"/>
                  </a:solidFill>
                  <a:latin typeface="Montserrat Light" charset="0"/>
                  <a:cs typeface="Montserrat Light" charset="0"/>
                </a:rPr>
                <a:t>02</a:t>
              </a:r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6963457" y="8288410"/>
            <a:ext cx="17006886" cy="1232901"/>
            <a:chOff x="4187600" y="6514240"/>
            <a:chExt cx="15545532" cy="1232901"/>
          </a:xfrm>
        </p:grpSpPr>
        <p:sp>
          <p:nvSpPr>
            <p:cNvPr id="15" name="TextBox 17"/>
            <p:cNvSpPr txBox="1"/>
            <p:nvPr/>
          </p:nvSpPr>
          <p:spPr>
            <a:xfrm>
              <a:off x="5705751" y="6731478"/>
              <a:ext cx="140273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Community Detection in the @</a:t>
              </a:r>
              <a:r>
                <a:rPr lang="en-US" sz="4000" b="1" dirty="0" err="1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RLadiesBerlin</a:t>
              </a:r>
              <a:r>
                <a:rPr lang="en-US" sz="40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 Twitter account</a:t>
              </a:r>
            </a:p>
          </p:txBody>
        </p:sp>
        <p:sp>
          <p:nvSpPr>
            <p:cNvPr id="21" name="Text Placeholder 33"/>
            <p:cNvSpPr txBox="1">
              <a:spLocks/>
            </p:cNvSpPr>
            <p:nvPr/>
          </p:nvSpPr>
          <p:spPr>
            <a:xfrm>
              <a:off x="4187600" y="6514240"/>
              <a:ext cx="1392490" cy="109568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8400" dirty="0">
                  <a:solidFill>
                    <a:schemeClr val="accent1"/>
                  </a:solidFill>
                  <a:latin typeface="Montserrat Light" charset="0"/>
                  <a:cs typeface="Montserrat Light" charset="0"/>
                </a:rPr>
                <a:t>03</a:t>
              </a:r>
            </a:p>
          </p:txBody>
        </p:sp>
      </p:grpSp>
      <p:grpSp>
        <p:nvGrpSpPr>
          <p:cNvPr id="3" name="Grouper 2"/>
          <p:cNvGrpSpPr/>
          <p:nvPr/>
        </p:nvGrpSpPr>
        <p:grpSpPr>
          <a:xfrm>
            <a:off x="6963457" y="10175579"/>
            <a:ext cx="15863886" cy="1137490"/>
            <a:chOff x="4187600" y="8050347"/>
            <a:chExt cx="15863886" cy="1137490"/>
          </a:xfrm>
        </p:grpSpPr>
        <p:sp>
          <p:nvSpPr>
            <p:cNvPr id="22" name="TextBox 17"/>
            <p:cNvSpPr txBox="1"/>
            <p:nvPr/>
          </p:nvSpPr>
          <p:spPr>
            <a:xfrm>
              <a:off x="5705752" y="8267585"/>
              <a:ext cx="14345734" cy="920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A small Exercise</a:t>
              </a:r>
            </a:p>
          </p:txBody>
        </p:sp>
        <p:sp>
          <p:nvSpPr>
            <p:cNvPr id="23" name="Text Placeholder 33"/>
            <p:cNvSpPr txBox="1">
              <a:spLocks/>
            </p:cNvSpPr>
            <p:nvPr/>
          </p:nvSpPr>
          <p:spPr>
            <a:xfrm>
              <a:off x="4187600" y="8050347"/>
              <a:ext cx="1392490" cy="109568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8400" dirty="0">
                  <a:solidFill>
                    <a:schemeClr val="accent1"/>
                  </a:solidFill>
                  <a:latin typeface="Montserrat Light" charset="0"/>
                  <a:cs typeface="Montserrat Light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4437516" y="4162100"/>
            <a:ext cx="15512143" cy="5007506"/>
            <a:chOff x="4437516" y="4162100"/>
            <a:chExt cx="15512143" cy="5007506"/>
          </a:xfrm>
        </p:grpSpPr>
        <p:sp>
          <p:nvSpPr>
            <p:cNvPr id="3" name="TextBox 17"/>
            <p:cNvSpPr txBox="1"/>
            <p:nvPr/>
          </p:nvSpPr>
          <p:spPr>
            <a:xfrm>
              <a:off x="4437516" y="6861282"/>
              <a:ext cx="1551214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6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Get your Twitter Credentials</a:t>
              </a:r>
            </a:p>
          </p:txBody>
        </p:sp>
        <p:sp>
          <p:nvSpPr>
            <p:cNvPr id="4" name="Text Placeholder 33"/>
            <p:cNvSpPr txBox="1">
              <a:spLocks/>
            </p:cNvSpPr>
            <p:nvPr/>
          </p:nvSpPr>
          <p:spPr>
            <a:xfrm>
              <a:off x="11497342" y="4162100"/>
              <a:ext cx="1392490" cy="109568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9600" dirty="0">
                  <a:solidFill>
                    <a:schemeClr val="accent1"/>
                  </a:solidFill>
                  <a:latin typeface="Montserrat Light" charset="0"/>
                  <a:cs typeface="Montserrat Light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4106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0"/>
            <a:ext cx="154984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01 Get your Twitter </a:t>
            </a:r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Credentials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12372" y="4343401"/>
            <a:ext cx="23088599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1 - </a:t>
            </a:r>
            <a:r>
              <a:rPr lang="fr-FR" sz="5400" dirty="0" err="1"/>
              <a:t>Register</a:t>
            </a:r>
            <a:r>
              <a:rPr lang="fr-FR" sz="5400" dirty="0"/>
              <a:t> </a:t>
            </a:r>
            <a:r>
              <a:rPr lang="fr-FR" sz="5400" dirty="0" err="1"/>
              <a:t>your</a:t>
            </a:r>
            <a:r>
              <a:rPr lang="fr-FR" sz="5400" dirty="0"/>
              <a:t> </a:t>
            </a:r>
            <a:r>
              <a:rPr lang="fr-FR" sz="5400" dirty="0" err="1"/>
              <a:t>app</a:t>
            </a:r>
            <a:r>
              <a:rPr lang="fr-FR" sz="5400" dirty="0"/>
              <a:t> </a:t>
            </a:r>
            <a:r>
              <a:rPr lang="fr-FR" sz="5400" dirty="0" err="1"/>
              <a:t>with</a:t>
            </a:r>
            <a:r>
              <a:rPr lang="fr-FR" sz="5400" dirty="0"/>
              <a:t> </a:t>
            </a:r>
            <a:r>
              <a:rPr lang="fr-FR" sz="5400" dirty="0" err="1"/>
              <a:t>your</a:t>
            </a:r>
            <a:r>
              <a:rPr lang="fr-FR" sz="5400" dirty="0"/>
              <a:t> Twitter </a:t>
            </a:r>
            <a:r>
              <a:rPr lang="fr-FR" sz="5400" dirty="0" err="1"/>
              <a:t>account</a:t>
            </a:r>
            <a:r>
              <a:rPr lang="fr-FR" sz="5400" dirty="0"/>
              <a:t> </a:t>
            </a:r>
            <a:r>
              <a:rPr lang="fr-FR" sz="5400" dirty="0" err="1"/>
              <a:t>here</a:t>
            </a:r>
            <a:r>
              <a:rPr lang="fr-FR" sz="5400" dirty="0"/>
              <a:t>:  </a:t>
            </a:r>
            <a:r>
              <a:rPr lang="fr-FR" sz="5400" dirty="0">
                <a:hlinkClick r:id="rId2"/>
              </a:rPr>
              <a:t>https://apps.twitter.com/</a:t>
            </a:r>
            <a:endParaRPr lang="fr-FR" sz="5400" dirty="0"/>
          </a:p>
          <a:p>
            <a:endParaRPr lang="fr-FR" sz="5400" dirty="0"/>
          </a:p>
          <a:p>
            <a:r>
              <a:rPr lang="fr-FR" sz="5400" dirty="0"/>
              <a:t>2 - </a:t>
            </a:r>
            <a:r>
              <a:rPr lang="fr-FR" sz="5400" dirty="0" err="1"/>
              <a:t>Create</a:t>
            </a:r>
            <a:r>
              <a:rPr lang="fr-FR" sz="5400" dirty="0"/>
              <a:t> an </a:t>
            </a:r>
            <a:r>
              <a:rPr lang="fr-FR" sz="5400" dirty="0" err="1"/>
              <a:t>app</a:t>
            </a:r>
            <a:r>
              <a:rPr lang="fr-FR" sz="5400" dirty="0"/>
              <a:t>: </a:t>
            </a:r>
          </a:p>
          <a:p>
            <a:endParaRPr lang="fr-FR" sz="5400" dirty="0"/>
          </a:p>
          <a:p>
            <a:pPr lvl="2"/>
            <a:r>
              <a:rPr lang="fr-FR" sz="5400" b="1" dirty="0"/>
              <a:t>    </a:t>
            </a:r>
            <a:r>
              <a:rPr lang="fr-FR" sz="5400" b="1" dirty="0" err="1"/>
              <a:t>Website</a:t>
            </a:r>
            <a:r>
              <a:rPr lang="fr-FR" sz="5400" dirty="0"/>
              <a:t>:  </a:t>
            </a:r>
            <a:r>
              <a:rPr lang="fr-FR" sz="5400" dirty="0" err="1"/>
              <a:t>Anything</a:t>
            </a:r>
            <a:r>
              <a:rPr lang="fr-FR" sz="5400" dirty="0"/>
              <a:t> </a:t>
            </a:r>
            <a:r>
              <a:rPr lang="fr-FR" sz="5400" dirty="0" err="1"/>
              <a:t>starting</a:t>
            </a:r>
            <a:r>
              <a:rPr lang="fr-FR" sz="5400" dirty="0"/>
              <a:t> </a:t>
            </a:r>
            <a:r>
              <a:rPr lang="fr-FR" sz="5400" dirty="0" err="1"/>
              <a:t>with</a:t>
            </a:r>
            <a:r>
              <a:rPr lang="fr-FR" sz="5400" dirty="0"/>
              <a:t> </a:t>
            </a:r>
            <a:r>
              <a:rPr lang="fr-FR" sz="5400" b="1" dirty="0"/>
              <a:t>http://</a:t>
            </a:r>
            <a:r>
              <a:rPr lang="fr-FR" sz="5400" dirty="0"/>
              <a:t> and </a:t>
            </a:r>
            <a:r>
              <a:rPr lang="fr-FR" sz="5400" b="1" dirty="0"/>
              <a:t>not a twitter URL</a:t>
            </a:r>
          </a:p>
          <a:p>
            <a:pPr lvl="2"/>
            <a:endParaRPr lang="fr-FR" sz="5400" b="1" dirty="0"/>
          </a:p>
          <a:p>
            <a:pPr lvl="2"/>
            <a:r>
              <a:rPr lang="fr-FR" sz="5400" b="1" dirty="0"/>
              <a:t>    Callback</a:t>
            </a:r>
            <a:r>
              <a:rPr lang="fr-FR" sz="5400" dirty="0"/>
              <a:t>:  not </a:t>
            </a:r>
            <a:r>
              <a:rPr lang="fr-FR" sz="5400" dirty="0" err="1"/>
              <a:t>necessary</a:t>
            </a:r>
            <a:endParaRPr lang="fr-FR" sz="5400" dirty="0"/>
          </a:p>
          <a:p>
            <a:pPr lvl="2"/>
            <a:endParaRPr lang="fr-FR" sz="5400" b="1" dirty="0"/>
          </a:p>
          <a:p>
            <a:pPr lvl="2"/>
            <a:endParaRPr lang="fr-FR" sz="5400" dirty="0"/>
          </a:p>
          <a:p>
            <a:pPr algn="ctr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4974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0"/>
            <a:ext cx="154984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01 Get your Twitter </a:t>
            </a:r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Credentials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99" y="2329542"/>
            <a:ext cx="18284363" cy="994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99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0"/>
            <a:ext cx="154984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01 Get your Twitter </a:t>
            </a:r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Credentials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64" y="4260849"/>
            <a:ext cx="21526860" cy="713649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719457" y="2677097"/>
            <a:ext cx="611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Access </a:t>
            </a:r>
            <a:r>
              <a:rPr lang="fr-FR" dirty="0" err="1"/>
              <a:t>Token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3111896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0"/>
            <a:ext cx="154984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01 Get your Twitter </a:t>
            </a:r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Credentials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7588" y="5703838"/>
            <a:ext cx="1219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key</a:t>
            </a:r>
            <a:r>
              <a:rPr lang="fr-FR" dirty="0"/>
              <a:t> = </a:t>
            </a:r>
            <a:r>
              <a:rPr lang="fr-FR" dirty="0" err="1"/>
              <a:t>your_consumer_key</a:t>
            </a:r>
            <a:endParaRPr lang="fr-FR" dirty="0"/>
          </a:p>
          <a:p>
            <a:r>
              <a:rPr lang="fr-FR" b="1" dirty="0" err="1"/>
              <a:t>apisecret</a:t>
            </a:r>
            <a:r>
              <a:rPr lang="fr-FR" dirty="0"/>
              <a:t> = </a:t>
            </a:r>
            <a:r>
              <a:rPr lang="fr-FR" dirty="0" err="1"/>
              <a:t>your_consumer_secret</a:t>
            </a:r>
            <a:endParaRPr lang="fr-FR" dirty="0"/>
          </a:p>
          <a:p>
            <a:r>
              <a:rPr lang="fr-FR" b="1" dirty="0" err="1"/>
              <a:t>accesstoken</a:t>
            </a:r>
            <a:r>
              <a:rPr lang="fr-FR" dirty="0"/>
              <a:t> = </a:t>
            </a:r>
            <a:r>
              <a:rPr lang="fr-FR" dirty="0" err="1"/>
              <a:t>your_access_token</a:t>
            </a:r>
            <a:endParaRPr lang="fr-FR" dirty="0"/>
          </a:p>
          <a:p>
            <a:r>
              <a:rPr lang="fr-FR" b="1" dirty="0" err="1"/>
              <a:t>accesstokensecret</a:t>
            </a:r>
            <a:r>
              <a:rPr lang="fr-FR" dirty="0"/>
              <a:t> = </a:t>
            </a:r>
            <a:r>
              <a:rPr lang="fr-FR" dirty="0" err="1"/>
              <a:t>your_access_token_secret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2779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4437516" y="4162100"/>
            <a:ext cx="15512143" cy="6958040"/>
            <a:chOff x="4437516" y="4162100"/>
            <a:chExt cx="15512143" cy="6958040"/>
          </a:xfrm>
        </p:grpSpPr>
        <p:sp>
          <p:nvSpPr>
            <p:cNvPr id="3" name="TextBox 17"/>
            <p:cNvSpPr txBox="1"/>
            <p:nvPr/>
          </p:nvSpPr>
          <p:spPr>
            <a:xfrm>
              <a:off x="4437516" y="6861282"/>
              <a:ext cx="15512143" cy="425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600" b="1" dirty="0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Perform </a:t>
              </a:r>
              <a:r>
                <a:rPr lang="en-US" sz="9600" b="1">
                  <a:solidFill>
                    <a:schemeClr val="tx2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a simple query on Twitter with R</a:t>
              </a:r>
              <a:endParaRPr lang="en-US" sz="96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endParaRPr>
            </a:p>
          </p:txBody>
        </p:sp>
        <p:sp>
          <p:nvSpPr>
            <p:cNvPr id="4" name="Text Placeholder 33"/>
            <p:cNvSpPr txBox="1">
              <a:spLocks/>
            </p:cNvSpPr>
            <p:nvPr/>
          </p:nvSpPr>
          <p:spPr>
            <a:xfrm>
              <a:off x="11497342" y="4162100"/>
              <a:ext cx="1392490" cy="109568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9600" dirty="0">
                  <a:solidFill>
                    <a:schemeClr val="accent1"/>
                  </a:solidFill>
                  <a:latin typeface="Montserrat Light" charset="0"/>
                  <a:cs typeface="Montserrat Light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677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469</Words>
  <Application>Microsoft Macintosh PowerPoint</Application>
  <PresentationFormat>Custom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Montserrat Light</vt:lpstr>
      <vt:lpstr>Montserrat Semi</vt:lpstr>
      <vt:lpstr>Montserrat Ultra Light</vt:lpstr>
      <vt:lpstr>Nimbus Roman No9 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Berengere Pohr</cp:lastModifiedBy>
  <cp:revision>29</cp:revision>
  <dcterms:created xsi:type="dcterms:W3CDTF">2016-03-02T16:16:57Z</dcterms:created>
  <dcterms:modified xsi:type="dcterms:W3CDTF">2018-05-29T14:45:45Z</dcterms:modified>
</cp:coreProperties>
</file>