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aleway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5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italic.fntdata"/><Relationship Id="rId14" Type="http://schemas.openxmlformats.org/officeDocument/2006/relationships/slide" Target="slides/slide9.xml"/><Relationship Id="rId58" Type="http://schemas.openxmlformats.org/officeDocument/2006/relationships/font" Target="fonts/Raleway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You can put an if-statements inside another if-statements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Shape 8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Shape 8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Shape 8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hape 9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3" name="Shape 1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Shape 126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c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Tipps</a:t>
            </a:r>
            <a:r>
              <a:rPr lang="cs"/>
              <a:t> for the start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410100" y="1595775"/>
            <a:ext cx="6422700" cy="311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Ask your students what they remember from yesterday (What is a code editor, a commit? etc).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Do every step together with the students.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Your students will need more individual help in the afternoon than in the morning. Have 1 coach for 4-6 students in the morning, and 1 coach for 2-3 students in the afternoon.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 rot="-5400000">
            <a:off x="-1115450" y="2779275"/>
            <a:ext cx="32280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1800"/>
              <a:t>SLIDE FOR COACHES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917925" y="330100"/>
            <a:ext cx="70026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Variables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17925" y="1535175"/>
            <a:ext cx="736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my_variable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1C232"/>
                </a:solidFill>
              </a:rPr>
              <a:t>“coffee”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rgbClr val="FFFFFF"/>
                </a:solidFill>
              </a:rPr>
              <a:t>(</a:t>
            </a:r>
            <a:r>
              <a:rPr lang="cs" sz="1800">
                <a:solidFill>
                  <a:schemeClr val="lt1"/>
                </a:solidFill>
              </a:rPr>
              <a:t>my_variable</a:t>
            </a:r>
            <a:r>
              <a:rPr lang="cs" sz="1800">
                <a:solidFill>
                  <a:srgbClr val="FFFFFF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94" name="Shape 194"/>
          <p:cNvSpPr txBox="1"/>
          <p:nvPr/>
        </p:nvSpPr>
        <p:spPr>
          <a:xfrm>
            <a:off x="917925" y="2678175"/>
            <a:ext cx="73629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chemeClr val="lt1"/>
                </a:solidFill>
              </a:rPr>
              <a:t>my_variable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* </a:t>
            </a:r>
            <a:r>
              <a:rPr lang="cs" sz="1800">
                <a:solidFill>
                  <a:srgbClr val="9900FF"/>
                </a:solidFill>
              </a:rPr>
              <a:t>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chemeClr val="lt1"/>
                </a:solidFill>
              </a:rPr>
              <a:t>my_variable</a:t>
            </a:r>
            <a:r>
              <a:rPr lang="cs" sz="1800">
                <a:solidFill>
                  <a:srgbClr val="FFFFFF"/>
                </a:solidFill>
              </a:rPr>
              <a:t>.</a:t>
            </a:r>
            <a:r>
              <a:rPr lang="cs" sz="1800">
                <a:solidFill>
                  <a:schemeClr val="accent3"/>
                </a:solidFill>
              </a:rPr>
              <a:t>upper()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917925" y="330100"/>
            <a:ext cx="70026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Simple Math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917925" y="1534650"/>
            <a:ext cx="693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dogs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cats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snakes </a:t>
            </a:r>
            <a:r>
              <a:rPr lang="cs" sz="1800">
                <a:solidFill>
                  <a:srgbClr val="FF0000"/>
                </a:solidFill>
              </a:rPr>
              <a:t>= </a:t>
            </a:r>
            <a:r>
              <a:rPr lang="cs" sz="1800">
                <a:solidFill>
                  <a:srgbClr val="9900FF"/>
                </a:solidFill>
              </a:rPr>
              <a:t>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01" name="Shape 201"/>
          <p:cNvSpPr txBox="1"/>
          <p:nvPr/>
        </p:nvSpPr>
        <p:spPr>
          <a:xfrm>
            <a:off x="917925" y="2601450"/>
            <a:ext cx="6937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total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rgbClr val="FFFFFF"/>
                </a:solidFill>
              </a:rPr>
              <a:t> dogs </a:t>
            </a:r>
            <a:r>
              <a:rPr lang="cs" sz="1800">
                <a:solidFill>
                  <a:srgbClr val="FF0000"/>
                </a:solidFill>
              </a:rPr>
              <a:t>+</a:t>
            </a:r>
            <a:r>
              <a:rPr lang="cs" sz="1800">
                <a:solidFill>
                  <a:srgbClr val="FFFFFF"/>
                </a:solidFill>
              </a:rPr>
              <a:t> cats </a:t>
            </a:r>
            <a:r>
              <a:rPr lang="cs" sz="1800">
                <a:solidFill>
                  <a:srgbClr val="FF0000"/>
                </a:solidFill>
              </a:rPr>
              <a:t>+</a:t>
            </a:r>
            <a:r>
              <a:rPr lang="cs" sz="1800">
                <a:solidFill>
                  <a:srgbClr val="FFFFFF"/>
                </a:solidFill>
              </a:rPr>
              <a:t> snakes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rgbClr val="FFFFFF"/>
                </a:solidFill>
              </a:rPr>
              <a:t>(total)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02" name="Shape 202"/>
          <p:cNvSpPr txBox="1"/>
          <p:nvPr/>
        </p:nvSpPr>
        <p:spPr>
          <a:xfrm>
            <a:off x="917925" y="3439650"/>
            <a:ext cx="69378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666666"/>
                </a:solidFill>
              </a:rPr>
              <a:t># But the weather was weird and 3x more snakes were born.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snakes </a:t>
            </a:r>
            <a:r>
              <a:rPr lang="cs" sz="1800">
                <a:solidFill>
                  <a:srgbClr val="FF0000"/>
                </a:solidFill>
              </a:rPr>
              <a:t>= </a:t>
            </a:r>
            <a:r>
              <a:rPr lang="cs" sz="1800">
                <a:solidFill>
                  <a:srgbClr val="9900FF"/>
                </a:solidFill>
              </a:rPr>
              <a:t>3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*</a:t>
            </a:r>
            <a:r>
              <a:rPr lang="cs" sz="1800">
                <a:solidFill>
                  <a:srgbClr val="FFFFFF"/>
                </a:solidFill>
              </a:rPr>
              <a:t> snakes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dogs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rgbClr val="FFFFFF"/>
                </a:solidFill>
              </a:rPr>
              <a:t> dogs </a:t>
            </a:r>
            <a:r>
              <a:rPr lang="cs" sz="1800">
                <a:solidFill>
                  <a:srgbClr val="FF0000"/>
                </a:solidFill>
              </a:rPr>
              <a:t>-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17925" y="330100"/>
            <a:ext cx="70026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Compare Things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917925" y="1534650"/>
            <a:ext cx="69378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4</a:t>
            </a:r>
            <a:r>
              <a:rPr lang="cs" sz="1800">
                <a:solidFill>
                  <a:srgbClr val="FF0000"/>
                </a:solidFill>
              </a:rPr>
              <a:t> &gt; </a:t>
            </a:r>
            <a:r>
              <a:rPr lang="cs" sz="1800">
                <a:solidFill>
                  <a:srgbClr val="9900FF"/>
                </a:solidFill>
              </a:rPr>
              <a:t>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5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&lt;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1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==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5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!=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09" name="Shape 209"/>
          <p:cNvSpPr txBox="1"/>
          <p:nvPr/>
        </p:nvSpPr>
        <p:spPr>
          <a:xfrm>
            <a:off x="917925" y="2906250"/>
            <a:ext cx="6937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6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&gt;= </a:t>
            </a:r>
            <a:r>
              <a:rPr lang="cs" sz="1800">
                <a:solidFill>
                  <a:srgbClr val="9900FF"/>
                </a:solidFill>
              </a:rPr>
              <a:t>12</a:t>
            </a:r>
            <a:r>
              <a:rPr lang="cs" sz="1800">
                <a:solidFill>
                  <a:srgbClr val="FF0000"/>
                </a:solidFill>
              </a:rPr>
              <a:t> / </a:t>
            </a:r>
            <a:r>
              <a:rPr lang="cs" sz="1800">
                <a:solidFill>
                  <a:srgbClr val="9900FF"/>
                </a:solidFill>
              </a:rPr>
              <a:t>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5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&lt;= </a:t>
            </a:r>
            <a:r>
              <a:rPr lang="cs" sz="1800">
                <a:solidFill>
                  <a:srgbClr val="9900FF"/>
                </a:solidFill>
              </a:rPr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10" name="Shape 210"/>
          <p:cNvSpPr txBox="1"/>
          <p:nvPr/>
        </p:nvSpPr>
        <p:spPr>
          <a:xfrm>
            <a:off x="917925" y="3744450"/>
            <a:ext cx="69378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6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&gt;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and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&lt;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6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&gt; </a:t>
            </a:r>
            <a:r>
              <a:rPr lang="cs" sz="1800">
                <a:solidFill>
                  <a:srgbClr val="9900FF"/>
                </a:solidFill>
              </a:rPr>
              <a:t>2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and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&gt; </a:t>
            </a:r>
            <a:r>
              <a:rPr lang="cs" sz="1800">
                <a:solidFill>
                  <a:srgbClr val="9900FF"/>
                </a:solidFill>
              </a:rPr>
              <a:t>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6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&gt; </a:t>
            </a:r>
            <a:r>
              <a:rPr lang="cs" sz="1800">
                <a:solidFill>
                  <a:srgbClr val="9900FF"/>
                </a:solidFill>
              </a:rPr>
              <a:t>2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or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 </a:t>
            </a:r>
            <a:r>
              <a:rPr lang="cs" sz="1800">
                <a:solidFill>
                  <a:srgbClr val="FF0000"/>
                </a:solidFill>
              </a:rPr>
              <a:t>&gt; </a:t>
            </a:r>
            <a:r>
              <a:rPr lang="cs" sz="1800">
                <a:solidFill>
                  <a:srgbClr val="9900FF"/>
                </a:solidFill>
              </a:rPr>
              <a:t>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917925" y="330100"/>
            <a:ext cx="79425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Boolean - True or False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17925" y="1534650"/>
            <a:ext cx="6937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a </a:t>
            </a:r>
            <a:r>
              <a:rPr lang="cs" sz="1800">
                <a:solidFill>
                  <a:srgbClr val="FF0000"/>
                </a:solidFill>
              </a:rPr>
              <a:t>= </a:t>
            </a:r>
            <a:r>
              <a:rPr lang="cs" sz="1800">
                <a:solidFill>
                  <a:srgbClr val="9900FF"/>
                </a:solidFill>
              </a:rPr>
              <a:t>True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17" name="Shape 217"/>
          <p:cNvSpPr txBox="1"/>
          <p:nvPr/>
        </p:nvSpPr>
        <p:spPr>
          <a:xfrm>
            <a:off x="917925" y="2515275"/>
            <a:ext cx="6937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b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&gt;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18" name="Shape 218"/>
          <p:cNvSpPr txBox="1"/>
          <p:nvPr/>
        </p:nvSpPr>
        <p:spPr>
          <a:xfrm>
            <a:off x="917925" y="3515850"/>
            <a:ext cx="69378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True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and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True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False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and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True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00FF"/>
                </a:solidFill>
              </a:rPr>
              <a:t>True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or </a:t>
            </a:r>
            <a:r>
              <a:rPr lang="cs" sz="1800">
                <a:solidFill>
                  <a:srgbClr val="9900FF"/>
                </a:solidFill>
              </a:rPr>
              <a:t>1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!=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Errors are friends! :)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917925" y="1534650"/>
            <a:ext cx="6937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chemeClr val="accent3"/>
                </a:solidFill>
              </a:rPr>
              <a:t>len</a:t>
            </a:r>
            <a:r>
              <a:rPr lang="cs" sz="1800">
                <a:solidFill>
                  <a:srgbClr val="FFFFFF"/>
                </a:solidFill>
              </a:rPr>
              <a:t>(</a:t>
            </a:r>
            <a:r>
              <a:rPr lang="cs" sz="1800">
                <a:solidFill>
                  <a:srgbClr val="9900FF"/>
                </a:solidFill>
              </a:rPr>
              <a:t>23493</a:t>
            </a:r>
            <a:r>
              <a:rPr lang="cs" sz="1800">
                <a:solidFill>
                  <a:srgbClr val="FFFFFF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25" name="Shape 225"/>
          <p:cNvSpPr txBox="1"/>
          <p:nvPr/>
        </p:nvSpPr>
        <p:spPr>
          <a:xfrm>
            <a:off x="917925" y="2220450"/>
            <a:ext cx="69378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city </a:t>
            </a:r>
            <a:r>
              <a:rPr lang="cs" sz="1800">
                <a:solidFill>
                  <a:srgbClr val="FF0000"/>
                </a:solidFill>
              </a:rPr>
              <a:t>= </a:t>
            </a:r>
            <a:r>
              <a:rPr lang="cs" sz="1800">
                <a:solidFill>
                  <a:srgbClr val="F1C232"/>
                </a:solidFill>
              </a:rPr>
              <a:t>“Tokyo”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rgbClr val="FFFFFF"/>
                </a:solidFill>
              </a:rPr>
              <a:t>(ctyi)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26" name="Shape 226"/>
          <p:cNvSpPr txBox="1"/>
          <p:nvPr/>
        </p:nvSpPr>
        <p:spPr>
          <a:xfrm>
            <a:off x="917925" y="3134850"/>
            <a:ext cx="69378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rgbClr val="FFFFFF"/>
                </a:solidFill>
              </a:rPr>
              <a:t>(flower)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3 &gt; </a:t>
            </a:r>
            <a:r>
              <a:rPr lang="cs" sz="1800">
                <a:solidFill>
                  <a:srgbClr val="F1C232"/>
                </a:solidFill>
              </a:rPr>
              <a:t>“Python”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IF Statements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17925" y="1534650"/>
            <a:ext cx="693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people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20</a:t>
            </a:r>
            <a:br>
              <a:rPr lang="cs" sz="1800">
                <a:solidFill>
                  <a:srgbClr val="FFFFFF"/>
                </a:solidFill>
              </a:rPr>
            </a:br>
            <a:r>
              <a:rPr lang="cs" sz="1800">
                <a:solidFill>
                  <a:srgbClr val="FFFFFF"/>
                </a:solidFill>
              </a:rPr>
              <a:t>cats </a:t>
            </a:r>
            <a:r>
              <a:rPr lang="cs" sz="1800">
                <a:solidFill>
                  <a:srgbClr val="FF0000"/>
                </a:solidFill>
              </a:rPr>
              <a:t>= </a:t>
            </a:r>
            <a:r>
              <a:rPr lang="cs" sz="1800">
                <a:solidFill>
                  <a:srgbClr val="9900FF"/>
                </a:solidFill>
              </a:rPr>
              <a:t>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33" name="Shape 233"/>
          <p:cNvSpPr txBox="1"/>
          <p:nvPr/>
        </p:nvSpPr>
        <p:spPr>
          <a:xfrm>
            <a:off x="917925" y="2439075"/>
            <a:ext cx="69378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9999"/>
                </a:solidFill>
              </a:rPr>
              <a:t># Try this: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if </a:t>
            </a:r>
            <a:r>
              <a:rPr lang="cs" sz="1800">
                <a:solidFill>
                  <a:srgbClr val="FFFFFF"/>
                </a:solidFill>
              </a:rPr>
              <a:t>people </a:t>
            </a:r>
            <a:r>
              <a:rPr lang="cs" sz="1800">
                <a:solidFill>
                  <a:srgbClr val="FF0000"/>
                </a:solidFill>
              </a:rPr>
              <a:t>&gt;</a:t>
            </a:r>
            <a:r>
              <a:rPr lang="cs" sz="1800">
                <a:solidFill>
                  <a:srgbClr val="FFFFFF"/>
                </a:solidFill>
              </a:rPr>
              <a:t> cats:</a:t>
            </a:r>
            <a:br>
              <a:rPr lang="cs" sz="1800">
                <a:solidFill>
                  <a:srgbClr val="FFFFFF"/>
                </a:solidFill>
              </a:rPr>
            </a:b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"The world is boring!"</a:t>
            </a:r>
            <a:r>
              <a:rPr lang="cs" sz="1800">
                <a:solidFill>
                  <a:schemeClr val="lt1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999999"/>
                </a:solidFill>
              </a:rPr>
              <a:t># Do you get an error? Why?</a:t>
            </a:r>
            <a:br>
              <a:rPr lang="cs" sz="1800">
                <a:solidFill>
                  <a:srgbClr val="FFFFFF"/>
                </a:solidFill>
              </a:rPr>
            </a:br>
            <a:br>
              <a:rPr lang="cs" sz="1800">
                <a:solidFill>
                  <a:srgbClr val="FFFFFF"/>
                </a:solidFill>
              </a:rPr>
            </a:br>
            <a:br>
              <a:rPr lang="cs" sz="1800">
                <a:solidFill>
                  <a:srgbClr val="FFFFFF"/>
                </a:solidFill>
              </a:rPr>
            </a:br>
            <a:r>
              <a:rPr lang="cs" sz="1800">
                <a:solidFill>
                  <a:srgbClr val="FFFFFF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ELSE</a:t>
            </a:r>
            <a:r>
              <a:rPr lang="cs" sz="5000">
                <a:solidFill>
                  <a:srgbClr val="10BD10"/>
                </a:solidFill>
              </a:rPr>
              <a:t> Condition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917925" y="1534650"/>
            <a:ext cx="693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cats </a:t>
            </a:r>
            <a:r>
              <a:rPr lang="cs" sz="1800">
                <a:solidFill>
                  <a:srgbClr val="FF0000"/>
                </a:solidFill>
              </a:rPr>
              <a:t>+=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40" name="Shape 240"/>
          <p:cNvSpPr txBox="1"/>
          <p:nvPr/>
        </p:nvSpPr>
        <p:spPr>
          <a:xfrm>
            <a:off x="917925" y="2286675"/>
            <a:ext cx="69378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if</a:t>
            </a:r>
            <a:r>
              <a:rPr lang="cs" sz="1800">
                <a:solidFill>
                  <a:srgbClr val="FFFFFF"/>
                </a:solidFill>
              </a:rPr>
              <a:t> people </a:t>
            </a:r>
            <a:r>
              <a:rPr lang="cs" sz="1800">
                <a:solidFill>
                  <a:srgbClr val="FF0000"/>
                </a:solidFill>
              </a:rPr>
              <a:t>&gt;</a:t>
            </a:r>
            <a:r>
              <a:rPr lang="cs" sz="1800">
                <a:solidFill>
                  <a:srgbClr val="FFFFFF"/>
                </a:solidFill>
              </a:rPr>
              <a:t> cats:</a:t>
            </a:r>
            <a:br>
              <a:rPr lang="cs" sz="1800">
                <a:solidFill>
                  <a:srgbClr val="FFFFFF"/>
                </a:solidFill>
              </a:rPr>
            </a:br>
            <a:r>
              <a:rPr lang="cs" sz="1800">
                <a:solidFill>
                  <a:srgbClr val="FFFFFF"/>
                </a:solidFill>
              </a:rPr>
              <a:t>    </a:t>
            </a: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"The world is boring!"</a:t>
            </a:r>
            <a:r>
              <a:rPr lang="cs" sz="1800">
                <a:solidFill>
                  <a:schemeClr val="lt1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else</a:t>
            </a:r>
            <a:r>
              <a:rPr lang="cs" sz="1800">
                <a:solidFill>
                  <a:srgbClr val="FFFFFF"/>
                </a:solidFill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    </a:t>
            </a: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rgbClr val="FFFFFF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“Ohh, way too many cats!”</a:t>
            </a:r>
            <a:r>
              <a:rPr lang="cs" sz="1800">
                <a:solidFill>
                  <a:srgbClr val="FFFFFF"/>
                </a:solidFill>
              </a:rPr>
              <a:t>)</a:t>
            </a:r>
            <a:br>
              <a:rPr lang="cs" sz="1800">
                <a:solidFill>
                  <a:srgbClr val="FFFFFF"/>
                </a:solidFill>
              </a:rPr>
            </a:br>
            <a:br>
              <a:rPr lang="cs" sz="1800">
                <a:solidFill>
                  <a:srgbClr val="FFFFFF"/>
                </a:solidFill>
              </a:rPr>
            </a:br>
            <a:br>
              <a:rPr lang="cs" sz="1800">
                <a:solidFill>
                  <a:srgbClr val="FFFFFF"/>
                </a:solidFill>
              </a:rPr>
            </a:br>
            <a:r>
              <a:rPr lang="cs" sz="1800">
                <a:solidFill>
                  <a:srgbClr val="FFFFFF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ELIF</a:t>
            </a:r>
            <a:r>
              <a:rPr lang="cs" sz="5000">
                <a:solidFill>
                  <a:srgbClr val="10BD10"/>
                </a:solidFill>
              </a:rPr>
              <a:t> Condition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917925" y="1534650"/>
            <a:ext cx="6937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cs" sz="1800">
                <a:solidFill>
                  <a:schemeClr val="lt1"/>
                </a:solidFill>
              </a:rPr>
              <a:t>volume </a:t>
            </a:r>
            <a:r>
              <a:rPr lang="cs" sz="1800">
                <a:solidFill>
                  <a:srgbClr val="FF0000"/>
                </a:solidFill>
              </a:rPr>
              <a:t>= </a:t>
            </a:r>
            <a:r>
              <a:rPr lang="cs" sz="1800">
                <a:solidFill>
                  <a:srgbClr val="9900FF"/>
                </a:solidFill>
              </a:rPr>
              <a:t>38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47" name="Shape 247"/>
          <p:cNvSpPr txBox="1"/>
          <p:nvPr/>
        </p:nvSpPr>
        <p:spPr>
          <a:xfrm>
            <a:off x="917925" y="2134275"/>
            <a:ext cx="69378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if</a:t>
            </a:r>
            <a:r>
              <a:rPr lang="cs" sz="1800">
                <a:solidFill>
                  <a:schemeClr val="lt1"/>
                </a:solidFill>
              </a:rPr>
              <a:t> volume </a:t>
            </a:r>
            <a:r>
              <a:rPr lang="cs" sz="1800">
                <a:solidFill>
                  <a:srgbClr val="FF0000"/>
                </a:solidFill>
              </a:rPr>
              <a:t>&lt;</a:t>
            </a:r>
            <a:r>
              <a:rPr lang="cs" sz="1800">
                <a:solidFill>
                  <a:schemeClr val="lt1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20</a:t>
            </a:r>
            <a:r>
              <a:rPr lang="cs" sz="1800">
                <a:solidFill>
                  <a:schemeClr val="lt1"/>
                </a:solidFill>
              </a:rPr>
              <a:t>: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chemeClr val="lt1"/>
                </a:solidFill>
              </a:rPr>
              <a:t>    </a:t>
            </a: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"It's kinda quiet."</a:t>
            </a:r>
            <a:r>
              <a:rPr lang="cs" sz="1800">
                <a:solidFill>
                  <a:schemeClr val="lt1"/>
                </a:solidFill>
              </a:rPr>
              <a:t>)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rgbClr val="FF0000"/>
                </a:solidFill>
              </a:rPr>
              <a:t>elif</a:t>
            </a:r>
            <a:r>
              <a:rPr lang="cs" sz="1800">
                <a:solidFill>
                  <a:schemeClr val="lt1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20</a:t>
            </a:r>
            <a:r>
              <a:rPr lang="cs" sz="1800">
                <a:solidFill>
                  <a:schemeClr val="lt1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&lt;=</a:t>
            </a:r>
            <a:r>
              <a:rPr lang="cs" sz="1800">
                <a:solidFill>
                  <a:schemeClr val="lt1"/>
                </a:solidFill>
              </a:rPr>
              <a:t> volume </a:t>
            </a:r>
            <a:r>
              <a:rPr lang="cs" sz="1800">
                <a:solidFill>
                  <a:srgbClr val="FF0000"/>
                </a:solidFill>
              </a:rPr>
              <a:t>&lt;</a:t>
            </a:r>
            <a:r>
              <a:rPr lang="cs" sz="1800">
                <a:solidFill>
                  <a:schemeClr val="lt1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40</a:t>
            </a:r>
            <a:r>
              <a:rPr lang="cs" sz="1800">
                <a:solidFill>
                  <a:schemeClr val="lt1"/>
                </a:solidFill>
              </a:rPr>
              <a:t>: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chemeClr val="lt1"/>
                </a:solidFill>
              </a:rPr>
              <a:t>    </a:t>
            </a: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"It's nice for background music"</a:t>
            </a:r>
            <a:r>
              <a:rPr lang="cs" sz="1800">
                <a:solidFill>
                  <a:schemeClr val="lt1"/>
                </a:solidFill>
              </a:rPr>
              <a:t>)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rgbClr val="FF0000"/>
                </a:solidFill>
              </a:rPr>
              <a:t>else</a:t>
            </a:r>
            <a:r>
              <a:rPr lang="cs" sz="1800">
                <a:solidFill>
                  <a:schemeClr val="lt1"/>
                </a:solidFill>
              </a:rPr>
              <a:t>: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chemeClr val="lt1"/>
                </a:solidFill>
              </a:rPr>
              <a:t>    </a:t>
            </a: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"My ears are hurting! :("</a:t>
            </a:r>
            <a:r>
              <a:rPr lang="cs" sz="1800">
                <a:solidFill>
                  <a:schemeClr val="lt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0BD1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2371725" y="630225"/>
            <a:ext cx="6331500" cy="17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5200"/>
              <a:t>Let's use a </a:t>
            </a:r>
            <a:br>
              <a:rPr lang="cs" sz="5200"/>
            </a:br>
            <a:r>
              <a:rPr lang="cs" sz="5200"/>
              <a:t>code editor!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4294967295"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cs"/>
              <a:t>Ways of Writing &lt;/&gt;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419100" y="1602675"/>
            <a:ext cx="30714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s"/>
              <a:t>IN TERMINAL:</a:t>
            </a:r>
          </a:p>
        </p:txBody>
      </p:sp>
      <p:sp>
        <p:nvSpPr>
          <p:cNvPr id="259" name="Shape 259"/>
          <p:cNvSpPr txBox="1"/>
          <p:nvPr>
            <p:ph idx="4294967295" type="body"/>
          </p:nvPr>
        </p:nvSpPr>
        <p:spPr>
          <a:xfrm>
            <a:off x="4964775" y="1602675"/>
            <a:ext cx="3071400" cy="51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s"/>
              <a:t>IN CODE EDITOR: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14661" t="0"/>
          <a:stretch/>
        </p:blipFill>
        <p:spPr>
          <a:xfrm>
            <a:off x="261625" y="2189600"/>
            <a:ext cx="4426974" cy="9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75" y="2189600"/>
            <a:ext cx="3824323" cy="27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0BD1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cs" sz="5000">
                <a:solidFill>
                  <a:srgbClr val="FFFFFF"/>
                </a:solidFill>
              </a:rPr>
              <a:t>Programming in Python </a:t>
            </a:r>
            <a:r>
              <a:rPr b="0" lang="cs" sz="5000">
                <a:solidFill>
                  <a:srgbClr val="FFFFFF"/>
                </a:solidFill>
              </a:rPr>
              <a:t>for absolute Beginners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2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2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br>
              <a:rPr b="0" lang="cs" sz="2200">
                <a:solidFill>
                  <a:srgbClr val="FFFFFF"/>
                </a:solidFill>
              </a:rPr>
            </a:br>
            <a:r>
              <a:rPr b="0" lang="cs" sz="2200">
                <a:solidFill>
                  <a:srgbClr val="FFFFFF"/>
                </a:solidFill>
              </a:rPr>
              <a:t>Slides by Marie Dedikova &amp; Ines Guett 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917925" y="330100"/>
            <a:ext cx="70026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Open Sublime</a:t>
            </a:r>
          </a:p>
        </p:txBody>
      </p:sp>
      <p:pic>
        <p:nvPicPr>
          <p:cNvPr descr="Screen Shot 2017-10-02 at 16.53.35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00" y="1433400"/>
            <a:ext cx="7503194" cy="34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Write This + Save: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917925" y="1534650"/>
            <a:ext cx="6937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"The world is beautiful! Enjoy the sound!"</a:t>
            </a:r>
            <a:r>
              <a:rPr lang="cs" sz="1800">
                <a:solidFill>
                  <a:schemeClr val="lt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917925" y="330100"/>
            <a:ext cx="70026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Switch Like a Pro!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19825" y="1459175"/>
            <a:ext cx="1412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FFFFFF"/>
                </a:solidFill>
              </a:rPr>
              <a:t>Mac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907275" y="1459175"/>
            <a:ext cx="1412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FFFFFF"/>
                </a:solidFill>
              </a:rPr>
              <a:t>Win</a:t>
            </a:r>
          </a:p>
        </p:txBody>
      </p:sp>
      <p:pic>
        <p:nvPicPr>
          <p:cNvPr descr="Command-Tab-Keys-e1464209996213-600x600 (1).jpg"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39375"/>
            <a:ext cx="2799326" cy="2799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-Common-Shortcuts-on-Internet-Explorer-7-Step-7.jpg"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976" y="2039375"/>
            <a:ext cx="3732433" cy="27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917925" y="330100"/>
            <a:ext cx="70026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cs" sz="5000">
                <a:solidFill>
                  <a:srgbClr val="10BD10"/>
                </a:solidFill>
              </a:rPr>
              <a:t>Change Directory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5000">
              <a:solidFill>
                <a:srgbClr val="10BD10"/>
              </a:solidFill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819825" y="1459175"/>
            <a:ext cx="1412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FFFFFF"/>
                </a:solidFill>
              </a:rPr>
              <a:t>Mac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907275" y="1459175"/>
            <a:ext cx="1412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FFFFFF"/>
                </a:solidFill>
              </a:rPr>
              <a:t>Win</a:t>
            </a:r>
          </a:p>
        </p:txBody>
      </p:sp>
      <p:pic>
        <p:nvPicPr>
          <p:cNvPr descr="Screen Shot 2017-10-02 at 17.00.18.png" id="290" name="Shape 290"/>
          <p:cNvPicPr preferRelativeResize="0"/>
          <p:nvPr/>
        </p:nvPicPr>
        <p:blipFill rotWithShape="1">
          <a:blip r:embed="rId3">
            <a:alphaModFix/>
          </a:blip>
          <a:srcRect b="0" l="0" r="44955" t="0"/>
          <a:stretch/>
        </p:blipFill>
        <p:spPr>
          <a:xfrm>
            <a:off x="381000" y="2191775"/>
            <a:ext cx="40475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2 at 17.13.20.png" id="291" name="Shape 291"/>
          <p:cNvPicPr preferRelativeResize="0"/>
          <p:nvPr/>
        </p:nvPicPr>
        <p:blipFill rotWithShape="1">
          <a:blip r:embed="rId4">
            <a:alphaModFix/>
          </a:blip>
          <a:srcRect b="0" l="0" r="50256" t="0"/>
          <a:stretch/>
        </p:blipFill>
        <p:spPr>
          <a:xfrm>
            <a:off x="4831069" y="2191775"/>
            <a:ext cx="3662476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917925" y="330100"/>
            <a:ext cx="70026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cs" sz="5000">
                <a:solidFill>
                  <a:srgbClr val="10BD10"/>
                </a:solidFill>
              </a:rPr>
              <a:t>Execute the File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5000">
              <a:solidFill>
                <a:srgbClr val="10BD10"/>
              </a:solidFill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896025" y="1535375"/>
            <a:ext cx="1412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FFFFFF"/>
                </a:solidFill>
              </a:rPr>
              <a:t>Mac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907275" y="1535375"/>
            <a:ext cx="1412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FFFFFF"/>
                </a:solidFill>
              </a:rPr>
              <a:t>Win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896025" y="2296650"/>
            <a:ext cx="2462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$ </a:t>
            </a:r>
            <a:r>
              <a:rPr lang="cs" sz="1800">
                <a:solidFill>
                  <a:srgbClr val="FFFFFF"/>
                </a:solidFill>
              </a:rPr>
              <a:t>python3 volume.py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300" name="Shape 300"/>
          <p:cNvSpPr txBox="1"/>
          <p:nvPr/>
        </p:nvSpPr>
        <p:spPr>
          <a:xfrm>
            <a:off x="4907275" y="2296650"/>
            <a:ext cx="279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&gt; </a:t>
            </a:r>
            <a:r>
              <a:rPr lang="cs" sz="1800">
                <a:solidFill>
                  <a:srgbClr val="FFFFFF"/>
                </a:solidFill>
              </a:rPr>
              <a:t>python volume.py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Write This + Save: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917925" y="1534650"/>
            <a:ext cx="69378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"The world is beautiful! Enjoy the sound!"</a:t>
            </a:r>
            <a:r>
              <a:rPr lang="cs" sz="1800">
                <a:solidFill>
                  <a:schemeClr val="lt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chemeClr val="accent3"/>
                </a:solidFill>
              </a:rPr>
              <a:t>input</a:t>
            </a:r>
            <a:r>
              <a:rPr lang="cs" sz="1800">
                <a:solidFill>
                  <a:srgbClr val="FFFFFF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“What is your favorite song? ”</a:t>
            </a:r>
            <a:r>
              <a:rPr lang="cs" sz="1800">
                <a:solidFill>
                  <a:srgbClr val="FFFFFF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307" name="Shape 307"/>
          <p:cNvSpPr txBox="1"/>
          <p:nvPr/>
        </p:nvSpPr>
        <p:spPr>
          <a:xfrm>
            <a:off x="917925" y="2906250"/>
            <a:ext cx="69378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song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chemeClr val="accent3"/>
                </a:solidFill>
              </a:rPr>
              <a:t>input</a:t>
            </a:r>
            <a:r>
              <a:rPr lang="cs" sz="1800">
                <a:solidFill>
                  <a:srgbClr val="FFFFFF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“What is your favorite song? ”</a:t>
            </a:r>
            <a:r>
              <a:rPr lang="cs" sz="1800">
                <a:solidFill>
                  <a:srgbClr val="FFFFFF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name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chemeClr val="accent3"/>
                </a:solidFill>
              </a:rPr>
              <a:t>input</a:t>
            </a:r>
            <a:r>
              <a:rPr lang="cs" sz="1800">
                <a:solidFill>
                  <a:srgbClr val="FFFFFF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“What is your name?”</a:t>
            </a:r>
            <a:r>
              <a:rPr lang="cs" sz="1800">
                <a:solidFill>
                  <a:srgbClr val="FFFF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308" name="Shape 308"/>
          <p:cNvSpPr txBox="1"/>
          <p:nvPr/>
        </p:nvSpPr>
        <p:spPr>
          <a:xfrm>
            <a:off x="917925" y="3896850"/>
            <a:ext cx="7359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rgbClr val="FFFFFF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“Your name is </a:t>
            </a:r>
            <a:r>
              <a:rPr lang="cs" sz="1800">
                <a:solidFill>
                  <a:srgbClr val="9900FF"/>
                </a:solidFill>
              </a:rPr>
              <a:t>%s</a:t>
            </a:r>
            <a:r>
              <a:rPr lang="cs" sz="1800">
                <a:solidFill>
                  <a:srgbClr val="F1C232"/>
                </a:solidFill>
              </a:rPr>
              <a:t> and your favorie song is </a:t>
            </a:r>
            <a:r>
              <a:rPr lang="cs" sz="1800">
                <a:solidFill>
                  <a:srgbClr val="9900FF"/>
                </a:solidFill>
              </a:rPr>
              <a:t>%s</a:t>
            </a:r>
            <a:r>
              <a:rPr lang="cs" sz="1800">
                <a:solidFill>
                  <a:srgbClr val="F1C232"/>
                </a:solidFill>
              </a:rPr>
              <a:t>.”</a:t>
            </a:r>
            <a:r>
              <a:rPr lang="cs" sz="1800">
                <a:solidFill>
                  <a:srgbClr val="FFFFFF"/>
                </a:solidFill>
              </a:rPr>
              <a:t> </a:t>
            </a:r>
            <a:r>
              <a:rPr lang="cs" sz="1800">
                <a:solidFill>
                  <a:srgbClr val="FF0000"/>
                </a:solidFill>
              </a:rPr>
              <a:t>%</a:t>
            </a:r>
            <a:r>
              <a:rPr lang="cs" sz="1800">
                <a:solidFill>
                  <a:srgbClr val="FFFFFF"/>
                </a:solidFill>
              </a:rPr>
              <a:t> (name, song)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Build your own </a:t>
            </a:r>
            <a:br>
              <a:rPr lang="cs"/>
            </a:br>
            <a:r>
              <a:rPr lang="cs"/>
              <a:t>text adventure.</a:t>
            </a:r>
          </a:p>
        </p:txBody>
      </p:sp>
      <p:sp>
        <p:nvSpPr>
          <p:cNvPr id="314" name="Shape 3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With Python and the Shell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Instruction for task 1 and task 2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2410100" y="1595775"/>
            <a:ext cx="6321600" cy="311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Get the python file task_1 from the repository you found this slides in and run it in terminal.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Open the file in a code editor and ask your students if they can explain what happens in line 1, line 2, etc.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Give your students ca. 30 min to create their own task_1 and another 15 min for task_2. </a:t>
            </a:r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 rot="-5400000">
            <a:off x="-1115450" y="2779275"/>
            <a:ext cx="32280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1800"/>
              <a:t>SLIDE FOR COACHES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90250" y="526350"/>
            <a:ext cx="70893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Task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0" lang="cs"/>
              <a:t>Type the text adventure  and add the door “2”.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>
                <a:solidFill>
                  <a:schemeClr val="dk2"/>
                </a:solidFill>
              </a:rPr>
              <a:t>Lessons learned:</a:t>
            </a:r>
          </a:p>
          <a:p>
            <a:pPr lvl="0" rtl="0">
              <a:spcBef>
                <a:spcPts val="0"/>
              </a:spcBef>
              <a:buNone/>
            </a:pPr>
            <a:r>
              <a:rPr lang="cs"/>
              <a:t>Conditional Statements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cs"/>
              <a:t>&amp; Comparator ‘equal to’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cs">
                <a:solidFill>
                  <a:srgbClr val="10BD10"/>
                </a:solidFill>
              </a:rPr>
              <a:t>Plan for today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cs"/>
              <a:t>Intro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cs"/>
              <a:t>Type together: </a:t>
            </a:r>
            <a:r>
              <a:rPr lang="cs"/>
              <a:t>First Steps in 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cs"/>
              <a:t>Lunch!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cs"/>
              <a:t>Write your own game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cs"/>
              <a:t>Type together: Functions and Lists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cs"/>
              <a:t>Improve your game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cs"/>
              <a:t>What’s next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90250" y="526350"/>
            <a:ext cx="70893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Task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0" lang="cs"/>
              <a:t>Ask the player </a:t>
            </a:r>
            <a:br>
              <a:rPr b="0" lang="cs"/>
            </a:br>
            <a:r>
              <a:rPr b="0" lang="cs"/>
              <a:t>for her name and </a:t>
            </a:r>
            <a:br>
              <a:rPr b="0" lang="cs"/>
            </a:br>
            <a:r>
              <a:rPr b="0" lang="cs"/>
              <a:t>use it in the game.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>
                <a:solidFill>
                  <a:schemeClr val="dk2"/>
                </a:solidFill>
              </a:rPr>
              <a:t>Lessons learned:</a:t>
            </a:r>
          </a:p>
          <a:p>
            <a:pPr lvl="0" rtl="0">
              <a:spcBef>
                <a:spcPts val="0"/>
              </a:spcBef>
              <a:buNone/>
            </a:pPr>
            <a:r>
              <a:rPr lang="cs"/>
              <a:t>String replacement </a:t>
            </a:r>
            <a:br>
              <a:rPr lang="cs"/>
            </a:br>
            <a:r>
              <a:rPr lang="cs"/>
              <a:t>with %s and %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Push your files to Github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200"/>
              <a:t>In Github Desktop: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Commit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Push</a:t>
            </a:r>
          </a:p>
          <a:p>
            <a:pPr lvl="0" rtl="0">
              <a:spcBef>
                <a:spcPts val="0"/>
              </a:spcBef>
              <a:buNone/>
            </a:pPr>
            <a:r>
              <a:rPr lang="cs" sz="2200"/>
              <a:t>Then check if you find your files on github.com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392025" y="469600"/>
            <a:ext cx="5349000" cy="4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Green fields on Github Profile!!! Yeay!!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4075"/>
            <a:ext cx="8839198" cy="311088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7539225" y="3995925"/>
            <a:ext cx="859200" cy="59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 rot="5271535">
            <a:off x="8039178" y="3449422"/>
            <a:ext cx="859200" cy="5959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Functions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917925" y="1763250"/>
            <a:ext cx="6937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362" name="Shape 362"/>
          <p:cNvSpPr txBox="1"/>
          <p:nvPr/>
        </p:nvSpPr>
        <p:spPr>
          <a:xfrm>
            <a:off x="917925" y="1610850"/>
            <a:ext cx="6937800" cy="26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cs" sz="1800">
                <a:solidFill>
                  <a:srgbClr val="FF0000"/>
                </a:solidFill>
              </a:rPr>
              <a:t>    if</a:t>
            </a:r>
            <a:r>
              <a:rPr lang="cs" sz="1800">
                <a:solidFill>
                  <a:schemeClr val="lt1"/>
                </a:solidFill>
              </a:rPr>
              <a:t> volume </a:t>
            </a:r>
            <a:r>
              <a:rPr lang="cs" sz="1800">
                <a:solidFill>
                  <a:srgbClr val="FF0000"/>
                </a:solidFill>
              </a:rPr>
              <a:t>&lt;</a:t>
            </a:r>
            <a:r>
              <a:rPr lang="cs" sz="1800">
                <a:solidFill>
                  <a:schemeClr val="lt1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20</a:t>
            </a:r>
            <a:r>
              <a:rPr lang="cs" sz="1800">
                <a:solidFill>
                  <a:schemeClr val="lt1"/>
                </a:solidFill>
              </a:rPr>
              <a:t>: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chemeClr val="lt1"/>
                </a:solidFill>
              </a:rPr>
              <a:t>        </a:t>
            </a: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"It's kinda quiet."</a:t>
            </a:r>
            <a:r>
              <a:rPr lang="cs" sz="1800">
                <a:solidFill>
                  <a:schemeClr val="lt1"/>
                </a:solidFill>
              </a:rPr>
              <a:t>)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chemeClr val="lt1"/>
                </a:solidFill>
              </a:rPr>
              <a:t>    </a:t>
            </a:r>
            <a:r>
              <a:rPr lang="cs" sz="1800">
                <a:solidFill>
                  <a:srgbClr val="FF0000"/>
                </a:solidFill>
              </a:rPr>
              <a:t>elif</a:t>
            </a:r>
            <a:r>
              <a:rPr lang="cs" sz="1800">
                <a:solidFill>
                  <a:schemeClr val="lt1"/>
                </a:solidFill>
              </a:rPr>
              <a:t> volume </a:t>
            </a:r>
            <a:r>
              <a:rPr lang="cs" sz="1800">
                <a:solidFill>
                  <a:srgbClr val="FF0000"/>
                </a:solidFill>
              </a:rPr>
              <a:t>&lt;</a:t>
            </a:r>
            <a:r>
              <a:rPr lang="cs" sz="1800">
                <a:solidFill>
                  <a:schemeClr val="lt1"/>
                </a:solidFill>
              </a:rPr>
              <a:t> </a:t>
            </a:r>
            <a:r>
              <a:rPr lang="cs" sz="1800">
                <a:solidFill>
                  <a:srgbClr val="9900FF"/>
                </a:solidFill>
              </a:rPr>
              <a:t>40</a:t>
            </a:r>
            <a:r>
              <a:rPr lang="cs" sz="1800">
                <a:solidFill>
                  <a:schemeClr val="lt1"/>
                </a:solidFill>
              </a:rPr>
              <a:t>: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chemeClr val="lt1"/>
                </a:solidFill>
              </a:rPr>
              <a:t>        </a:t>
            </a: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"It's nice for background music"</a:t>
            </a:r>
            <a:r>
              <a:rPr lang="cs" sz="1800">
                <a:solidFill>
                  <a:schemeClr val="lt1"/>
                </a:solidFill>
              </a:rPr>
              <a:t>)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chemeClr val="lt1"/>
                </a:solidFill>
              </a:rPr>
              <a:t>    </a:t>
            </a:r>
            <a:r>
              <a:rPr lang="cs" sz="1800">
                <a:solidFill>
                  <a:srgbClr val="FF0000"/>
                </a:solidFill>
              </a:rPr>
              <a:t>else</a:t>
            </a:r>
            <a:r>
              <a:rPr lang="cs" sz="1800">
                <a:solidFill>
                  <a:schemeClr val="lt1"/>
                </a:solidFill>
              </a:rPr>
              <a:t>:</a:t>
            </a:r>
            <a:br>
              <a:rPr lang="cs" sz="1800">
                <a:solidFill>
                  <a:schemeClr val="lt1"/>
                </a:solidFill>
              </a:rPr>
            </a:br>
            <a:r>
              <a:rPr lang="cs" sz="1800">
                <a:solidFill>
                  <a:schemeClr val="lt1"/>
                </a:solidFill>
              </a:rPr>
              <a:t>        </a:t>
            </a: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"My ears are hurting! :("</a:t>
            </a:r>
            <a:r>
              <a:rPr lang="cs" sz="180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917925" y="1534300"/>
            <a:ext cx="693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cs" sz="1800">
                <a:solidFill>
                  <a:schemeClr val="accent3"/>
                </a:solidFill>
              </a:rPr>
              <a:t>def </a:t>
            </a:r>
            <a:r>
              <a:rPr lang="cs" sz="1800">
                <a:solidFill>
                  <a:srgbClr val="10BD10"/>
                </a:solidFill>
              </a:rPr>
              <a:t>sound</a:t>
            </a:r>
            <a:r>
              <a:rPr lang="cs" sz="1800">
                <a:solidFill>
                  <a:srgbClr val="FFFFFF"/>
                </a:solidFill>
              </a:rPr>
              <a:t>(</a:t>
            </a:r>
            <a:r>
              <a:rPr lang="cs" sz="1800">
                <a:solidFill>
                  <a:srgbClr val="FF9900"/>
                </a:solidFill>
              </a:rPr>
              <a:t>volume</a:t>
            </a:r>
            <a:r>
              <a:rPr lang="cs" sz="1800">
                <a:solidFill>
                  <a:srgbClr val="FFFFFF"/>
                </a:solidFill>
              </a:rPr>
              <a:t>):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917925" y="4277850"/>
            <a:ext cx="6937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cs" sz="1800">
                <a:solidFill>
                  <a:srgbClr val="FFFFFF"/>
                </a:solidFill>
              </a:rPr>
              <a:t>sound(</a:t>
            </a:r>
            <a:r>
              <a:rPr lang="cs" sz="1800">
                <a:solidFill>
                  <a:srgbClr val="9900FF"/>
                </a:solidFill>
              </a:rPr>
              <a:t>42</a:t>
            </a:r>
            <a:r>
              <a:rPr lang="cs" sz="1800">
                <a:solidFill>
                  <a:srgbClr val="FFFF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100" y="1253025"/>
            <a:ext cx="9144000" cy="34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Create whole world!</a:t>
            </a:r>
          </a:p>
        </p:txBody>
      </p:sp>
      <p:pic>
        <p:nvPicPr>
          <p:cNvPr descr="1200px-Function_machine2.svg (1).png"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175" y="948650"/>
            <a:ext cx="4135875" cy="40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Lists &amp; Loops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917925" y="1534650"/>
            <a:ext cx="6937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corb </a:t>
            </a:r>
            <a:r>
              <a:rPr lang="cs" sz="1800">
                <a:solidFill>
                  <a:srgbClr val="FF0000"/>
                </a:solidFill>
              </a:rPr>
              <a:t>= </a:t>
            </a:r>
            <a:r>
              <a:rPr lang="cs" sz="1800">
                <a:solidFill>
                  <a:srgbClr val="FFFFFF"/>
                </a:solidFill>
              </a:rPr>
              <a:t>[</a:t>
            </a:r>
            <a:r>
              <a:rPr lang="cs" sz="1800">
                <a:solidFill>
                  <a:srgbClr val="F1C232"/>
                </a:solidFill>
              </a:rPr>
              <a:t>“apple”</a:t>
            </a:r>
            <a:r>
              <a:rPr lang="cs" sz="1800">
                <a:solidFill>
                  <a:srgbClr val="FFFFFF"/>
                </a:solidFill>
              </a:rPr>
              <a:t>, </a:t>
            </a:r>
            <a:r>
              <a:rPr lang="cs" sz="1800">
                <a:solidFill>
                  <a:srgbClr val="F1C232"/>
                </a:solidFill>
              </a:rPr>
              <a:t>“strawberry”</a:t>
            </a:r>
            <a:r>
              <a:rPr lang="cs" sz="1800">
                <a:solidFill>
                  <a:srgbClr val="FFFFFF"/>
                </a:solidFill>
              </a:rPr>
              <a:t>, </a:t>
            </a:r>
            <a:r>
              <a:rPr lang="cs" sz="1800">
                <a:solidFill>
                  <a:srgbClr val="F1C232"/>
                </a:solidFill>
              </a:rPr>
              <a:t>“kiwi”</a:t>
            </a:r>
            <a:r>
              <a:rPr lang="cs" sz="1800">
                <a:solidFill>
                  <a:srgbClr val="FFFFFF"/>
                </a:solidFill>
              </a:rPr>
              <a:t>, </a:t>
            </a:r>
            <a:r>
              <a:rPr lang="cs" sz="1800">
                <a:solidFill>
                  <a:srgbClr val="F1C232"/>
                </a:solidFill>
              </a:rPr>
              <a:t>“grape”</a:t>
            </a:r>
            <a:r>
              <a:rPr lang="cs" sz="1800">
                <a:solidFill>
                  <a:srgbClr val="FFFFFF"/>
                </a:solidFill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378" name="Shape 378"/>
          <p:cNvSpPr txBox="1"/>
          <p:nvPr/>
        </p:nvSpPr>
        <p:spPr>
          <a:xfrm>
            <a:off x="917925" y="2362875"/>
            <a:ext cx="6937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for </a:t>
            </a:r>
            <a:r>
              <a:rPr lang="cs" sz="1800">
                <a:solidFill>
                  <a:srgbClr val="FFFFFF"/>
                </a:solidFill>
              </a:rPr>
              <a:t>fruit </a:t>
            </a:r>
            <a:r>
              <a:rPr lang="cs" sz="1800">
                <a:solidFill>
                  <a:srgbClr val="FF0000"/>
                </a:solidFill>
              </a:rPr>
              <a:t>in</a:t>
            </a:r>
            <a:r>
              <a:rPr lang="cs" sz="1800">
                <a:solidFill>
                  <a:srgbClr val="FFFFFF"/>
                </a:solidFill>
              </a:rPr>
              <a:t> corb: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FFFF"/>
                </a:solidFill>
              </a:rPr>
              <a:t>    </a:t>
            </a: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rgbClr val="FFFFFF"/>
                </a:solidFill>
              </a:rPr>
              <a:t>(fruit)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daab39b1dee.jpg"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6500"/>
            <a:ext cx="9697525" cy="54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>
            <p:ph type="title"/>
          </p:nvPr>
        </p:nvSpPr>
        <p:spPr>
          <a:xfrm>
            <a:off x="247550" y="138325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/>
              <a:t>Algorithmic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cs" sz="5000"/>
              <a:t>thinking!!! </a:t>
            </a:r>
            <a:br>
              <a:rPr lang="cs" sz="5000"/>
            </a:br>
            <a:br>
              <a:rPr lang="cs" sz="5000"/>
            </a:br>
            <a:r>
              <a:rPr lang="cs" sz="5000"/>
              <a:t>Well done!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917925" y="330100"/>
            <a:ext cx="72423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Libraries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917925" y="1610850"/>
            <a:ext cx="1957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import</a:t>
            </a:r>
            <a:r>
              <a:rPr lang="cs" sz="1800">
                <a:solidFill>
                  <a:srgbClr val="FFFFFF"/>
                </a:solidFill>
              </a:rPr>
              <a:t> this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275" y="687050"/>
            <a:ext cx="2925225" cy="41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Build your own </a:t>
            </a:r>
            <a:br>
              <a:rPr lang="cs"/>
            </a:br>
            <a:r>
              <a:rPr lang="cs"/>
              <a:t>text adventure.</a:t>
            </a:r>
          </a:p>
        </p:txBody>
      </p:sp>
      <p:sp>
        <p:nvSpPr>
          <p:cNvPr id="397" name="Shape 39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Part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title"/>
          </p:nvPr>
        </p:nvSpPr>
        <p:spPr>
          <a:xfrm>
            <a:off x="1554750" y="1700450"/>
            <a:ext cx="6321600" cy="126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3800">
                <a:solidFill>
                  <a:srgbClr val="FF0000"/>
                </a:solidFill>
              </a:rPr>
              <a:t>Do not copy - paste!!!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cs"/>
              <a:t>Writing CODE is understanding!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90250" y="526350"/>
            <a:ext cx="70893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T</a:t>
            </a:r>
            <a:r>
              <a:rPr lang="cs"/>
              <a:t>ask 3: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0" lang="cs"/>
              <a:t>Create a function </a:t>
            </a:r>
            <a:br>
              <a:rPr b="0" lang="cs"/>
            </a:br>
            <a:r>
              <a:rPr b="0" lang="cs"/>
              <a:t>to avoid to repeating yourself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>
                <a:solidFill>
                  <a:schemeClr val="dk2"/>
                </a:solidFill>
              </a:rPr>
              <a:t>Lessons learned:</a:t>
            </a:r>
          </a:p>
          <a:p>
            <a:pPr lvl="0" rtl="0">
              <a:spcBef>
                <a:spcPts val="0"/>
              </a:spcBef>
              <a:buNone/>
            </a:pPr>
            <a:r>
              <a:rPr lang="cs"/>
              <a:t>Create functions </a:t>
            </a:r>
            <a:br>
              <a:rPr lang="cs"/>
            </a:br>
            <a:r>
              <a:rPr lang="cs"/>
              <a:t>and use them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Push your files to Github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200"/>
              <a:t>In</a:t>
            </a:r>
            <a:r>
              <a:rPr lang="cs" sz="2200"/>
              <a:t> Github Desktop: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Commit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cs" sz="2200"/>
              <a:t>Push</a:t>
            </a:r>
          </a:p>
          <a:p>
            <a:pPr lvl="0" rtl="0">
              <a:spcBef>
                <a:spcPts val="0"/>
              </a:spcBef>
              <a:buNone/>
            </a:pPr>
            <a:r>
              <a:rPr lang="cs" sz="2200"/>
              <a:t>Then check if you find your files on github.com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Yeay, you did it!!!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0BD10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ctrTitle"/>
          </p:nvPr>
        </p:nvSpPr>
        <p:spPr>
          <a:xfrm>
            <a:off x="2371725" y="630225"/>
            <a:ext cx="6331500" cy="11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5200"/>
              <a:t>What’s next?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2404600" y="3825850"/>
            <a:ext cx="30000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Learning materials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917925" y="330100"/>
            <a:ext cx="32730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Feedback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7166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917925" y="330100"/>
            <a:ext cx="32730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Feedback</a:t>
            </a:r>
          </a:p>
        </p:txBody>
      </p:sp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175" y="291752"/>
            <a:ext cx="9285374" cy="453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06 at 20.21.42.png"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25" y="731450"/>
            <a:ext cx="2844475" cy="371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6 at 20.26.43.png" id="442" name="Shape 442"/>
          <p:cNvPicPr preferRelativeResize="0"/>
          <p:nvPr/>
        </p:nvPicPr>
        <p:blipFill rotWithShape="1">
          <a:blip r:embed="rId4">
            <a:alphaModFix/>
          </a:blip>
          <a:srcRect b="0" l="0" r="0" t="27829"/>
          <a:stretch/>
        </p:blipFill>
        <p:spPr>
          <a:xfrm>
            <a:off x="5265175" y="1118425"/>
            <a:ext cx="2363875" cy="307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0BD10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ctrTitle"/>
          </p:nvPr>
        </p:nvSpPr>
        <p:spPr>
          <a:xfrm>
            <a:off x="2371725" y="630225"/>
            <a:ext cx="6331500" cy="18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5200"/>
              <a:t>Be a Part of Commuity!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2404600" y="3825850"/>
            <a:ext cx="63315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That makes learing much more fun!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75" y="799200"/>
            <a:ext cx="3953501" cy="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750" y="1033875"/>
            <a:ext cx="2121301" cy="21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1745575"/>
            <a:ext cx="2353350" cy="13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4625" y="2526250"/>
            <a:ext cx="3479826" cy="1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376" y="3352800"/>
            <a:ext cx="1779375" cy="17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title"/>
          </p:nvPr>
        </p:nvSpPr>
        <p:spPr>
          <a:xfrm>
            <a:off x="1495700" y="1715250"/>
            <a:ext cx="6321600" cy="68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" sz="3800">
                <a:solidFill>
                  <a:srgbClr val="FF0000"/>
                </a:solidFill>
              </a:rPr>
              <a:t>It is ok not to understand!</a:t>
            </a:r>
          </a:p>
        </p:txBody>
      </p:sp>
      <p:sp>
        <p:nvSpPr>
          <p:cNvPr id="159" name="Shape 159"/>
          <p:cNvSpPr txBox="1"/>
          <p:nvPr>
            <p:ph idx="4294967295" type="title"/>
          </p:nvPr>
        </p:nvSpPr>
        <p:spPr>
          <a:xfrm>
            <a:off x="1573975" y="2278950"/>
            <a:ext cx="6963900" cy="15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cs">
                <a:solidFill>
                  <a:srgbClr val="000000"/>
                </a:solidFill>
              </a:rPr>
              <a:t>1. You will understand later 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cs">
                <a:solidFill>
                  <a:srgbClr val="000000"/>
                </a:solidFill>
              </a:rPr>
              <a:t>2. Most programmers do “</a:t>
            </a:r>
            <a:r>
              <a:rPr b="0" lang="cs">
                <a:solidFill>
                  <a:srgbClr val="000000"/>
                </a:solidFill>
              </a:rPr>
              <a:t>Trial &amp; Error”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4294967295" type="title"/>
          </p:nvPr>
        </p:nvSpPr>
        <p:spPr>
          <a:xfrm>
            <a:off x="917925" y="330100"/>
            <a:ext cx="79314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Financial Aid as Woman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917925" y="1188700"/>
            <a:ext cx="75540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200"/>
              <a:t>You get paid for travelling to conferences: LGBT, women 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850" y="2703750"/>
            <a:ext cx="3295998" cy="5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075" y="2703750"/>
            <a:ext cx="2496475" cy="11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250" y="3292325"/>
            <a:ext cx="1704625" cy="17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1380" y="3201151"/>
            <a:ext cx="3854545" cy="179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Ladies Logo" id="468" name="Shape 4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575" y="2533925"/>
            <a:ext cx="2136370" cy="9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0BD10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5200"/>
              <a:t>Happy coding!!!</a:t>
            </a:r>
          </a:p>
        </p:txBody>
      </p:sp>
      <p:sp>
        <p:nvSpPr>
          <p:cNvPr id="474" name="Shape 47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400"/>
              <a:t>Thanks to: PyLadies, SoundCloud</a:t>
            </a:r>
            <a:br>
              <a:rPr lang="cs" sz="2400"/>
            </a:br>
            <a:r>
              <a:rPr lang="cs" sz="2400"/>
              <a:t>and all of our great coaches!!!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0BD1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371725" y="630225"/>
            <a:ext cx="6331500" cy="17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 sz="5200"/>
              <a:t>Let's write </a:t>
            </a:r>
            <a:br>
              <a:rPr lang="cs" sz="5200"/>
            </a:br>
            <a:r>
              <a:rPr lang="cs" sz="5200"/>
              <a:t>some code!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50000"/>
              <a:buFont typeface="Arial"/>
              <a:buNone/>
            </a:pPr>
            <a:r>
              <a:t/>
            </a:r>
            <a:endParaRPr b="0" sz="2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50000"/>
              <a:buFont typeface="Arial"/>
              <a:buNone/>
            </a:pPr>
            <a:r>
              <a:t/>
            </a:r>
            <a:endParaRPr b="0" sz="2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sz="2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sz="2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50000"/>
              <a:buFont typeface="Arial"/>
              <a:buNone/>
            </a:pPr>
            <a:br>
              <a:rPr b="0" lang="cs" sz="2200">
                <a:solidFill>
                  <a:srgbClr val="FFFFFF"/>
                </a:solidFill>
              </a:rPr>
            </a:br>
            <a:r>
              <a:rPr b="0" lang="cs" sz="2200">
                <a:solidFill>
                  <a:srgbClr val="FFFFFF"/>
                </a:solidFill>
              </a:rPr>
              <a:t>Type together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17925" y="330100"/>
            <a:ext cx="70026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Go to your Terminal</a:t>
            </a:r>
          </a:p>
        </p:txBody>
      </p:sp>
      <p:pic>
        <p:nvPicPr>
          <p:cNvPr descr="Screen Shot 2017-10-02 at 12.16.02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5" y="2116649"/>
            <a:ext cx="4293375" cy="24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896025" y="1459175"/>
            <a:ext cx="1412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 sz="2400">
                <a:solidFill>
                  <a:srgbClr val="FFFFFF"/>
                </a:solidFill>
              </a:rPr>
              <a:t>Mac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907275" y="1459175"/>
            <a:ext cx="1412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2400">
                <a:solidFill>
                  <a:srgbClr val="FFFFFF"/>
                </a:solidFill>
              </a:rPr>
              <a:t>Win</a:t>
            </a:r>
          </a:p>
        </p:txBody>
      </p:sp>
      <p:pic>
        <p:nvPicPr>
          <p:cNvPr descr="Windows_106-650x300.jpg"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250" y="2116650"/>
            <a:ext cx="4683351" cy="24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17925" y="330100"/>
            <a:ext cx="78729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cs" sz="5000">
                <a:solidFill>
                  <a:srgbClr val="10BD10"/>
                </a:solidFill>
              </a:rPr>
              <a:t>Type </a:t>
            </a:r>
            <a:r>
              <a:rPr lang="cs" sz="5000">
                <a:solidFill>
                  <a:srgbClr val="10BD10"/>
                </a:solidFill>
              </a:rPr>
              <a:t>python3</a:t>
            </a:r>
            <a:r>
              <a:rPr b="0" lang="cs" sz="5000">
                <a:solidFill>
                  <a:srgbClr val="10BD10"/>
                </a:solidFill>
              </a:rPr>
              <a:t> on Mac or </a:t>
            </a:r>
            <a:r>
              <a:rPr lang="cs" sz="5000">
                <a:solidFill>
                  <a:srgbClr val="10BD10"/>
                </a:solidFill>
              </a:rPr>
              <a:t>python</a:t>
            </a:r>
            <a:r>
              <a:rPr b="0" lang="cs" sz="5000">
                <a:solidFill>
                  <a:srgbClr val="10BD10"/>
                </a:solidFill>
              </a:rPr>
              <a:t> on Windows</a:t>
            </a:r>
          </a:p>
        </p:txBody>
      </p:sp>
      <p:pic>
        <p:nvPicPr>
          <p:cNvPr descr="Screen Shot 2017-10-02 at 13.13.58.png" id="179" name="Shape 179"/>
          <p:cNvPicPr preferRelativeResize="0"/>
          <p:nvPr/>
        </p:nvPicPr>
        <p:blipFill rotWithShape="1">
          <a:blip r:embed="rId3">
            <a:alphaModFix/>
          </a:blip>
          <a:srcRect b="0" l="0" r="22324" t="0"/>
          <a:stretch/>
        </p:blipFill>
        <p:spPr>
          <a:xfrm>
            <a:off x="990600" y="2344175"/>
            <a:ext cx="7179800" cy="20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4405750" y="2618500"/>
            <a:ext cx="994200" cy="301200"/>
          </a:xfrm>
          <a:prstGeom prst="rect">
            <a:avLst/>
          </a:prstGeom>
          <a:noFill/>
          <a:ln cap="flat" cmpd="sng" w="28575">
            <a:solidFill>
              <a:srgbClr val="10BD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917925" y="330100"/>
            <a:ext cx="7002600" cy="1051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cs" sz="5000">
                <a:solidFill>
                  <a:srgbClr val="10BD10"/>
                </a:solidFill>
              </a:rPr>
              <a:t>Printing &amp; Strings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17925" y="1535175"/>
            <a:ext cx="73629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rgbClr val="FFFFFF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“Hello World”</a:t>
            </a:r>
            <a:r>
              <a:rPr lang="cs" sz="1800">
                <a:solidFill>
                  <a:srgbClr val="FFFFFF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87" name="Shape 187"/>
          <p:cNvSpPr txBox="1"/>
          <p:nvPr/>
        </p:nvSpPr>
        <p:spPr>
          <a:xfrm>
            <a:off x="917925" y="2220450"/>
            <a:ext cx="69378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cs" sz="1800">
                <a:solidFill>
                  <a:schemeClr val="lt1"/>
                </a:solidFill>
              </a:rPr>
              <a:t>name </a:t>
            </a:r>
            <a:r>
              <a:rPr lang="cs" sz="1800">
                <a:solidFill>
                  <a:srgbClr val="FF0000"/>
                </a:solidFill>
              </a:rPr>
              <a:t>=</a:t>
            </a:r>
            <a:r>
              <a:rPr lang="cs" sz="1800">
                <a:solidFill>
                  <a:schemeClr val="lt1"/>
                </a:solidFill>
              </a:rPr>
              <a:t> </a:t>
            </a:r>
            <a:r>
              <a:rPr lang="cs" sz="1800">
                <a:solidFill>
                  <a:srgbClr val="F1C232"/>
                </a:solidFill>
              </a:rPr>
              <a:t>"Marie"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cs" sz="1800">
                <a:solidFill>
                  <a:srgbClr val="FF0000"/>
                </a:solidFill>
              </a:rPr>
              <a:t>print</a:t>
            </a:r>
            <a:r>
              <a:rPr lang="cs" sz="1800">
                <a:solidFill>
                  <a:schemeClr val="lt1"/>
                </a:solidFill>
              </a:rPr>
              <a:t>(</a:t>
            </a:r>
            <a:r>
              <a:rPr lang="cs" sz="1800">
                <a:solidFill>
                  <a:srgbClr val="F1C232"/>
                </a:solidFill>
              </a:rPr>
              <a:t>"Hello </a:t>
            </a:r>
            <a:r>
              <a:rPr lang="cs" sz="1800">
                <a:solidFill>
                  <a:srgbClr val="9900FF"/>
                </a:solidFill>
              </a:rPr>
              <a:t>%s</a:t>
            </a:r>
            <a:r>
              <a:rPr lang="cs" sz="1800">
                <a:solidFill>
                  <a:srgbClr val="FFE599"/>
                </a:solidFill>
              </a:rPr>
              <a:t>" </a:t>
            </a:r>
            <a:r>
              <a:rPr lang="cs" sz="1800">
                <a:solidFill>
                  <a:srgbClr val="FF0000"/>
                </a:solidFill>
              </a:rPr>
              <a:t>%</a:t>
            </a:r>
            <a:r>
              <a:rPr lang="cs" sz="1800">
                <a:solidFill>
                  <a:schemeClr val="lt1"/>
                </a:solidFill>
              </a:rPr>
              <a:t> (name))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5757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