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6"/>
  </p:notesMasterIdLst>
  <p:sldIdLst>
    <p:sldId id="256" r:id="rId2"/>
    <p:sldId id="257" r:id="rId3"/>
    <p:sldId id="258" r:id="rId4"/>
    <p:sldId id="259" r:id="rId5"/>
    <p:sldId id="260" r:id="rId6"/>
    <p:sldId id="261" r:id="rId7"/>
    <p:sldId id="268" r:id="rId8"/>
    <p:sldId id="270" r:id="rId9"/>
    <p:sldId id="262" r:id="rId10"/>
    <p:sldId id="267" r:id="rId11"/>
    <p:sldId id="269" r:id="rId12"/>
    <p:sldId id="263" r:id="rId13"/>
    <p:sldId id="264" r:id="rId14"/>
    <p:sldId id="266" r:id="rId15"/>
  </p:sldIdLst>
  <p:sldSz cx="12192000" cy="6858000"/>
  <p:notesSz cx="12192000" cy="6858000"/>
  <p:defaultTextStyle>
    <a:defPPr lvl="0">
      <a:defRPr kern="0"/>
    </a:defPPr>
    <a:lvl1pPr lvl="0"/>
    <a:lvl2pPr lvl="1"/>
    <a:lvl3pPr lvl="2"/>
    <a:lvl4pPr lvl="3"/>
    <a:lvl5pPr lvl="4"/>
    <a:lvl6pPr lvl="5"/>
    <a:lvl7pPr lvl="6"/>
    <a:lvl8pPr lvl="7"/>
    <a:lvl9pPr lvl="8"/>
  </p:defaultTextStyle>
  <p:extLst>
    <p:ext uri="{EFAFB233-063F-42B5-8137-9DF3F51BA10A}">
      <p15:sldGuideLst xmlns:p15="http://schemas.microsoft.com/office/powerpoint/2012/main">
        <p15:guide id="1" orient="horz" pos="2880">
          <p15:clr>
            <a:srgbClr val="000000"/>
          </p15:clr>
        </p15:guide>
        <p15:guide id="2" pos="216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3" d="100"/>
          <a:sy n="83" d="100"/>
        </p:scale>
        <p:origin x="586" y="67"/>
      </p:cViewPr>
      <p:guideLst>
        <p:guide orient="horz" pos="2880"/>
        <p:guide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5293668C-EF86-4506-A4B4-B7D54CEB19AB}" type="datetimeFigureOut">
              <a:rPr lang="en-IN" smtClean="0"/>
              <a:t>05-04-2024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B283AAA0-EEBB-45B1-9F4D-ACC3E32CB91C}" type="slidenum">
              <a:rPr lang="en-IN" smtClean="0"/>
              <a:t>‹#›</a:t>
            </a:fld>
            <a:endParaRPr lang="en-IN"/>
          </a:p>
        </p:txBody>
      </p:sp>
    </p:spTree>
    <p:extLst>
      <p:ext uri="{BB962C8B-B14F-4D97-AF65-F5344CB8AC3E}">
        <p14:creationId xmlns:p14="http://schemas.microsoft.com/office/powerpoint/2010/main" val="28175556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283AAA0-EEBB-45B1-9F4D-ACC3E32CB91C}" type="slidenum">
              <a:rPr lang="en-IN" smtClean="0"/>
              <a:t>1</a:t>
            </a:fld>
            <a:endParaRPr lang="en-IN"/>
          </a:p>
        </p:txBody>
      </p:sp>
    </p:spTree>
    <p:extLst>
      <p:ext uri="{BB962C8B-B14F-4D97-AF65-F5344CB8AC3E}">
        <p14:creationId xmlns:p14="http://schemas.microsoft.com/office/powerpoint/2010/main" val="22142670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 Id="rId4" Type="http://schemas.openxmlformats.org/officeDocument/2006/relationships/image" Target="../media/image3.jpg"/></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364881" y="3594609"/>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9064869" y="3274619"/>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64881" y="2262910"/>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p:nvPr/>
        </p:nvSpPr>
        <p:spPr>
          <a:xfrm>
            <a:off x="2762538" y="2687981"/>
            <a:ext cx="6126485" cy="2024913"/>
          </a:xfrm>
          <a:prstGeom prst="rect">
            <a:avLst/>
          </a:prstGeom>
        </p:spPr>
        <p:txBody>
          <a:bodyPr vert="horz" wrap="square" lIns="0" tIns="16510" rIns="0" bIns="0" rtlCol="0">
            <a:spAutoFit/>
          </a:bodyPr>
          <a:lstStyle/>
          <a:p>
            <a:pPr marL="12700" algn="ctr">
              <a:lnSpc>
                <a:spcPct val="100000"/>
              </a:lnSpc>
              <a:spcBef>
                <a:spcPts val="130"/>
              </a:spcBef>
            </a:pPr>
            <a:r>
              <a:rPr lang="en-US" sz="3200" dirty="0">
                <a:latin typeface="Times New Roman" panose="02020603050405020304" pitchFamily="18" charset="0"/>
                <a:cs typeface="Times New Roman" panose="02020603050405020304" pitchFamily="18" charset="0"/>
              </a:rPr>
              <a:t>LILITH K</a:t>
            </a:r>
          </a:p>
          <a:p>
            <a:pPr marL="12700" algn="ctr">
              <a:lnSpc>
                <a:spcPct val="100000"/>
              </a:lnSpc>
              <a:spcBef>
                <a:spcPts val="130"/>
              </a:spcBef>
            </a:pPr>
            <a:r>
              <a:rPr lang="en-US" sz="3200" dirty="0">
                <a:latin typeface="Times New Roman" panose="02020603050405020304" pitchFamily="18" charset="0"/>
                <a:cs typeface="Times New Roman" panose="02020603050405020304" pitchFamily="18" charset="0"/>
              </a:rPr>
              <a:t>513121104018</a:t>
            </a:r>
          </a:p>
          <a:p>
            <a:pPr marL="12700" algn="ctr">
              <a:lnSpc>
                <a:spcPct val="100000"/>
              </a:lnSpc>
              <a:spcBef>
                <a:spcPts val="130"/>
              </a:spcBef>
            </a:pPr>
            <a:r>
              <a:rPr lang="en-US" sz="3200" dirty="0">
                <a:latin typeface="Times New Roman" panose="02020603050405020304" pitchFamily="18" charset="0"/>
                <a:cs typeface="Times New Roman" panose="02020603050405020304" pitchFamily="18" charset="0"/>
              </a:rPr>
              <a:t>lilithkcse2021@gmail.com</a:t>
            </a:r>
          </a:p>
          <a:p>
            <a:pPr marL="12700">
              <a:lnSpc>
                <a:spcPct val="100000"/>
              </a:lnSpc>
              <a:spcBef>
                <a:spcPts val="130"/>
              </a:spcBef>
            </a:pPr>
            <a:endParaRPr sz="3200" dirty="0">
              <a:latin typeface="Times New Roman" panose="02020603050405020304" pitchFamily="18" charset="0"/>
              <a:cs typeface="Times New Roman" panose="02020603050405020304" pitchFamily="18" charset="0"/>
            </a:endParaRPr>
          </a:p>
        </p:txBody>
      </p:sp>
      <p:sp>
        <p:nvSpPr>
          <p:cNvPr id="8" name="object 8"/>
          <p:cNvSpPr txBox="1"/>
          <p:nvPr/>
        </p:nvSpPr>
        <p:spPr>
          <a:xfrm>
            <a:off x="4744817" y="4166918"/>
            <a:ext cx="1859280" cy="391795"/>
          </a:xfrm>
          <a:prstGeom prst="rect">
            <a:avLst/>
          </a:prstGeom>
        </p:spPr>
        <p:txBody>
          <a:bodyPr vert="horz" wrap="square" lIns="0" tIns="12700" rIns="0" bIns="0" rtlCol="0">
            <a:spAutoFit/>
          </a:bodyPr>
          <a:lstStyle/>
          <a:p>
            <a:pPr marL="12700">
              <a:lnSpc>
                <a:spcPct val="100000"/>
              </a:lnSpc>
              <a:spcBef>
                <a:spcPts val="100"/>
              </a:spcBef>
            </a:pPr>
            <a:r>
              <a:rPr sz="2400" b="1" dirty="0">
                <a:solidFill>
                  <a:srgbClr val="2D936B"/>
                </a:solidFill>
                <a:latin typeface="Trebuchet MS"/>
                <a:cs typeface="Trebuchet MS"/>
              </a:rPr>
              <a:t>Final</a:t>
            </a:r>
            <a:r>
              <a:rPr sz="2400" b="1" spc="-40" dirty="0">
                <a:solidFill>
                  <a:srgbClr val="2D936B"/>
                </a:solidFill>
                <a:latin typeface="Trebuchet MS"/>
                <a:cs typeface="Trebuchet MS"/>
              </a:rPr>
              <a:t> </a:t>
            </a:r>
            <a:r>
              <a:rPr sz="2400" b="1" spc="-10" dirty="0">
                <a:solidFill>
                  <a:srgbClr val="2D936B"/>
                </a:solidFill>
                <a:latin typeface="Trebuchet MS"/>
                <a:cs typeface="Trebuchet MS"/>
              </a:rPr>
              <a:t>Project</a:t>
            </a:r>
            <a:endParaRPr sz="2400" dirty="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a:t>
            </a:fld>
            <a:endParaRPr spc="-50" dirty="0"/>
          </a:p>
        </p:txBody>
      </p:sp>
      <p:sp>
        <p:nvSpPr>
          <p:cNvPr id="12" name="TextBox 11">
            <a:extLst>
              <a:ext uri="{FF2B5EF4-FFF2-40B4-BE49-F238E27FC236}">
                <a16:creationId xmlns:a16="http://schemas.microsoft.com/office/drawing/2014/main" id="{3E52CE72-D2DD-6E66-F2A2-A41E6DC337F4}"/>
              </a:ext>
            </a:extLst>
          </p:cNvPr>
          <p:cNvSpPr txBox="1"/>
          <p:nvPr/>
        </p:nvSpPr>
        <p:spPr>
          <a:xfrm>
            <a:off x="739775" y="360232"/>
            <a:ext cx="9869365" cy="1569660"/>
          </a:xfrm>
          <a:prstGeom prst="rect">
            <a:avLst/>
          </a:prstGeom>
          <a:noFill/>
        </p:spPr>
        <p:txBody>
          <a:bodyPr wrap="square" rtlCol="0">
            <a:spAutoFit/>
          </a:bodyPr>
          <a:lstStyle/>
          <a:p>
            <a:pPr algn="ctr"/>
            <a:r>
              <a:rPr lang="en-US" sz="2400" b="1" dirty="0">
                <a:latin typeface="Times New Roman" panose="02020603050405020304" pitchFamily="18" charset="0"/>
                <a:cs typeface="Times New Roman" panose="02020603050405020304" pitchFamily="18" charset="0"/>
              </a:rPr>
              <a:t>THANTHAI PERIYAR </a:t>
            </a:r>
          </a:p>
          <a:p>
            <a:pPr algn="ctr"/>
            <a:r>
              <a:rPr lang="en-US" sz="2400" b="1" dirty="0">
                <a:latin typeface="Times New Roman" panose="02020603050405020304" pitchFamily="18" charset="0"/>
                <a:cs typeface="Times New Roman" panose="02020603050405020304" pitchFamily="18" charset="0"/>
              </a:rPr>
              <a:t>GOVERNMENT INSTITUTE OF TECHNOLOGY,VELLORE-632002</a:t>
            </a:r>
          </a:p>
          <a:p>
            <a:pPr algn="ctr"/>
            <a:r>
              <a:rPr lang="en-US" sz="2400" b="1" dirty="0">
                <a:latin typeface="Times New Roman" panose="02020603050405020304" pitchFamily="18" charset="0"/>
                <a:cs typeface="Times New Roman" panose="02020603050405020304" pitchFamily="18" charset="0"/>
              </a:rPr>
              <a:t>DEPARTMENT OF COMPUTER SCIENCE AND ENGINEERING</a:t>
            </a:r>
          </a:p>
          <a:p>
            <a:pPr algn="ctr"/>
            <a:r>
              <a:rPr lang="en-US" sz="2400" b="1" dirty="0">
                <a:latin typeface="Times New Roman" panose="02020603050405020304" pitchFamily="18" charset="0"/>
                <a:cs typeface="Times New Roman" panose="02020603050405020304" pitchFamily="18" charset="0"/>
              </a:rPr>
              <a:t>YEAR/SEM:III/VI</a:t>
            </a:r>
            <a:endParaRPr lang="en-IN" sz="2400" b="1"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74F9AD0C-B27F-752B-5394-1A972477C83B}"/>
              </a:ext>
            </a:extLst>
          </p:cNvPr>
          <p:cNvSpPr txBox="1"/>
          <p:nvPr/>
        </p:nvSpPr>
        <p:spPr>
          <a:xfrm>
            <a:off x="581891" y="5394036"/>
            <a:ext cx="11425382" cy="923330"/>
          </a:xfrm>
          <a:prstGeom prst="rect">
            <a:avLst/>
          </a:prstGeom>
          <a:noFill/>
        </p:spPr>
        <p:txBody>
          <a:bodyPr wrap="square" rtlCol="0">
            <a:spAutoFit/>
          </a:bodyPr>
          <a:lstStyle/>
          <a:p>
            <a:r>
              <a:rPr lang="en-US" dirty="0"/>
              <a:t>DEMO </a:t>
            </a:r>
            <a:r>
              <a:rPr lang="en-US" dirty="0" err="1"/>
              <a:t>LINK:</a:t>
            </a:r>
            <a:r>
              <a:rPr lang="en-US" dirty="0" err="1">
                <a:solidFill>
                  <a:srgbClr val="FF0000"/>
                </a:solidFill>
              </a:rPr>
              <a:t>https</a:t>
            </a:r>
            <a:r>
              <a:rPr lang="en-US" dirty="0">
                <a:solidFill>
                  <a:srgbClr val="FF0000"/>
                </a:solidFill>
              </a:rPr>
              <a:t>://colab.research.google.com/drive/168jbzoVCkYlqiI7ybxtXRdj4wLK_yFgU?usp=sharing</a:t>
            </a:r>
          </a:p>
          <a:p>
            <a:endParaRPr lang="en-US" dirty="0"/>
          </a:p>
          <a:p>
            <a:endParaRPr lang="en-IN" dirty="0">
              <a:solidFill>
                <a:srgbClr val="FF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653587" y="1704686"/>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1347787" y="153082"/>
            <a:ext cx="9288087" cy="1536959"/>
          </a:xfrm>
          <a:prstGeom prst="rect">
            <a:avLst/>
          </a:prstGeom>
        </p:spPr>
        <p:txBody>
          <a:bodyPr vert="horz" wrap="square" lIns="0" tIns="485775" rIns="0" bIns="0" rtlCol="0">
            <a:spAutoFit/>
          </a:bodyPr>
          <a:lstStyle/>
          <a:p>
            <a:pPr marL="12700">
              <a:spcBef>
                <a:spcPts val="105"/>
              </a:spcBef>
            </a:pPr>
            <a:r>
              <a:rPr lang="en-IN" sz="3200" b="1" i="0" dirty="0">
                <a:solidFill>
                  <a:srgbClr val="0D0D0D"/>
                </a:solidFill>
                <a:effectLst/>
                <a:latin typeface="Söhne"/>
              </a:rPr>
              <a:t>Development Plan:</a:t>
            </a:r>
            <a:br>
              <a:rPr lang="en-IN" sz="1200" b="1" i="0" dirty="0">
                <a:solidFill>
                  <a:srgbClr val="0D0D0D"/>
                </a:solidFill>
                <a:effectLst/>
                <a:latin typeface="Söhne"/>
              </a:rPr>
            </a:br>
            <a:endParaRPr sz="3600" dirty="0">
              <a:latin typeface="Times New Roman" panose="02020603050405020304" pitchFamily="18" charset="0"/>
              <a:cs typeface="Times New Roman" panose="02020603050405020304" pitchFamily="18" charset="0"/>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10</a:t>
            </a:fld>
            <a:endParaRPr spc="-50" dirty="0"/>
          </a:p>
        </p:txBody>
      </p:sp>
      <p:sp>
        <p:nvSpPr>
          <p:cNvPr id="10" name="TextBox 9">
            <a:extLst>
              <a:ext uri="{FF2B5EF4-FFF2-40B4-BE49-F238E27FC236}">
                <a16:creationId xmlns:a16="http://schemas.microsoft.com/office/drawing/2014/main" id="{75AEE1C0-1143-C624-BC2E-9E132C2C6922}"/>
              </a:ext>
            </a:extLst>
          </p:cNvPr>
          <p:cNvSpPr txBox="1"/>
          <p:nvPr/>
        </p:nvSpPr>
        <p:spPr>
          <a:xfrm>
            <a:off x="2956777" y="1371660"/>
            <a:ext cx="6696810" cy="5173852"/>
          </a:xfrm>
          <a:prstGeom prst="rect">
            <a:avLst/>
          </a:prstGeom>
          <a:noFill/>
        </p:spPr>
        <p:txBody>
          <a:bodyPr wrap="square" rtlCol="0">
            <a:spAutoFit/>
          </a:bodyPr>
          <a:lstStyle/>
          <a:p>
            <a:pPr algn="l">
              <a:buFont typeface="+mj-lt"/>
              <a:buAutoNum type="arabicPeriod"/>
            </a:pPr>
            <a:r>
              <a:rPr lang="en-US" b="1" i="0" dirty="0">
                <a:solidFill>
                  <a:srgbClr val="0D0D0D"/>
                </a:solidFill>
                <a:effectLst/>
                <a:latin typeface="Söhne"/>
              </a:rPr>
              <a:t>User Input Handling:</a:t>
            </a:r>
            <a:endParaRPr lang="en-US" b="0" i="0" dirty="0">
              <a:solidFill>
                <a:srgbClr val="0D0D0D"/>
              </a:solidFill>
              <a:effectLst/>
              <a:latin typeface="Söhne"/>
            </a:endParaRPr>
          </a:p>
          <a:p>
            <a:pPr marL="742950" lvl="1" indent="-285750" algn="l">
              <a:buFont typeface="+mj-lt"/>
              <a:buAutoNum type="arabicPeriod"/>
            </a:pPr>
            <a:r>
              <a:rPr lang="en-US" b="0" i="0" dirty="0">
                <a:solidFill>
                  <a:srgbClr val="0D0D0D"/>
                </a:solidFill>
                <a:effectLst/>
                <a:latin typeface="Söhne"/>
              </a:rPr>
              <a:t>Implement code to prompt the user for input and validate it to ensure it corresponds to a valid storyline option.</a:t>
            </a:r>
          </a:p>
          <a:p>
            <a:pPr algn="l">
              <a:buFont typeface="+mj-lt"/>
              <a:buAutoNum type="arabicPeriod"/>
            </a:pPr>
            <a:r>
              <a:rPr lang="en-US" b="1" i="0" dirty="0">
                <a:solidFill>
                  <a:srgbClr val="0D0D0D"/>
                </a:solidFill>
                <a:effectLst/>
                <a:latin typeface="Söhne"/>
              </a:rPr>
              <a:t>Story Generation Functions:</a:t>
            </a:r>
            <a:endParaRPr lang="en-US" b="0" i="0" dirty="0">
              <a:solidFill>
                <a:srgbClr val="0D0D0D"/>
              </a:solidFill>
              <a:effectLst/>
              <a:latin typeface="Söhne"/>
            </a:endParaRPr>
          </a:p>
          <a:p>
            <a:pPr marL="742950" lvl="1" indent="-285750" algn="l">
              <a:buFont typeface="+mj-lt"/>
              <a:buAutoNum type="arabicPeriod"/>
            </a:pPr>
            <a:r>
              <a:rPr lang="en-US" b="0" i="0" dirty="0">
                <a:solidFill>
                  <a:srgbClr val="0D0D0D"/>
                </a:solidFill>
                <a:effectLst/>
                <a:latin typeface="Söhne"/>
              </a:rPr>
              <a:t>Create separate functions for generating stories for each storyline.</a:t>
            </a:r>
          </a:p>
          <a:p>
            <a:pPr marL="742950" lvl="1" indent="-285750" algn="l">
              <a:buFont typeface="+mj-lt"/>
              <a:buAutoNum type="arabicPeriod"/>
            </a:pPr>
            <a:r>
              <a:rPr lang="en-US" b="0" i="0" dirty="0">
                <a:solidFill>
                  <a:srgbClr val="0D0D0D"/>
                </a:solidFill>
                <a:effectLst/>
                <a:latin typeface="Söhne"/>
              </a:rPr>
              <a:t>Define templates for each storyline and placeholders for user inputs.</a:t>
            </a:r>
          </a:p>
          <a:p>
            <a:pPr marL="742950" lvl="1" indent="-285750" algn="l">
              <a:buFont typeface="+mj-lt"/>
              <a:buAutoNum type="arabicPeriod"/>
            </a:pPr>
            <a:r>
              <a:rPr lang="en-US" b="0" i="0" dirty="0">
                <a:solidFill>
                  <a:srgbClr val="0D0D0D"/>
                </a:solidFill>
                <a:effectLst/>
                <a:latin typeface="Söhne"/>
              </a:rPr>
              <a:t>Implement logic to replace placeholders with user-provided inputs.</a:t>
            </a:r>
          </a:p>
          <a:p>
            <a:pPr algn="l">
              <a:buFont typeface="+mj-lt"/>
              <a:buAutoNum type="arabicPeriod"/>
            </a:pPr>
            <a:r>
              <a:rPr lang="en-US" b="1" i="0" dirty="0">
                <a:solidFill>
                  <a:srgbClr val="0D0D0D"/>
                </a:solidFill>
                <a:effectLst/>
                <a:latin typeface="Söhne"/>
              </a:rPr>
              <a:t>Display Story Function:</a:t>
            </a:r>
            <a:endParaRPr lang="en-US" b="0" i="0" dirty="0">
              <a:solidFill>
                <a:srgbClr val="0D0D0D"/>
              </a:solidFill>
              <a:effectLst/>
              <a:latin typeface="Söhne"/>
            </a:endParaRPr>
          </a:p>
          <a:p>
            <a:pPr marL="742950" lvl="1" indent="-285750" algn="l">
              <a:buFont typeface="+mj-lt"/>
              <a:buAutoNum type="arabicPeriod"/>
            </a:pPr>
            <a:r>
              <a:rPr lang="en-US" b="0" i="0" dirty="0">
                <a:solidFill>
                  <a:srgbClr val="0D0D0D"/>
                </a:solidFill>
                <a:effectLst/>
                <a:latin typeface="Söhne"/>
              </a:rPr>
              <a:t>Write a function to display the generated story to the user.</a:t>
            </a:r>
          </a:p>
          <a:p>
            <a:pPr algn="l"/>
            <a:r>
              <a:rPr lang="en-US" b="1" i="0" dirty="0">
                <a:solidFill>
                  <a:srgbClr val="0D0D0D"/>
                </a:solidFill>
                <a:effectLst/>
                <a:latin typeface="Söhne"/>
              </a:rPr>
              <a:t>Testing:</a:t>
            </a:r>
            <a:endParaRPr lang="en-US" b="0" i="0" dirty="0">
              <a:solidFill>
                <a:srgbClr val="0D0D0D"/>
              </a:solidFill>
              <a:effectLst/>
              <a:latin typeface="Söhne"/>
            </a:endParaRPr>
          </a:p>
          <a:p>
            <a:pPr algn="l">
              <a:buFont typeface="Arial" panose="020B0604020202020204" pitchFamily="34" charset="0"/>
              <a:buChar char="•"/>
            </a:pPr>
            <a:r>
              <a:rPr lang="en-US" b="0" i="0" dirty="0">
                <a:solidFill>
                  <a:srgbClr val="0D0D0D"/>
                </a:solidFill>
                <a:effectLst/>
                <a:latin typeface="Söhne"/>
              </a:rPr>
              <a:t>Test the program thoroughly to ensure all functionalities work as expected.</a:t>
            </a:r>
          </a:p>
          <a:p>
            <a:pPr algn="l">
              <a:buFont typeface="Arial" panose="020B0604020202020204" pitchFamily="34" charset="0"/>
              <a:buChar char="•"/>
            </a:pPr>
            <a:r>
              <a:rPr lang="en-US" b="0" i="0" dirty="0">
                <a:solidFill>
                  <a:srgbClr val="0D0D0D"/>
                </a:solidFill>
                <a:effectLst/>
                <a:latin typeface="Söhne"/>
              </a:rPr>
              <a:t>Verify that the generated stories are coherent and engaging.</a:t>
            </a:r>
          </a:p>
          <a:p>
            <a:pPr algn="l">
              <a:buFont typeface="Arial" panose="020B0604020202020204" pitchFamily="34" charset="0"/>
              <a:buChar char="•"/>
            </a:pPr>
            <a:r>
              <a:rPr lang="en-US" b="0" i="0" dirty="0">
                <a:solidFill>
                  <a:srgbClr val="0D0D0D"/>
                </a:solidFill>
                <a:effectLst/>
                <a:latin typeface="Söhne"/>
              </a:rPr>
              <a:t>Handle edge cases such as invalid user input gracefully.</a:t>
            </a:r>
          </a:p>
          <a:p>
            <a:pPr algn="l">
              <a:lnSpc>
                <a:spcPct val="150000"/>
              </a:lnSpc>
            </a:pPr>
            <a:endParaRPr lang="en-US" b="0" i="0" dirty="0">
              <a:solidFill>
                <a:srgbClr val="0D0D0D"/>
              </a:solidFill>
              <a:effectLst/>
              <a:latin typeface="Söhne"/>
            </a:endParaRPr>
          </a:p>
        </p:txBody>
      </p:sp>
    </p:spTree>
    <p:extLst>
      <p:ext uri="{BB962C8B-B14F-4D97-AF65-F5344CB8AC3E}">
        <p14:creationId xmlns:p14="http://schemas.microsoft.com/office/powerpoint/2010/main" val="6803625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653587" y="1704686"/>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11</a:t>
            </a:fld>
            <a:endParaRPr spc="-50" dirty="0"/>
          </a:p>
        </p:txBody>
      </p:sp>
      <p:sp>
        <p:nvSpPr>
          <p:cNvPr id="10" name="TextBox 9">
            <a:extLst>
              <a:ext uri="{FF2B5EF4-FFF2-40B4-BE49-F238E27FC236}">
                <a16:creationId xmlns:a16="http://schemas.microsoft.com/office/drawing/2014/main" id="{75AEE1C0-1143-C624-BC2E-9E132C2C6922}"/>
              </a:ext>
            </a:extLst>
          </p:cNvPr>
          <p:cNvSpPr txBox="1"/>
          <p:nvPr/>
        </p:nvSpPr>
        <p:spPr>
          <a:xfrm>
            <a:off x="2956777" y="1371660"/>
            <a:ext cx="5835534" cy="5570756"/>
          </a:xfrm>
          <a:prstGeom prst="rect">
            <a:avLst/>
          </a:prstGeom>
          <a:noFill/>
        </p:spPr>
        <p:txBody>
          <a:bodyPr wrap="square" rtlCol="0">
            <a:spAutoFit/>
          </a:bodyPr>
          <a:lstStyle/>
          <a:p>
            <a:pPr algn="l">
              <a:buFont typeface="+mj-lt"/>
              <a:buAutoNum type="arabicPeriod"/>
            </a:pPr>
            <a:r>
              <a:rPr lang="en-US" sz="2000" b="1" i="0" dirty="0">
                <a:solidFill>
                  <a:srgbClr val="0D0D0D"/>
                </a:solidFill>
                <a:effectLst/>
                <a:latin typeface="Söhne"/>
              </a:rPr>
              <a:t>Refinement and Optimization:</a:t>
            </a:r>
            <a:endParaRPr lang="en-US" sz="2000" b="0" i="0" dirty="0">
              <a:solidFill>
                <a:srgbClr val="0D0D0D"/>
              </a:solidFill>
              <a:effectLst/>
              <a:latin typeface="Söhne"/>
            </a:endParaRPr>
          </a:p>
          <a:p>
            <a:pPr marL="742950" lvl="1" indent="-285750" algn="l">
              <a:buFont typeface="+mj-lt"/>
              <a:buAutoNum type="arabicPeriod"/>
            </a:pPr>
            <a:r>
              <a:rPr lang="en-US" sz="2000" b="0" i="0" dirty="0">
                <a:solidFill>
                  <a:srgbClr val="0D0D0D"/>
                </a:solidFill>
                <a:effectLst/>
                <a:latin typeface="Söhne"/>
              </a:rPr>
              <a:t>Refactor the code for clarity, modularity, and efficiency.</a:t>
            </a:r>
          </a:p>
          <a:p>
            <a:pPr marL="742950" lvl="1" indent="-285750" algn="l">
              <a:buFont typeface="+mj-lt"/>
              <a:buAutoNum type="arabicPeriod"/>
            </a:pPr>
            <a:r>
              <a:rPr lang="en-US" sz="2000" b="0" i="0" dirty="0">
                <a:solidFill>
                  <a:srgbClr val="0D0D0D"/>
                </a:solidFill>
                <a:effectLst/>
                <a:latin typeface="Söhne"/>
              </a:rPr>
              <a:t>Optimize the program for performance, especially in input/output operations and story generation.</a:t>
            </a:r>
          </a:p>
          <a:p>
            <a:pPr algn="l">
              <a:buFont typeface="+mj-lt"/>
              <a:buAutoNum type="arabicPeriod"/>
            </a:pPr>
            <a:r>
              <a:rPr lang="en-US" sz="2000" b="1" i="0" dirty="0">
                <a:solidFill>
                  <a:srgbClr val="0D0D0D"/>
                </a:solidFill>
                <a:effectLst/>
                <a:latin typeface="Söhne"/>
              </a:rPr>
              <a:t>Documentation:</a:t>
            </a:r>
            <a:endParaRPr lang="en-US" sz="2000" b="0" i="0" dirty="0">
              <a:solidFill>
                <a:srgbClr val="0D0D0D"/>
              </a:solidFill>
              <a:effectLst/>
              <a:latin typeface="Söhne"/>
            </a:endParaRPr>
          </a:p>
          <a:p>
            <a:pPr marL="742950" lvl="1" indent="-285750" algn="l">
              <a:buFont typeface="+mj-lt"/>
              <a:buAutoNum type="arabicPeriod"/>
            </a:pPr>
            <a:r>
              <a:rPr lang="en-US" sz="2000" b="0" i="0" dirty="0">
                <a:solidFill>
                  <a:srgbClr val="0D0D0D"/>
                </a:solidFill>
                <a:effectLst/>
                <a:latin typeface="Söhne"/>
              </a:rPr>
              <a:t>Document the code with clear comments and explanations.</a:t>
            </a:r>
          </a:p>
          <a:p>
            <a:pPr marL="742950" lvl="1" indent="-285750" algn="l">
              <a:buFont typeface="+mj-lt"/>
              <a:buAutoNum type="arabicPeriod"/>
            </a:pPr>
            <a:r>
              <a:rPr lang="en-US" sz="2000" b="0" i="0" dirty="0">
                <a:solidFill>
                  <a:srgbClr val="0D0D0D"/>
                </a:solidFill>
                <a:effectLst/>
                <a:latin typeface="Söhne"/>
              </a:rPr>
              <a:t>Provide user documentation or instructions on how to use the Interactive Story Generator.</a:t>
            </a:r>
          </a:p>
          <a:p>
            <a:pPr algn="l">
              <a:buFont typeface="+mj-lt"/>
              <a:buAutoNum type="arabicPeriod"/>
            </a:pPr>
            <a:r>
              <a:rPr lang="en-US" sz="2000" b="1" i="0" dirty="0">
                <a:solidFill>
                  <a:srgbClr val="0D0D0D"/>
                </a:solidFill>
                <a:effectLst/>
                <a:latin typeface="Söhne"/>
              </a:rPr>
              <a:t>Deployment:</a:t>
            </a:r>
            <a:endParaRPr lang="en-US" sz="2000" b="0" i="0" dirty="0">
              <a:solidFill>
                <a:srgbClr val="0D0D0D"/>
              </a:solidFill>
              <a:effectLst/>
              <a:latin typeface="Söhne"/>
            </a:endParaRPr>
          </a:p>
          <a:p>
            <a:pPr marL="742950" lvl="1" indent="-285750" algn="l">
              <a:buFont typeface="+mj-lt"/>
              <a:buAutoNum type="arabicPeriod"/>
            </a:pPr>
            <a:r>
              <a:rPr lang="en-US" sz="2000" b="0" i="0" dirty="0">
                <a:solidFill>
                  <a:srgbClr val="0D0D0D"/>
                </a:solidFill>
                <a:effectLst/>
                <a:latin typeface="Söhne"/>
              </a:rPr>
              <a:t>Package the code and any necessary resources for distribution.</a:t>
            </a:r>
          </a:p>
          <a:p>
            <a:pPr marL="742950" lvl="1" indent="-285750" algn="l">
              <a:buFont typeface="+mj-lt"/>
              <a:buAutoNum type="arabicPeriod"/>
            </a:pPr>
            <a:r>
              <a:rPr lang="en-US" sz="2000" b="0" i="0" dirty="0">
                <a:solidFill>
                  <a:srgbClr val="0D0D0D"/>
                </a:solidFill>
                <a:effectLst/>
                <a:latin typeface="Söhne"/>
              </a:rPr>
              <a:t>Deploy the Interactive Story Generator for users to access and enjoy.</a:t>
            </a:r>
          </a:p>
          <a:p>
            <a:br>
              <a:rPr lang="en-US" dirty="0"/>
            </a:br>
            <a:endParaRPr lang="en-US" b="0" i="0" dirty="0">
              <a:solidFill>
                <a:srgbClr val="0D0D0D"/>
              </a:solidFill>
              <a:effectLst/>
              <a:latin typeface="Söhne"/>
            </a:endParaRPr>
          </a:p>
        </p:txBody>
      </p:sp>
    </p:spTree>
    <p:extLst>
      <p:ext uri="{BB962C8B-B14F-4D97-AF65-F5344CB8AC3E}">
        <p14:creationId xmlns:p14="http://schemas.microsoft.com/office/powerpoint/2010/main" val="5346904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552873" y="614139"/>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558165" y="385445"/>
            <a:ext cx="8795385" cy="965905"/>
          </a:xfrm>
          <a:prstGeom prst="rect">
            <a:avLst/>
          </a:prstGeom>
        </p:spPr>
        <p:txBody>
          <a:bodyPr vert="horz" wrap="square" lIns="0" tIns="286004" rIns="0" bIns="0" rtlCol="0">
            <a:spAutoFit/>
          </a:bodyPr>
          <a:lstStyle/>
          <a:p>
            <a:pPr marL="193675">
              <a:lnSpc>
                <a:spcPct val="100000"/>
              </a:lnSpc>
              <a:spcBef>
                <a:spcPts val="130"/>
              </a:spcBef>
            </a:pPr>
            <a:r>
              <a:rPr lang="en-US" sz="4400" dirty="0">
                <a:latin typeface="Times New Roman" panose="02020603050405020304" pitchFamily="18" charset="0"/>
                <a:cs typeface="Times New Roman" panose="02020603050405020304" pitchFamily="18" charset="0"/>
              </a:rPr>
              <a:t>RESULT:</a:t>
            </a:r>
            <a:endParaRPr sz="4400" dirty="0">
              <a:latin typeface="Times New Roman" panose="02020603050405020304" pitchFamily="18" charset="0"/>
              <a:cs typeface="Times New Roman" panose="02020603050405020304" pitchFamily="18" charset="0"/>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12</a:t>
            </a:fld>
            <a:endParaRPr spc="-25" dirty="0"/>
          </a:p>
        </p:txBody>
      </p:sp>
      <p:sp>
        <p:nvSpPr>
          <p:cNvPr id="9" name="TextBox 8">
            <a:extLst>
              <a:ext uri="{FF2B5EF4-FFF2-40B4-BE49-F238E27FC236}">
                <a16:creationId xmlns:a16="http://schemas.microsoft.com/office/drawing/2014/main" id="{6F074954-C07D-B96B-5262-19968DF37A13}"/>
              </a:ext>
            </a:extLst>
          </p:cNvPr>
          <p:cNvSpPr txBox="1"/>
          <p:nvPr/>
        </p:nvSpPr>
        <p:spPr>
          <a:xfrm>
            <a:off x="847508" y="1166684"/>
            <a:ext cx="9561874" cy="2956387"/>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US" b="0" i="0" dirty="0">
                <a:solidFill>
                  <a:srgbClr val="0D0D0D"/>
                </a:solidFill>
                <a:effectLst/>
                <a:latin typeface="Söhne"/>
              </a:rPr>
              <a:t>The provided Python code constitutes an Interactive Story Generator program designed to engage users in crafting unique narratives. </a:t>
            </a:r>
          </a:p>
          <a:p>
            <a:pPr marL="285750" indent="-285750">
              <a:lnSpc>
                <a:spcPct val="150000"/>
              </a:lnSpc>
              <a:buFont typeface="Wingdings" panose="05000000000000000000" pitchFamily="2" charset="2"/>
              <a:buChar char="Ø"/>
            </a:pPr>
            <a:r>
              <a:rPr lang="en-US" b="0" i="0" dirty="0">
                <a:solidFill>
                  <a:srgbClr val="0D0D0D"/>
                </a:solidFill>
                <a:effectLst/>
                <a:latin typeface="Söhne"/>
              </a:rPr>
              <a:t>Upon execution, the program welcomes the user and presents a menu displaying various storylines, prompting the user to select one by inputting the corresponding number. </a:t>
            </a:r>
          </a:p>
          <a:p>
            <a:pPr marL="285750" indent="-285750">
              <a:lnSpc>
                <a:spcPct val="150000"/>
              </a:lnSpc>
              <a:buFont typeface="Wingdings" panose="05000000000000000000" pitchFamily="2" charset="2"/>
              <a:buChar char="Ø"/>
            </a:pPr>
            <a:r>
              <a:rPr lang="en-US" b="0" i="0" dirty="0">
                <a:solidFill>
                  <a:srgbClr val="0D0D0D"/>
                </a:solidFill>
                <a:effectLst/>
                <a:latin typeface="Söhne"/>
              </a:rPr>
              <a:t>Following the selection, users provide specific inputs, such as adjectives and names, tailored to their chosen storyline. Subsequently, the program generates a personalized story, incorporating the user-provided inputs into predefined templates.</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774257" y="719426"/>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739775" y="1367853"/>
            <a:ext cx="8794750" cy="3292376"/>
          </a:xfrm>
          <a:prstGeom prst="rect">
            <a:avLst/>
          </a:prstGeom>
        </p:spPr>
        <p:txBody>
          <a:bodyPr vert="horz" wrap="square" lIns="0" tIns="12700" rIns="0" bIns="0" rtlCol="0">
            <a:spAutoFit/>
          </a:bodyPr>
          <a:lstStyle/>
          <a:p>
            <a:pPr marL="12700" algn="just">
              <a:lnSpc>
                <a:spcPct val="150000"/>
              </a:lnSpc>
              <a:spcBef>
                <a:spcPts val="100"/>
              </a:spcBef>
            </a:pPr>
            <a:r>
              <a:rPr lang="en-US" b="0" i="0" dirty="0">
                <a:solidFill>
                  <a:srgbClr val="0D0D0D"/>
                </a:solidFill>
                <a:effectLst/>
                <a:latin typeface="Söhne"/>
              </a:rPr>
              <a:t>       In summary, the Interactive Story Generator program provides users with an immersive and customizable storytelling experience. By selecting from a menu of storylines and providing specific inputs, users shape unique narratives tailored to their preferences. The program generates personalized stories based on user inputs, offering an engaging and interactive platform for creative expression. With options to play again or end the session, users can enjoy the storytelling process at their leisure. Overall, the Interactive Story Generator fosters creativity and enjoyment, making it a captivating tool for crafting and experiencing stories.</a:t>
            </a:r>
            <a:endParaRPr sz="1800"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8" name="object 8"/>
          <p:cNvSpPr txBox="1">
            <a:spLocks noGrp="1"/>
          </p:cNvSpPr>
          <p:nvPr>
            <p:ph type="ctrTitle"/>
          </p:nvPr>
        </p:nvSpPr>
        <p:spPr>
          <a:xfrm>
            <a:off x="739774" y="291147"/>
            <a:ext cx="4756152" cy="690574"/>
          </a:xfrm>
          <a:prstGeom prst="rect">
            <a:avLst/>
          </a:prstGeom>
        </p:spPr>
        <p:txBody>
          <a:bodyPr vert="horz" wrap="square" lIns="0" tIns="13335" rIns="0" bIns="0" rtlCol="0">
            <a:spAutoFit/>
          </a:bodyPr>
          <a:lstStyle/>
          <a:p>
            <a:pPr marL="12700">
              <a:lnSpc>
                <a:spcPct val="100000"/>
              </a:lnSpc>
              <a:spcBef>
                <a:spcPts val="105"/>
              </a:spcBef>
            </a:pPr>
            <a:r>
              <a:rPr lang="en-US" sz="4400" spc="-10" dirty="0"/>
              <a:t>CONCLUSION</a:t>
            </a:r>
            <a:endParaRPr sz="4400" spc="-10" dirty="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13</a:t>
            </a:fld>
            <a:endParaRPr spc="-25"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806911" y="117284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8" name="object 8"/>
          <p:cNvSpPr txBox="1">
            <a:spLocks noGrp="1"/>
          </p:cNvSpPr>
          <p:nvPr>
            <p:ph type="ctrTitle"/>
          </p:nvPr>
        </p:nvSpPr>
        <p:spPr>
          <a:xfrm>
            <a:off x="886691" y="2498814"/>
            <a:ext cx="8211126" cy="1121461"/>
          </a:xfrm>
          <a:prstGeom prst="rect">
            <a:avLst/>
          </a:prstGeom>
        </p:spPr>
        <p:txBody>
          <a:bodyPr vert="horz" wrap="square" lIns="0" tIns="13335" rIns="0" bIns="0" rtlCol="0">
            <a:spAutoFit/>
          </a:bodyPr>
          <a:lstStyle/>
          <a:p>
            <a:pPr marL="12700" algn="ctr">
              <a:lnSpc>
                <a:spcPct val="100000"/>
              </a:lnSpc>
              <a:spcBef>
                <a:spcPts val="105"/>
              </a:spcBef>
            </a:pPr>
            <a:r>
              <a:rPr lang="en-US" sz="7200" spc="-10" dirty="0">
                <a:latin typeface="Times New Roman" panose="02020603050405020304" pitchFamily="18" charset="0"/>
                <a:cs typeface="Times New Roman" panose="02020603050405020304" pitchFamily="18" charset="0"/>
              </a:rPr>
              <a:t>THANK YOU…</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14</a:t>
            </a:fld>
            <a:endParaRPr spc="-25" dirty="0"/>
          </a:p>
        </p:txBody>
      </p:sp>
    </p:spTree>
    <p:extLst>
      <p:ext uri="{BB962C8B-B14F-4D97-AF65-F5344CB8AC3E}">
        <p14:creationId xmlns:p14="http://schemas.microsoft.com/office/powerpoint/2010/main" val="8512904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447675" y="751033"/>
            <a:ext cx="9764395" cy="1122362"/>
          </a:xfrm>
          <a:prstGeom prst="rect">
            <a:avLst/>
          </a:prstGeom>
        </p:spPr>
        <p:txBody>
          <a:bodyPr vert="horz" wrap="square" lIns="0" tIns="460692" rIns="0" bIns="0" rtlCol="0">
            <a:spAutoFit/>
          </a:bodyPr>
          <a:lstStyle/>
          <a:p>
            <a:pPr marL="193675">
              <a:lnSpc>
                <a:spcPct val="100000"/>
              </a:lnSpc>
              <a:spcBef>
                <a:spcPts val="130"/>
              </a:spcBef>
            </a:pPr>
            <a:r>
              <a:rPr lang="en-IN" sz="4250" dirty="0">
                <a:latin typeface="Times New Roman" panose="02020603050405020304" pitchFamily="18" charset="0"/>
                <a:cs typeface="Times New Roman" panose="02020603050405020304" pitchFamily="18" charset="0"/>
              </a:rPr>
              <a:t>PROJECT</a:t>
            </a:r>
            <a:r>
              <a:rPr lang="en-IN" sz="4250" spc="-90" dirty="0">
                <a:latin typeface="Times New Roman" panose="02020603050405020304" pitchFamily="18" charset="0"/>
                <a:cs typeface="Times New Roman" panose="02020603050405020304" pitchFamily="18" charset="0"/>
              </a:rPr>
              <a:t> </a:t>
            </a:r>
            <a:r>
              <a:rPr lang="en-IN" sz="4250" spc="-10" dirty="0">
                <a:latin typeface="Times New Roman" panose="02020603050405020304" pitchFamily="18" charset="0"/>
                <a:cs typeface="Times New Roman" panose="02020603050405020304" pitchFamily="18" charset="0"/>
              </a:rPr>
              <a:t>TITLE:</a:t>
            </a:r>
            <a:endParaRPr sz="4250" dirty="0">
              <a:latin typeface="Times New Roman" panose="02020603050405020304" pitchFamily="18" charset="0"/>
              <a:cs typeface="Times New Roman" panose="02020603050405020304" pitchFamily="18" charset="0"/>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2</a:t>
            </a:fld>
            <a:endParaRPr spc="-50" dirty="0"/>
          </a:p>
        </p:txBody>
      </p:sp>
      <p:sp>
        <p:nvSpPr>
          <p:cNvPr id="23" name="TextBox 22">
            <a:extLst>
              <a:ext uri="{FF2B5EF4-FFF2-40B4-BE49-F238E27FC236}">
                <a16:creationId xmlns:a16="http://schemas.microsoft.com/office/drawing/2014/main" id="{54DA1CD7-3220-16F6-BD54-A7CEAB9A0BBC}"/>
              </a:ext>
            </a:extLst>
          </p:cNvPr>
          <p:cNvSpPr txBox="1"/>
          <p:nvPr/>
        </p:nvSpPr>
        <p:spPr>
          <a:xfrm>
            <a:off x="988291" y="2324979"/>
            <a:ext cx="8193463" cy="1077218"/>
          </a:xfrm>
          <a:prstGeom prst="rect">
            <a:avLst/>
          </a:prstGeom>
          <a:noFill/>
        </p:spPr>
        <p:txBody>
          <a:bodyPr wrap="square" rtlCol="0">
            <a:spAutoFit/>
          </a:bodyPr>
          <a:lstStyle/>
          <a:p>
            <a:pPr algn="ctr"/>
            <a:r>
              <a:rPr lang="en-US" sz="3200" i="1" dirty="0">
                <a:latin typeface="Arial" panose="020B0604020202020204" pitchFamily="34" charset="0"/>
                <a:cs typeface="Arial" panose="020B0604020202020204" pitchFamily="34" charset="0"/>
              </a:rPr>
              <a:t>STORY GENERATOR USING GENERATIVE ARTIFICIAL INTELLIGENCE</a:t>
            </a:r>
            <a:endParaRPr lang="en-IN" sz="3200" i="1" dirty="0">
              <a:latin typeface="Arial" panose="020B0604020202020204" pitchFamily="34" charset="0"/>
              <a:cs typeface="Arial" panose="020B060402020202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558165" y="385444"/>
            <a:ext cx="9764395" cy="751103"/>
          </a:xfrm>
          <a:prstGeom prst="rect">
            <a:avLst/>
          </a:prstGeom>
        </p:spPr>
        <p:txBody>
          <a:bodyPr vert="horz" wrap="square" lIns="0" tIns="73279" rIns="0" bIns="0" rtlCol="0">
            <a:spAutoFit/>
          </a:bodyPr>
          <a:lstStyle/>
          <a:p>
            <a:pPr marL="193675">
              <a:lnSpc>
                <a:spcPct val="100000"/>
              </a:lnSpc>
              <a:spcBef>
                <a:spcPts val="105"/>
              </a:spcBef>
            </a:pPr>
            <a:r>
              <a:rPr lang="en-US" sz="4400" spc="-10" dirty="0">
                <a:latin typeface="Times New Roman" panose="02020603050405020304" pitchFamily="18" charset="0"/>
                <a:cs typeface="Times New Roman" panose="02020603050405020304" pitchFamily="18" charset="0"/>
              </a:rPr>
              <a:t>OUTLINE</a:t>
            </a:r>
            <a:endParaRPr spc="-10" dirty="0">
              <a:latin typeface="Times New Roman" panose="02020603050405020304" pitchFamily="18" charset="0"/>
              <a:cs typeface="Times New Roman" panose="02020603050405020304" pitchFamily="18" charset="0"/>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3</a:t>
            </a:fld>
            <a:endParaRPr spc="-50" dirty="0"/>
          </a:p>
        </p:txBody>
      </p:sp>
      <p:sp>
        <p:nvSpPr>
          <p:cNvPr id="23" name="TextBox 22">
            <a:extLst>
              <a:ext uri="{FF2B5EF4-FFF2-40B4-BE49-F238E27FC236}">
                <a16:creationId xmlns:a16="http://schemas.microsoft.com/office/drawing/2014/main" id="{59861533-D648-31B4-2E22-11770A41EE73}"/>
              </a:ext>
            </a:extLst>
          </p:cNvPr>
          <p:cNvSpPr txBox="1"/>
          <p:nvPr/>
        </p:nvSpPr>
        <p:spPr>
          <a:xfrm>
            <a:off x="2139864" y="1511199"/>
            <a:ext cx="4635265" cy="3885936"/>
          </a:xfrm>
          <a:prstGeom prst="rect">
            <a:avLst/>
          </a:prstGeom>
          <a:noFill/>
        </p:spPr>
        <p:txBody>
          <a:bodyPr wrap="square" rtlCol="0">
            <a:spAutoFit/>
          </a:bodyPr>
          <a:lstStyle/>
          <a:p>
            <a:pPr>
              <a:lnSpc>
                <a:spcPct val="200000"/>
              </a:lnSpc>
            </a:pPr>
            <a:r>
              <a:rPr lang="en-US" dirty="0">
                <a:latin typeface="Times New Roman" panose="02020603050405020304" pitchFamily="18" charset="0"/>
                <a:cs typeface="Times New Roman" panose="02020603050405020304" pitchFamily="18" charset="0"/>
              </a:rPr>
              <a:t>PROBLEM STATEMENT </a:t>
            </a:r>
          </a:p>
          <a:p>
            <a:pPr>
              <a:lnSpc>
                <a:spcPct val="200000"/>
              </a:lnSpc>
            </a:pPr>
            <a:r>
              <a:rPr lang="en-US" dirty="0">
                <a:latin typeface="Times New Roman" panose="02020603050405020304" pitchFamily="18" charset="0"/>
                <a:cs typeface="Times New Roman" panose="02020603050405020304" pitchFamily="18" charset="0"/>
              </a:rPr>
              <a:t>PROPOSED SOLUTION</a:t>
            </a:r>
          </a:p>
          <a:p>
            <a:pPr>
              <a:lnSpc>
                <a:spcPct val="200000"/>
              </a:lnSpc>
            </a:pPr>
            <a:r>
              <a:rPr lang="en-US" dirty="0">
                <a:latin typeface="Times New Roman" panose="02020603050405020304" pitchFamily="18" charset="0"/>
                <a:cs typeface="Times New Roman" panose="02020603050405020304" pitchFamily="18" charset="0"/>
              </a:rPr>
              <a:t>SYSTEM DEVELOPMENT APPROACH</a:t>
            </a:r>
          </a:p>
          <a:p>
            <a:pPr>
              <a:lnSpc>
                <a:spcPct val="200000"/>
              </a:lnSpc>
            </a:pPr>
            <a:r>
              <a:rPr lang="en-US" dirty="0">
                <a:latin typeface="Times New Roman" panose="02020603050405020304" pitchFamily="18" charset="0"/>
                <a:cs typeface="Times New Roman" panose="02020603050405020304" pitchFamily="18" charset="0"/>
              </a:rPr>
              <a:t>ALGORITHM AND DEPLOYMENT</a:t>
            </a:r>
          </a:p>
          <a:p>
            <a:pPr>
              <a:lnSpc>
                <a:spcPct val="200000"/>
              </a:lnSpc>
            </a:pPr>
            <a:r>
              <a:rPr lang="en-US" dirty="0">
                <a:latin typeface="Times New Roman" panose="02020603050405020304" pitchFamily="18" charset="0"/>
                <a:cs typeface="Times New Roman" panose="02020603050405020304" pitchFamily="18" charset="0"/>
              </a:rPr>
              <a:t>RESULT</a:t>
            </a:r>
          </a:p>
          <a:p>
            <a:pPr>
              <a:lnSpc>
                <a:spcPct val="200000"/>
              </a:lnSpc>
            </a:pPr>
            <a:r>
              <a:rPr lang="en-US" dirty="0">
                <a:latin typeface="Times New Roman" panose="02020603050405020304" pitchFamily="18" charset="0"/>
                <a:cs typeface="Times New Roman" panose="02020603050405020304" pitchFamily="18" charset="0"/>
              </a:rPr>
              <a:t>CONCLUSION</a:t>
            </a:r>
          </a:p>
          <a:p>
            <a:pPr>
              <a:lnSpc>
                <a:spcPct val="200000"/>
              </a:lnSpc>
            </a:pPr>
            <a:r>
              <a:rPr lang="en-US" dirty="0">
                <a:latin typeface="Times New Roman" panose="02020603050405020304" pitchFamily="18" charset="0"/>
                <a:cs typeface="Times New Roman" panose="02020603050405020304" pitchFamily="18" charset="0"/>
              </a:rPr>
              <a:t>REFERENCES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8102844" y="956896"/>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6481128" cy="6937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400" spc="-10" dirty="0">
                <a:latin typeface="Times New Roman" panose="02020603050405020304" pitchFamily="18" charset="0"/>
                <a:cs typeface="Times New Roman" panose="02020603050405020304" pitchFamily="18" charset="0"/>
              </a:rPr>
              <a:t>PROBLEM</a:t>
            </a:r>
            <a:r>
              <a:rPr lang="en-US" sz="4400" spc="-10" dirty="0">
                <a:latin typeface="Times New Roman" panose="02020603050405020304" pitchFamily="18" charset="0"/>
                <a:cs typeface="Times New Roman" panose="02020603050405020304" pitchFamily="18" charset="0"/>
              </a:rPr>
              <a:t> </a:t>
            </a:r>
            <a:r>
              <a:rPr sz="4400" spc="-75" dirty="0">
                <a:latin typeface="Times New Roman" panose="02020603050405020304" pitchFamily="18" charset="0"/>
                <a:cs typeface="Times New Roman" panose="02020603050405020304" pitchFamily="18" charset="0"/>
              </a:rPr>
              <a:t>STATEMENT</a:t>
            </a:r>
            <a:endParaRPr sz="4400" dirty="0">
              <a:latin typeface="Times New Roman" panose="02020603050405020304" pitchFamily="18" charset="0"/>
              <a:cs typeface="Times New Roman" panose="02020603050405020304" pitchFamily="18" charset="0"/>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4</a:t>
            </a:fld>
            <a:endParaRPr spc="-50" dirty="0"/>
          </a:p>
        </p:txBody>
      </p:sp>
      <p:sp>
        <p:nvSpPr>
          <p:cNvPr id="11" name="TextBox 10">
            <a:extLst>
              <a:ext uri="{FF2B5EF4-FFF2-40B4-BE49-F238E27FC236}">
                <a16:creationId xmlns:a16="http://schemas.microsoft.com/office/drawing/2014/main" id="{1F1D9821-A0EA-37DB-08BE-04C45512F103}"/>
              </a:ext>
            </a:extLst>
          </p:cNvPr>
          <p:cNvSpPr txBox="1"/>
          <p:nvPr/>
        </p:nvSpPr>
        <p:spPr>
          <a:xfrm>
            <a:off x="948372" y="1695450"/>
            <a:ext cx="7043103" cy="3911135"/>
          </a:xfrm>
          <a:prstGeom prst="rect">
            <a:avLst/>
          </a:prstGeom>
          <a:noFill/>
        </p:spPr>
        <p:txBody>
          <a:bodyPr wrap="square" rtlCol="0">
            <a:spAutoFit/>
          </a:bodyPr>
          <a:lstStyle/>
          <a:p>
            <a:pPr>
              <a:lnSpc>
                <a:spcPct val="150000"/>
              </a:lnSpc>
            </a:pPr>
            <a:r>
              <a:rPr lang="en-US" sz="2400" dirty="0">
                <a:solidFill>
                  <a:srgbClr val="0D0D0D"/>
                </a:solidFill>
                <a:latin typeface="Söhne"/>
              </a:rPr>
              <a:t>To c</a:t>
            </a:r>
            <a:r>
              <a:rPr lang="en-US" sz="2400" b="0" i="0" dirty="0">
                <a:solidFill>
                  <a:srgbClr val="0D0D0D"/>
                </a:solidFill>
                <a:effectLst/>
                <a:latin typeface="Söhne"/>
              </a:rPr>
              <a:t>reate a program that generates interactive stories based on user choices. The program presents a menu with different storylines and prompts the user to select one. Once a storyline is chosen, the program asks for specific inputs from the user to customize the story. After gathering the necessary information, it generates and displays the complete story.</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7680813" y="1176816"/>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361084" y="553369"/>
            <a:ext cx="6704734" cy="693780"/>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z="4400" spc="-10" dirty="0">
                <a:latin typeface="Times New Roman" panose="02020603050405020304" pitchFamily="18" charset="0"/>
                <a:cs typeface="Times New Roman" panose="02020603050405020304" pitchFamily="18" charset="0"/>
              </a:rPr>
              <a:t>P</a:t>
            </a:r>
            <a:r>
              <a:rPr lang="en-US" sz="4400" spc="-10" dirty="0">
                <a:latin typeface="Times New Roman" panose="02020603050405020304" pitchFamily="18" charset="0"/>
                <a:cs typeface="Times New Roman" panose="02020603050405020304" pitchFamily="18" charset="0"/>
              </a:rPr>
              <a:t>ROPOSED SOLUTION:</a:t>
            </a:r>
            <a:endParaRPr sz="4400" dirty="0">
              <a:latin typeface="Times New Roman" panose="02020603050405020304" pitchFamily="18" charset="0"/>
              <a:cs typeface="Times New Roman" panose="02020603050405020304" pitchFamily="18" charset="0"/>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5</a:t>
            </a:fld>
            <a:endParaRPr spc="-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1" name="TextBox 10">
            <a:extLst>
              <a:ext uri="{FF2B5EF4-FFF2-40B4-BE49-F238E27FC236}">
                <a16:creationId xmlns:a16="http://schemas.microsoft.com/office/drawing/2014/main" id="{89E6E387-78C3-AE53-845C-272F9E512619}"/>
              </a:ext>
            </a:extLst>
          </p:cNvPr>
          <p:cNvSpPr txBox="1"/>
          <p:nvPr/>
        </p:nvSpPr>
        <p:spPr>
          <a:xfrm>
            <a:off x="1026101" y="1686251"/>
            <a:ext cx="7933171" cy="4659609"/>
          </a:xfrm>
          <a:prstGeom prst="rect">
            <a:avLst/>
          </a:prstGeom>
          <a:noFill/>
        </p:spPr>
        <p:txBody>
          <a:bodyPr wrap="square" rtlCol="0">
            <a:spAutoFit/>
          </a:bodyPr>
          <a:lstStyle/>
          <a:p>
            <a:pPr algn="just">
              <a:lnSpc>
                <a:spcPct val="150000"/>
              </a:lnSpc>
            </a:pPr>
            <a:r>
              <a:rPr lang="en-US" sz="2000" b="0" i="0" dirty="0">
                <a:solidFill>
                  <a:srgbClr val="0D0D0D"/>
                </a:solidFill>
                <a:effectLst/>
                <a:latin typeface="Söhne"/>
              </a:rPr>
              <a:t>The Interactive Story Generator is a Python program allowing users to choose from various storylines and customize narrative elements such as adjectives, names, and numbers. Upon selecting a storyline, users contribute inputs that shape the generated story, which is then displayed for their enjoyment. The program features error handling for invalid inputs and offers users the choice to play again or end the game after completing a storyline. With its interactive storytelling experience and intuitive interface, the Interactive Story Generator provides users with an engaging platform to unleash their creativity and immerse themselves in captivating narratives.</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8617238" y="138872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558165" y="72699"/>
            <a:ext cx="8059073" cy="1020407"/>
          </a:xfrm>
          <a:prstGeom prst="rect">
            <a:avLst/>
          </a:prstGeom>
        </p:spPr>
        <p:txBody>
          <a:bodyPr vert="horz" wrap="square" lIns="0" tIns="522858" rIns="0" bIns="0" rtlCol="0">
            <a:spAutoFit/>
          </a:bodyPr>
          <a:lstStyle/>
          <a:p>
            <a:pPr marL="153670">
              <a:lnSpc>
                <a:spcPct val="100000"/>
              </a:lnSpc>
              <a:spcBef>
                <a:spcPts val="130"/>
              </a:spcBef>
            </a:pPr>
            <a:r>
              <a:rPr lang="en-US" sz="3200" dirty="0">
                <a:latin typeface="Times New Roman" panose="02020603050405020304" pitchFamily="18" charset="0"/>
                <a:cs typeface="Times New Roman" panose="02020603050405020304" pitchFamily="18" charset="0"/>
              </a:rPr>
              <a:t>SYSTEM DEVELOPMENT APPROACH:</a:t>
            </a:r>
            <a:endParaRPr sz="3200" dirty="0">
              <a:latin typeface="Times New Roman" panose="02020603050405020304" pitchFamily="18" charset="0"/>
              <a:cs typeface="Times New Roman" panose="02020603050405020304" pitchFamily="18" charset="0"/>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6</a:t>
            </a:fld>
            <a:endParaRPr spc="-50" dirty="0"/>
          </a:p>
        </p:txBody>
      </p:sp>
      <p:sp>
        <p:nvSpPr>
          <p:cNvPr id="9" name="TextBox 8">
            <a:extLst>
              <a:ext uri="{FF2B5EF4-FFF2-40B4-BE49-F238E27FC236}">
                <a16:creationId xmlns:a16="http://schemas.microsoft.com/office/drawing/2014/main" id="{3AA4C94E-DEFA-184E-175F-CAC7EEA5BEBE}"/>
              </a:ext>
            </a:extLst>
          </p:cNvPr>
          <p:cNvSpPr txBox="1"/>
          <p:nvPr/>
        </p:nvSpPr>
        <p:spPr>
          <a:xfrm>
            <a:off x="795194" y="1408108"/>
            <a:ext cx="7378700" cy="5078313"/>
          </a:xfrm>
          <a:prstGeom prst="rect">
            <a:avLst/>
          </a:prstGeom>
          <a:noFill/>
        </p:spPr>
        <p:txBody>
          <a:bodyPr wrap="square" rtlCol="0">
            <a:spAutoFit/>
          </a:bodyPr>
          <a:lstStyle/>
          <a:p>
            <a:pPr algn="l">
              <a:buFont typeface="+mj-lt"/>
              <a:buAutoNum type="arabicPeriod"/>
            </a:pPr>
            <a:r>
              <a:rPr lang="en-US" b="1" i="0" dirty="0">
                <a:solidFill>
                  <a:srgbClr val="0D0D0D"/>
                </a:solidFill>
                <a:effectLst/>
                <a:latin typeface="Söhne"/>
              </a:rPr>
              <a:t>Requirements Gathering:</a:t>
            </a:r>
            <a:endParaRPr lang="en-US" b="0" i="0" dirty="0">
              <a:solidFill>
                <a:srgbClr val="0D0D0D"/>
              </a:solidFill>
              <a:effectLst/>
              <a:latin typeface="Söhne"/>
            </a:endParaRPr>
          </a:p>
          <a:p>
            <a:pPr marL="742950" lvl="1" indent="-285750" algn="l">
              <a:buFont typeface="+mj-lt"/>
              <a:buAutoNum type="arabicPeriod"/>
            </a:pPr>
            <a:r>
              <a:rPr lang="en-US" b="0" i="0" dirty="0">
                <a:solidFill>
                  <a:srgbClr val="0D0D0D"/>
                </a:solidFill>
                <a:effectLst/>
                <a:latin typeface="Söhne"/>
              </a:rPr>
              <a:t>Understand the purpose of the system: to generate interactive stories.</a:t>
            </a:r>
          </a:p>
          <a:p>
            <a:pPr marL="742950" lvl="1" indent="-285750" algn="l">
              <a:buFont typeface="+mj-lt"/>
              <a:buAutoNum type="arabicPeriod"/>
            </a:pPr>
            <a:r>
              <a:rPr lang="en-US" b="0" i="0" dirty="0">
                <a:solidFill>
                  <a:srgbClr val="0D0D0D"/>
                </a:solidFill>
                <a:effectLst/>
                <a:latin typeface="Söhne"/>
              </a:rPr>
              <a:t>Gather requirements from stakeholders, including desired features and user expectations.</a:t>
            </a:r>
          </a:p>
          <a:p>
            <a:pPr marL="742950" lvl="1" indent="-285750" algn="l">
              <a:buFont typeface="+mj-lt"/>
              <a:buAutoNum type="arabicPeriod"/>
            </a:pPr>
            <a:r>
              <a:rPr lang="en-US" b="0" i="0" dirty="0">
                <a:solidFill>
                  <a:srgbClr val="0D0D0D"/>
                </a:solidFill>
                <a:effectLst/>
                <a:latin typeface="Söhne"/>
              </a:rPr>
              <a:t>Identify potential storylines and the level of customization required.</a:t>
            </a:r>
          </a:p>
          <a:p>
            <a:pPr algn="l">
              <a:buFont typeface="+mj-lt"/>
              <a:buAutoNum type="arabicPeriod"/>
            </a:pPr>
            <a:r>
              <a:rPr lang="en-US" b="1" i="0" dirty="0">
                <a:solidFill>
                  <a:srgbClr val="0D0D0D"/>
                </a:solidFill>
                <a:effectLst/>
                <a:latin typeface="Söhne"/>
              </a:rPr>
              <a:t>Analysis and Design:</a:t>
            </a:r>
            <a:endParaRPr lang="en-US" b="0" i="0" dirty="0">
              <a:solidFill>
                <a:srgbClr val="0D0D0D"/>
              </a:solidFill>
              <a:effectLst/>
              <a:latin typeface="Söhne"/>
            </a:endParaRPr>
          </a:p>
          <a:p>
            <a:pPr marL="742950" lvl="1" indent="-285750" algn="l">
              <a:buFont typeface="+mj-lt"/>
              <a:buAutoNum type="arabicPeriod"/>
            </a:pPr>
            <a:r>
              <a:rPr lang="en-US" b="0" i="0" dirty="0">
                <a:solidFill>
                  <a:srgbClr val="0D0D0D"/>
                </a:solidFill>
                <a:effectLst/>
                <a:latin typeface="Söhne"/>
              </a:rPr>
              <a:t>Decompose the system into modules/functions: menu, story generation, input validation, story display, etc.</a:t>
            </a:r>
          </a:p>
          <a:p>
            <a:pPr marL="742950" lvl="1" indent="-285750" algn="l">
              <a:buFont typeface="+mj-lt"/>
              <a:buAutoNum type="arabicPeriod"/>
            </a:pPr>
            <a:r>
              <a:rPr lang="en-US" b="0" i="0" dirty="0">
                <a:solidFill>
                  <a:srgbClr val="0D0D0D"/>
                </a:solidFill>
                <a:effectLst/>
                <a:latin typeface="Söhne"/>
              </a:rPr>
              <a:t>Design the user interface, considering usability and user experience.</a:t>
            </a:r>
          </a:p>
          <a:p>
            <a:pPr marL="742950" lvl="1" indent="-285750" algn="l">
              <a:buFont typeface="+mj-lt"/>
              <a:buAutoNum type="arabicPeriod"/>
            </a:pPr>
            <a:r>
              <a:rPr lang="en-US" b="0" i="0" dirty="0">
                <a:solidFill>
                  <a:srgbClr val="0D0D0D"/>
                </a:solidFill>
                <a:effectLst/>
                <a:latin typeface="Söhne"/>
              </a:rPr>
              <a:t>Define data structures for storing user inputs and generated stories.</a:t>
            </a:r>
          </a:p>
          <a:p>
            <a:pPr marL="742950" lvl="1" indent="-285750" algn="l">
              <a:buFont typeface="+mj-lt"/>
              <a:buAutoNum type="arabicPeriod"/>
            </a:pPr>
            <a:r>
              <a:rPr lang="en-US" b="0" i="0" dirty="0">
                <a:solidFill>
                  <a:srgbClr val="0D0D0D"/>
                </a:solidFill>
                <a:effectLst/>
                <a:latin typeface="Söhne"/>
              </a:rPr>
              <a:t>Consider error handling mechanisms for invalid inputs and unexpected scenarios.</a:t>
            </a:r>
          </a:p>
          <a:p>
            <a:pPr algn="l">
              <a:buFont typeface="+mj-lt"/>
              <a:buAutoNum type="arabicPeriod"/>
            </a:pPr>
            <a:r>
              <a:rPr lang="en-US" b="1" i="0" dirty="0">
                <a:solidFill>
                  <a:srgbClr val="0D0D0D"/>
                </a:solidFill>
                <a:effectLst/>
                <a:latin typeface="Söhne"/>
              </a:rPr>
              <a:t>Implementation:</a:t>
            </a:r>
            <a:endParaRPr lang="en-US" b="0" i="0" dirty="0">
              <a:solidFill>
                <a:srgbClr val="0D0D0D"/>
              </a:solidFill>
              <a:effectLst/>
              <a:latin typeface="Söhne"/>
            </a:endParaRPr>
          </a:p>
          <a:p>
            <a:pPr marL="742950" lvl="1" indent="-285750" algn="l">
              <a:buFont typeface="+mj-lt"/>
              <a:buAutoNum type="arabicPeriod"/>
            </a:pPr>
            <a:r>
              <a:rPr lang="en-US" b="0" i="0" dirty="0">
                <a:solidFill>
                  <a:srgbClr val="0D0D0D"/>
                </a:solidFill>
                <a:effectLst/>
                <a:latin typeface="Söhne"/>
              </a:rPr>
              <a:t>Develop the system iteratively, starting with basic functionality and gradually adding features.</a:t>
            </a:r>
          </a:p>
          <a:p>
            <a:pPr marL="742950" lvl="1" indent="-285750" algn="l">
              <a:buFont typeface="+mj-lt"/>
              <a:buAutoNum type="arabicPeriod"/>
            </a:pPr>
            <a:r>
              <a:rPr lang="en-US" b="0" i="0" dirty="0">
                <a:solidFill>
                  <a:srgbClr val="0D0D0D"/>
                </a:solidFill>
                <a:effectLst/>
                <a:latin typeface="Söhne"/>
              </a:rPr>
              <a:t>Implement each module/function according to the design specifications.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9039225" y="2026034"/>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558165" y="385444"/>
            <a:ext cx="8976360" cy="1020407"/>
          </a:xfrm>
          <a:prstGeom prst="rect">
            <a:avLst/>
          </a:prstGeom>
        </p:spPr>
        <p:txBody>
          <a:bodyPr vert="horz" wrap="square" lIns="0" tIns="522858" rIns="0" bIns="0" rtlCol="0">
            <a:spAutoFit/>
          </a:bodyPr>
          <a:lstStyle/>
          <a:p>
            <a:pPr marL="153670">
              <a:lnSpc>
                <a:spcPct val="100000"/>
              </a:lnSpc>
              <a:spcBef>
                <a:spcPts val="130"/>
              </a:spcBef>
            </a:pPr>
            <a:r>
              <a:rPr lang="en-US" sz="3200" dirty="0">
                <a:latin typeface="Times New Roman" panose="02020603050405020304" pitchFamily="18" charset="0"/>
                <a:cs typeface="Times New Roman" panose="02020603050405020304" pitchFamily="18" charset="0"/>
              </a:rPr>
              <a:t>SYSTEM DEVELOPMENT APPROACH-CONT</a:t>
            </a:r>
            <a:endParaRPr sz="3200" dirty="0">
              <a:latin typeface="Times New Roman" panose="02020603050405020304" pitchFamily="18" charset="0"/>
              <a:cs typeface="Times New Roman" panose="02020603050405020304" pitchFamily="18" charset="0"/>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7</a:t>
            </a:fld>
            <a:endParaRPr spc="-50" dirty="0"/>
          </a:p>
        </p:txBody>
      </p:sp>
      <p:sp>
        <p:nvSpPr>
          <p:cNvPr id="9" name="TextBox 8">
            <a:extLst>
              <a:ext uri="{FF2B5EF4-FFF2-40B4-BE49-F238E27FC236}">
                <a16:creationId xmlns:a16="http://schemas.microsoft.com/office/drawing/2014/main" id="{3AA4C94E-DEFA-184E-175F-CAC7EEA5BEBE}"/>
              </a:ext>
            </a:extLst>
          </p:cNvPr>
          <p:cNvSpPr txBox="1"/>
          <p:nvPr/>
        </p:nvSpPr>
        <p:spPr>
          <a:xfrm>
            <a:off x="853446" y="1482051"/>
            <a:ext cx="9137269" cy="873572"/>
          </a:xfrm>
          <a:prstGeom prst="rect">
            <a:avLst/>
          </a:prstGeom>
          <a:noFill/>
        </p:spPr>
        <p:txBody>
          <a:bodyPr wrap="square" rtlCol="0">
            <a:spAutoFit/>
          </a:bodyPr>
          <a:lstStyle/>
          <a:p>
            <a:pPr algn="l">
              <a:lnSpc>
                <a:spcPct val="150000"/>
              </a:lnSpc>
              <a:buFont typeface="+mj-lt"/>
              <a:buAutoNum type="arabicPeriod"/>
            </a:pPr>
            <a:endParaRPr lang="en-IN" b="0" i="0" dirty="0">
              <a:solidFill>
                <a:srgbClr val="0D0D0D"/>
              </a:solidFill>
              <a:effectLst/>
              <a:latin typeface="Times New Roman" panose="02020603050405020304" pitchFamily="18" charset="0"/>
              <a:cs typeface="Times New Roman" panose="02020603050405020304" pitchFamily="18" charset="0"/>
            </a:endParaRPr>
          </a:p>
          <a:p>
            <a:pPr algn="l">
              <a:lnSpc>
                <a:spcPct val="150000"/>
              </a:lnSpc>
            </a:pPr>
            <a:endParaRPr lang="en-IN" b="0" i="0" dirty="0">
              <a:solidFill>
                <a:srgbClr val="0D0D0D"/>
              </a:solidFill>
              <a:effectLst/>
              <a:latin typeface="Times New Roman" panose="02020603050405020304" pitchFamily="18" charset="0"/>
              <a:cs typeface="Times New Roman" panose="02020603050405020304" pitchFamily="18" charset="0"/>
            </a:endParaRPr>
          </a:p>
        </p:txBody>
      </p:sp>
      <p:sp>
        <p:nvSpPr>
          <p:cNvPr id="18" name="TextBox 17">
            <a:extLst>
              <a:ext uri="{FF2B5EF4-FFF2-40B4-BE49-F238E27FC236}">
                <a16:creationId xmlns:a16="http://schemas.microsoft.com/office/drawing/2014/main" id="{3AA4C94E-DEFA-184E-175F-CAC7EEA5BEBE}"/>
              </a:ext>
            </a:extLst>
          </p:cNvPr>
          <p:cNvSpPr txBox="1"/>
          <p:nvPr/>
        </p:nvSpPr>
        <p:spPr>
          <a:xfrm>
            <a:off x="444881" y="2302455"/>
            <a:ext cx="9137269" cy="873572"/>
          </a:xfrm>
          <a:prstGeom prst="rect">
            <a:avLst/>
          </a:prstGeom>
          <a:noFill/>
        </p:spPr>
        <p:txBody>
          <a:bodyPr wrap="square" rtlCol="0">
            <a:spAutoFit/>
          </a:bodyPr>
          <a:lstStyle/>
          <a:p>
            <a:pPr algn="l">
              <a:lnSpc>
                <a:spcPct val="150000"/>
              </a:lnSpc>
              <a:buFont typeface="+mj-lt"/>
              <a:buAutoNum type="arabicPeriod"/>
            </a:pPr>
            <a:endParaRPr lang="en-IN" b="0" i="0" dirty="0">
              <a:solidFill>
                <a:srgbClr val="0D0D0D"/>
              </a:solidFill>
              <a:effectLst/>
              <a:latin typeface="Times New Roman" panose="02020603050405020304" pitchFamily="18" charset="0"/>
              <a:cs typeface="Times New Roman" panose="02020603050405020304" pitchFamily="18" charset="0"/>
            </a:endParaRPr>
          </a:p>
          <a:p>
            <a:pPr algn="l">
              <a:lnSpc>
                <a:spcPct val="150000"/>
              </a:lnSpc>
            </a:pPr>
            <a:endParaRPr lang="en-IN" b="0" i="0" dirty="0">
              <a:solidFill>
                <a:srgbClr val="0D0D0D"/>
              </a:solidFill>
              <a:effectLst/>
              <a:latin typeface="Times New Roman" panose="02020603050405020304" pitchFamily="18" charset="0"/>
              <a:cs typeface="Times New Roman" panose="02020603050405020304" pitchFamily="18" charset="0"/>
            </a:endParaRPr>
          </a:p>
        </p:txBody>
      </p:sp>
      <p:sp>
        <p:nvSpPr>
          <p:cNvPr id="19" name="TextBox 18">
            <a:extLst>
              <a:ext uri="{FF2B5EF4-FFF2-40B4-BE49-F238E27FC236}">
                <a16:creationId xmlns:a16="http://schemas.microsoft.com/office/drawing/2014/main" id="{B56E4E9C-A32F-4980-1C30-5300B5739570}"/>
              </a:ext>
            </a:extLst>
          </p:cNvPr>
          <p:cNvSpPr txBox="1"/>
          <p:nvPr/>
        </p:nvSpPr>
        <p:spPr>
          <a:xfrm>
            <a:off x="211518" y="3401757"/>
            <a:ext cx="9137269" cy="873572"/>
          </a:xfrm>
          <a:prstGeom prst="rect">
            <a:avLst/>
          </a:prstGeom>
          <a:noFill/>
        </p:spPr>
        <p:txBody>
          <a:bodyPr wrap="square" rtlCol="0">
            <a:spAutoFit/>
          </a:bodyPr>
          <a:lstStyle/>
          <a:p>
            <a:pPr algn="l">
              <a:lnSpc>
                <a:spcPct val="150000"/>
              </a:lnSpc>
              <a:buFont typeface="+mj-lt"/>
              <a:buAutoNum type="arabicPeriod"/>
            </a:pPr>
            <a:endParaRPr lang="en-IN" b="0" i="0" dirty="0">
              <a:solidFill>
                <a:srgbClr val="0D0D0D"/>
              </a:solidFill>
              <a:effectLst/>
              <a:latin typeface="Times New Roman" panose="02020603050405020304" pitchFamily="18" charset="0"/>
              <a:cs typeface="Times New Roman" panose="02020603050405020304" pitchFamily="18" charset="0"/>
            </a:endParaRPr>
          </a:p>
          <a:p>
            <a:pPr algn="l">
              <a:lnSpc>
                <a:spcPct val="150000"/>
              </a:lnSpc>
            </a:pPr>
            <a:endParaRPr lang="en-IN" b="0" i="0" dirty="0">
              <a:solidFill>
                <a:srgbClr val="0D0D0D"/>
              </a:solidFill>
              <a:effectLst/>
              <a:latin typeface="Times New Roman" panose="02020603050405020304" pitchFamily="18" charset="0"/>
              <a:cs typeface="Times New Roman" panose="02020603050405020304" pitchFamily="18" charset="0"/>
            </a:endParaRPr>
          </a:p>
        </p:txBody>
      </p:sp>
      <p:sp>
        <p:nvSpPr>
          <p:cNvPr id="20" name="TextBox 19">
            <a:extLst>
              <a:ext uri="{FF2B5EF4-FFF2-40B4-BE49-F238E27FC236}">
                <a16:creationId xmlns:a16="http://schemas.microsoft.com/office/drawing/2014/main" id="{AC9E6F6B-D7F6-8FFF-BD29-2BC652471D05}"/>
              </a:ext>
            </a:extLst>
          </p:cNvPr>
          <p:cNvSpPr txBox="1"/>
          <p:nvPr/>
        </p:nvSpPr>
        <p:spPr>
          <a:xfrm>
            <a:off x="673482" y="1553302"/>
            <a:ext cx="7597544" cy="5444054"/>
          </a:xfrm>
          <a:prstGeom prst="rect">
            <a:avLst/>
          </a:prstGeom>
          <a:noFill/>
        </p:spPr>
        <p:txBody>
          <a:bodyPr wrap="square" rtlCol="0">
            <a:spAutoFit/>
          </a:bodyPr>
          <a:lstStyle/>
          <a:p>
            <a:pPr algn="l">
              <a:lnSpc>
                <a:spcPct val="150000"/>
              </a:lnSpc>
              <a:buFont typeface="+mj-lt"/>
              <a:buAutoNum type="arabicPeriod"/>
            </a:pPr>
            <a:r>
              <a:rPr lang="en-US" b="1" i="0" dirty="0">
                <a:solidFill>
                  <a:srgbClr val="0D0D0D"/>
                </a:solidFill>
                <a:effectLst/>
                <a:latin typeface="Times New Roman" panose="02020603050405020304" pitchFamily="18" charset="0"/>
                <a:cs typeface="Times New Roman" panose="02020603050405020304" pitchFamily="18" charset="0"/>
              </a:rPr>
              <a:t>Python Environment:</a:t>
            </a:r>
          </a:p>
          <a:p>
            <a:pPr algn="l">
              <a:lnSpc>
                <a:spcPct val="150000"/>
              </a:lnSpc>
            </a:pPr>
            <a:r>
              <a:rPr lang="en-US" dirty="0">
                <a:solidFill>
                  <a:srgbClr val="0D0D0D"/>
                </a:solidFill>
                <a:latin typeface="Times New Roman" panose="02020603050405020304" pitchFamily="18" charset="0"/>
                <a:cs typeface="Times New Roman" panose="02020603050405020304" pitchFamily="18" charset="0"/>
              </a:rPr>
              <a:t>             </a:t>
            </a:r>
            <a:r>
              <a:rPr lang="en-US" b="0" i="0" dirty="0">
                <a:solidFill>
                  <a:srgbClr val="0D0D0D"/>
                </a:solidFill>
                <a:effectLst/>
                <a:latin typeface="Times New Roman" panose="02020603050405020304" pitchFamily="18" charset="0"/>
                <a:cs typeface="Times New Roman" panose="02020603050405020304" pitchFamily="18" charset="0"/>
              </a:rPr>
              <a:t>Python 3.3: The code provided appears to be compatible with Python 3.3 and more.</a:t>
            </a:r>
          </a:p>
          <a:p>
            <a:pPr algn="l">
              <a:lnSpc>
                <a:spcPct val="150000"/>
              </a:lnSpc>
            </a:pPr>
            <a:r>
              <a:rPr lang="en-US" b="0" i="0" dirty="0">
                <a:solidFill>
                  <a:srgbClr val="0D0D0D"/>
                </a:solidFill>
                <a:effectLst/>
                <a:latin typeface="Times New Roman" panose="02020603050405020304" pitchFamily="18" charset="0"/>
                <a:cs typeface="Times New Roman" panose="02020603050405020304" pitchFamily="18" charset="0"/>
              </a:rPr>
              <a:t>2.</a:t>
            </a:r>
            <a:r>
              <a:rPr lang="en-US" b="1" i="0" dirty="0">
                <a:solidFill>
                  <a:srgbClr val="0D0D0D"/>
                </a:solidFill>
                <a:effectLst/>
                <a:latin typeface="Times New Roman" panose="02020603050405020304" pitchFamily="18" charset="0"/>
                <a:cs typeface="Times New Roman" panose="02020603050405020304" pitchFamily="18" charset="0"/>
              </a:rPr>
              <a:t>Python Libraries:</a:t>
            </a:r>
          </a:p>
          <a:p>
            <a:pPr algn="l">
              <a:lnSpc>
                <a:spcPct val="150000"/>
              </a:lnSpc>
            </a:pPr>
            <a:r>
              <a:rPr lang="en-US" b="1" i="0" dirty="0">
                <a:solidFill>
                  <a:srgbClr val="0D0D0D"/>
                </a:solidFill>
                <a:effectLst/>
                <a:latin typeface="Times New Roman" panose="02020603050405020304" pitchFamily="18" charset="0"/>
                <a:cs typeface="Times New Roman" panose="02020603050405020304" pitchFamily="18" charset="0"/>
              </a:rPr>
              <a:t>          </a:t>
            </a:r>
            <a:r>
              <a:rPr lang="en-US" b="1" i="0" dirty="0" err="1">
                <a:solidFill>
                  <a:srgbClr val="0D0D0D"/>
                </a:solidFill>
                <a:effectLst/>
                <a:latin typeface="Times New Roman" panose="02020603050405020304" pitchFamily="18" charset="0"/>
                <a:cs typeface="Times New Roman" panose="02020603050405020304" pitchFamily="18" charset="0"/>
              </a:rPr>
              <a:t>os</a:t>
            </a:r>
            <a:r>
              <a:rPr lang="en-US" b="1" i="0" dirty="0">
                <a:solidFill>
                  <a:srgbClr val="0D0D0D"/>
                </a:solidFill>
                <a:effectLst/>
                <a:latin typeface="Times New Roman" panose="02020603050405020304" pitchFamily="18" charset="0"/>
                <a:cs typeface="Times New Roman" panose="02020603050405020304" pitchFamily="18" charset="0"/>
              </a:rPr>
              <a:t>: </a:t>
            </a:r>
            <a:r>
              <a:rPr lang="en-US" b="0" i="0" dirty="0">
                <a:solidFill>
                  <a:srgbClr val="0D0D0D"/>
                </a:solidFill>
                <a:effectLst/>
                <a:latin typeface="Times New Roman" panose="02020603050405020304" pitchFamily="18" charset="0"/>
                <a:cs typeface="Times New Roman" panose="02020603050405020304" pitchFamily="18" charset="0"/>
              </a:rPr>
              <a:t>This library provides a portable way to interact with the operating system. It allows functions like clearing the screen (</a:t>
            </a:r>
            <a:r>
              <a:rPr lang="en-US" b="0" i="0" dirty="0" err="1">
                <a:solidFill>
                  <a:srgbClr val="0D0D0D"/>
                </a:solidFill>
                <a:effectLst/>
                <a:latin typeface="Times New Roman" panose="02020603050405020304" pitchFamily="18" charset="0"/>
                <a:cs typeface="Times New Roman" panose="02020603050405020304" pitchFamily="18" charset="0"/>
              </a:rPr>
              <a:t>os.system</a:t>
            </a:r>
            <a:r>
              <a:rPr lang="en-US" b="0" i="0" dirty="0">
                <a:solidFill>
                  <a:srgbClr val="0D0D0D"/>
                </a:solidFill>
                <a:effectLst/>
                <a:latin typeface="Times New Roman" panose="02020603050405020304" pitchFamily="18" charset="0"/>
                <a:cs typeface="Times New Roman" panose="02020603050405020304" pitchFamily="18" charset="0"/>
              </a:rPr>
              <a:t>("clear")) to provide a better user interface.</a:t>
            </a:r>
          </a:p>
          <a:p>
            <a:pPr algn="l">
              <a:lnSpc>
                <a:spcPct val="150000"/>
              </a:lnSpc>
              <a:buFont typeface="+mj-lt"/>
              <a:buAutoNum type="arabicPeriod"/>
            </a:pPr>
            <a:endParaRPr lang="en-US" b="0" i="0" dirty="0">
              <a:solidFill>
                <a:srgbClr val="0D0D0D"/>
              </a:solidFill>
              <a:effectLst/>
              <a:latin typeface="Times New Roman" panose="02020603050405020304" pitchFamily="18" charset="0"/>
              <a:cs typeface="Times New Roman" panose="02020603050405020304" pitchFamily="18" charset="0"/>
            </a:endParaRPr>
          </a:p>
          <a:p>
            <a:pPr algn="l">
              <a:lnSpc>
                <a:spcPct val="150000"/>
              </a:lnSpc>
            </a:pPr>
            <a:r>
              <a:rPr lang="en-US" b="1" i="0" dirty="0">
                <a:solidFill>
                  <a:srgbClr val="0D0D0D"/>
                </a:solidFill>
                <a:effectLst/>
                <a:latin typeface="Times New Roman" panose="02020603050405020304" pitchFamily="18" charset="0"/>
                <a:cs typeface="Times New Roman" panose="02020603050405020304" pitchFamily="18" charset="0"/>
              </a:rPr>
              <a:t>        </a:t>
            </a:r>
            <a:r>
              <a:rPr lang="en-US" b="1" i="0" dirty="0" err="1">
                <a:solidFill>
                  <a:srgbClr val="0D0D0D"/>
                </a:solidFill>
                <a:effectLst/>
                <a:latin typeface="Times New Roman" panose="02020603050405020304" pitchFamily="18" charset="0"/>
                <a:cs typeface="Times New Roman" panose="02020603050405020304" pitchFamily="18" charset="0"/>
              </a:rPr>
              <a:t>Time:</a:t>
            </a:r>
            <a:r>
              <a:rPr lang="en-US" b="0" i="0" dirty="0" err="1">
                <a:solidFill>
                  <a:srgbClr val="0D0D0D"/>
                </a:solidFill>
                <a:effectLst/>
                <a:latin typeface="Times New Roman" panose="02020603050405020304" pitchFamily="18" charset="0"/>
                <a:cs typeface="Times New Roman" panose="02020603050405020304" pitchFamily="18" charset="0"/>
              </a:rPr>
              <a:t>The</a:t>
            </a:r>
            <a:r>
              <a:rPr lang="en-US" b="0" i="0" dirty="0">
                <a:solidFill>
                  <a:srgbClr val="0D0D0D"/>
                </a:solidFill>
                <a:effectLst/>
                <a:latin typeface="Times New Roman" panose="02020603050405020304" pitchFamily="18" charset="0"/>
                <a:cs typeface="Times New Roman" panose="02020603050405020304" pitchFamily="18" charset="0"/>
              </a:rPr>
              <a:t> time module provides various time-related functions. In the provided code, it's used for introducing delays (</a:t>
            </a:r>
            <a:r>
              <a:rPr lang="en-US" b="0" i="0" dirty="0" err="1">
                <a:solidFill>
                  <a:srgbClr val="0D0D0D"/>
                </a:solidFill>
                <a:effectLst/>
                <a:latin typeface="Times New Roman" panose="02020603050405020304" pitchFamily="18" charset="0"/>
                <a:cs typeface="Times New Roman" panose="02020603050405020304" pitchFamily="18" charset="0"/>
              </a:rPr>
              <a:t>time.sleep</a:t>
            </a:r>
            <a:r>
              <a:rPr lang="en-US" b="0" i="0" dirty="0">
                <a:solidFill>
                  <a:srgbClr val="0D0D0D"/>
                </a:solidFill>
                <a:effectLst/>
                <a:latin typeface="Times New Roman" panose="02020603050405020304" pitchFamily="18" charset="0"/>
                <a:cs typeface="Times New Roman" panose="02020603050405020304" pitchFamily="18" charset="0"/>
              </a:rPr>
              <a:t>()) to control the pacing of the program.</a:t>
            </a:r>
          </a:p>
          <a:p>
            <a:pPr algn="l">
              <a:lnSpc>
                <a:spcPct val="150000"/>
              </a:lnSpc>
              <a:buFont typeface="+mj-lt"/>
              <a:buAutoNum type="arabicPeriod"/>
            </a:pPr>
            <a:endParaRPr lang="en-IN" b="0" i="0" dirty="0">
              <a:solidFill>
                <a:srgbClr val="0D0D0D"/>
              </a:solidFill>
              <a:effectLst/>
              <a:latin typeface="Times New Roman" panose="02020603050405020304" pitchFamily="18" charset="0"/>
              <a:cs typeface="Times New Roman" panose="02020603050405020304" pitchFamily="18" charset="0"/>
            </a:endParaRPr>
          </a:p>
          <a:p>
            <a:pPr algn="l">
              <a:lnSpc>
                <a:spcPct val="150000"/>
              </a:lnSpc>
            </a:pPr>
            <a:endParaRPr lang="en-IN" b="0" i="0" dirty="0">
              <a:solidFill>
                <a:srgbClr val="0D0D0D"/>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448100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9039225" y="2026034"/>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308784" y="-56153"/>
            <a:ext cx="8976360" cy="1020407"/>
          </a:xfrm>
          <a:prstGeom prst="rect">
            <a:avLst/>
          </a:prstGeom>
        </p:spPr>
        <p:txBody>
          <a:bodyPr vert="horz" wrap="square" lIns="0" tIns="522858" rIns="0" bIns="0" rtlCol="0">
            <a:spAutoFit/>
          </a:bodyPr>
          <a:lstStyle/>
          <a:p>
            <a:pPr marL="153670">
              <a:lnSpc>
                <a:spcPct val="100000"/>
              </a:lnSpc>
              <a:spcBef>
                <a:spcPts val="130"/>
              </a:spcBef>
            </a:pPr>
            <a:r>
              <a:rPr lang="en-US" sz="3200" dirty="0">
                <a:latin typeface="Times New Roman" panose="02020603050405020304" pitchFamily="18" charset="0"/>
                <a:cs typeface="Times New Roman" panose="02020603050405020304" pitchFamily="18" charset="0"/>
              </a:rPr>
              <a:t>SYSTEM DEVELOPMENT APPROACH-CONT</a:t>
            </a:r>
            <a:endParaRPr sz="3200" dirty="0">
              <a:latin typeface="Times New Roman" panose="02020603050405020304" pitchFamily="18" charset="0"/>
              <a:cs typeface="Times New Roman" panose="02020603050405020304" pitchFamily="18" charset="0"/>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8</a:t>
            </a:fld>
            <a:endParaRPr spc="-50" dirty="0"/>
          </a:p>
        </p:txBody>
      </p:sp>
      <p:sp>
        <p:nvSpPr>
          <p:cNvPr id="9" name="TextBox 8">
            <a:extLst>
              <a:ext uri="{FF2B5EF4-FFF2-40B4-BE49-F238E27FC236}">
                <a16:creationId xmlns:a16="http://schemas.microsoft.com/office/drawing/2014/main" id="{3AA4C94E-DEFA-184E-175F-CAC7EEA5BEBE}"/>
              </a:ext>
            </a:extLst>
          </p:cNvPr>
          <p:cNvSpPr txBox="1"/>
          <p:nvPr/>
        </p:nvSpPr>
        <p:spPr>
          <a:xfrm>
            <a:off x="673482" y="1512557"/>
            <a:ext cx="7378700" cy="2674065"/>
          </a:xfrm>
          <a:prstGeom prst="rect">
            <a:avLst/>
          </a:prstGeom>
          <a:noFill/>
        </p:spPr>
        <p:txBody>
          <a:bodyPr wrap="square" rtlCol="0">
            <a:spAutoFit/>
          </a:bodyPr>
          <a:lstStyle/>
          <a:p>
            <a:pPr algn="l">
              <a:lnSpc>
                <a:spcPct val="150000"/>
              </a:lnSpc>
            </a:pPr>
            <a:r>
              <a:rPr lang="en-IN" sz="2400" b="1" i="0" dirty="0">
                <a:solidFill>
                  <a:srgbClr val="0D0D0D"/>
                </a:solidFill>
                <a:effectLst/>
                <a:latin typeface="Times New Roman" panose="02020603050405020304" pitchFamily="18" charset="0"/>
                <a:cs typeface="Times New Roman" panose="02020603050405020304" pitchFamily="18" charset="0"/>
              </a:rPr>
              <a:t>3.Development Environment</a:t>
            </a:r>
            <a:r>
              <a:rPr lang="en-IN" sz="2400" b="0" i="0" dirty="0">
                <a:solidFill>
                  <a:srgbClr val="0D0D0D"/>
                </a:solidFill>
                <a:effectLst/>
                <a:latin typeface="Times New Roman" panose="02020603050405020304" pitchFamily="18" charset="0"/>
                <a:cs typeface="Times New Roman" panose="02020603050405020304" pitchFamily="18" charset="0"/>
              </a:rPr>
              <a:t>:</a:t>
            </a:r>
          </a:p>
          <a:p>
            <a:pPr algn="l">
              <a:lnSpc>
                <a:spcPct val="150000"/>
              </a:lnSpc>
            </a:pPr>
            <a:r>
              <a:rPr lang="en-IN" dirty="0">
                <a:solidFill>
                  <a:srgbClr val="0D0D0D"/>
                </a:solidFill>
                <a:latin typeface="Times New Roman" panose="02020603050405020304" pitchFamily="18" charset="0"/>
                <a:cs typeface="Times New Roman" panose="02020603050405020304" pitchFamily="18" charset="0"/>
              </a:rPr>
              <a:t>	Google </a:t>
            </a:r>
            <a:r>
              <a:rPr lang="en-IN" dirty="0" err="1">
                <a:solidFill>
                  <a:srgbClr val="0D0D0D"/>
                </a:solidFill>
                <a:latin typeface="Times New Roman" panose="02020603050405020304" pitchFamily="18" charset="0"/>
                <a:cs typeface="Times New Roman" panose="02020603050405020304" pitchFamily="18" charset="0"/>
              </a:rPr>
              <a:t>Colab</a:t>
            </a:r>
            <a:r>
              <a:rPr lang="en-IN" dirty="0">
                <a:solidFill>
                  <a:srgbClr val="0D0D0D"/>
                </a:solidFill>
                <a:latin typeface="Times New Roman" panose="02020603050405020304" pitchFamily="18" charset="0"/>
                <a:cs typeface="Times New Roman" panose="02020603050405020304" pitchFamily="18" charset="0"/>
              </a:rPr>
              <a:t> can be used for interactive development,     experimentation, and documentation</a:t>
            </a:r>
            <a:r>
              <a:rPr lang="en-IN" b="0" i="0" dirty="0">
                <a:solidFill>
                  <a:srgbClr val="0D0D0D"/>
                </a:solidFill>
                <a:effectLst/>
                <a:latin typeface="Times New Roman" panose="02020603050405020304" pitchFamily="18" charset="0"/>
                <a:cs typeface="Times New Roman" panose="02020603050405020304" pitchFamily="18" charset="0"/>
              </a:rPr>
              <a:t>.</a:t>
            </a:r>
          </a:p>
          <a:p>
            <a:pPr algn="l">
              <a:lnSpc>
                <a:spcPct val="150000"/>
              </a:lnSpc>
            </a:pPr>
            <a:r>
              <a:rPr lang="en-IN" b="0" i="0" dirty="0">
                <a:solidFill>
                  <a:srgbClr val="0D0D0D"/>
                </a:solidFill>
                <a:effectLst/>
                <a:latin typeface="Times New Roman" panose="02020603050405020304" pitchFamily="18" charset="0"/>
                <a:cs typeface="Times New Roman" panose="02020603050405020304" pitchFamily="18" charset="0"/>
              </a:rPr>
              <a:t>	while other development enviro</a:t>
            </a:r>
            <a:r>
              <a:rPr lang="en-IN" dirty="0">
                <a:solidFill>
                  <a:srgbClr val="0D0D0D"/>
                </a:solidFill>
                <a:latin typeface="Times New Roman" panose="02020603050405020304" pitchFamily="18" charset="0"/>
                <a:cs typeface="Times New Roman" panose="02020603050405020304" pitchFamily="18" charset="0"/>
              </a:rPr>
              <a:t>nments like </a:t>
            </a:r>
            <a:r>
              <a:rPr lang="en-IN" dirty="0" err="1">
                <a:solidFill>
                  <a:srgbClr val="0D0D0D"/>
                </a:solidFill>
                <a:latin typeface="Times New Roman" panose="02020603050405020304" pitchFamily="18" charset="0"/>
                <a:cs typeface="Times New Roman" panose="02020603050405020304" pitchFamily="18" charset="0"/>
              </a:rPr>
              <a:t>pycharm</a:t>
            </a:r>
            <a:r>
              <a:rPr lang="en-IN" dirty="0">
                <a:solidFill>
                  <a:srgbClr val="0D0D0D"/>
                </a:solidFill>
                <a:latin typeface="Times New Roman" panose="02020603050405020304" pitchFamily="18" charset="0"/>
                <a:cs typeface="Times New Roman" panose="02020603050405020304" pitchFamily="18" charset="0"/>
              </a:rPr>
              <a:t>, </a:t>
            </a:r>
            <a:r>
              <a:rPr lang="en-IN" dirty="0" err="1">
                <a:solidFill>
                  <a:srgbClr val="0D0D0D"/>
                </a:solidFill>
                <a:latin typeface="Times New Roman" panose="02020603050405020304" pitchFamily="18" charset="0"/>
                <a:cs typeface="Times New Roman" panose="02020603050405020304" pitchFamily="18" charset="0"/>
              </a:rPr>
              <a:t>pytorch</a:t>
            </a:r>
            <a:r>
              <a:rPr lang="en-IN" dirty="0">
                <a:solidFill>
                  <a:srgbClr val="0D0D0D"/>
                </a:solidFill>
                <a:latin typeface="Times New Roman" panose="02020603050405020304" pitchFamily="18" charset="0"/>
                <a:cs typeface="Times New Roman" panose="02020603050405020304" pitchFamily="18" charset="0"/>
              </a:rPr>
              <a:t>, anaconda can also be used.</a:t>
            </a:r>
            <a:endParaRPr lang="en-IN" b="0" i="0" dirty="0">
              <a:solidFill>
                <a:srgbClr val="0D0D0D"/>
              </a:solidFill>
              <a:effectLst/>
              <a:latin typeface="Times New Roman" panose="02020603050405020304" pitchFamily="18" charset="0"/>
              <a:cs typeface="Times New Roman" panose="02020603050405020304" pitchFamily="18" charset="0"/>
            </a:endParaRPr>
          </a:p>
          <a:p>
            <a:pPr algn="l">
              <a:lnSpc>
                <a:spcPct val="150000"/>
              </a:lnSpc>
            </a:pPr>
            <a:endParaRPr lang="en-IN" b="0" i="0" dirty="0">
              <a:solidFill>
                <a:srgbClr val="0D0D0D"/>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280605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25111" y="1371660"/>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653587" y="1704686"/>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1989131" y="0"/>
            <a:ext cx="9288087" cy="1044517"/>
          </a:xfrm>
          <a:prstGeom prst="rect">
            <a:avLst/>
          </a:prstGeom>
        </p:spPr>
        <p:txBody>
          <a:bodyPr vert="horz" wrap="square" lIns="0" tIns="485775" rIns="0" bIns="0" rtlCol="0">
            <a:spAutoFit/>
          </a:bodyPr>
          <a:lstStyle/>
          <a:p>
            <a:pPr marL="12700">
              <a:lnSpc>
                <a:spcPct val="100000"/>
              </a:lnSpc>
              <a:spcBef>
                <a:spcPts val="105"/>
              </a:spcBef>
            </a:pPr>
            <a:r>
              <a:rPr lang="en-US" sz="3600" dirty="0">
                <a:latin typeface="Times New Roman" panose="02020603050405020304" pitchFamily="18" charset="0"/>
                <a:cs typeface="Times New Roman" panose="02020603050405020304" pitchFamily="18" charset="0"/>
              </a:rPr>
              <a:t>ALGORITHM AND DEVELOPMENT</a:t>
            </a:r>
            <a:endParaRPr sz="3600" dirty="0">
              <a:latin typeface="Times New Roman" panose="02020603050405020304" pitchFamily="18" charset="0"/>
              <a:cs typeface="Times New Roman" panose="02020603050405020304" pitchFamily="18" charset="0"/>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9</a:t>
            </a:fld>
            <a:endParaRPr spc="-5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10" name="TextBox 9">
            <a:extLst>
              <a:ext uri="{FF2B5EF4-FFF2-40B4-BE49-F238E27FC236}">
                <a16:creationId xmlns:a16="http://schemas.microsoft.com/office/drawing/2014/main" id="{75AEE1C0-1143-C624-BC2E-9E132C2C6922}"/>
              </a:ext>
            </a:extLst>
          </p:cNvPr>
          <p:cNvSpPr txBox="1"/>
          <p:nvPr/>
        </p:nvSpPr>
        <p:spPr>
          <a:xfrm>
            <a:off x="2956776" y="1371660"/>
            <a:ext cx="7011135" cy="4893647"/>
          </a:xfrm>
          <a:prstGeom prst="rect">
            <a:avLst/>
          </a:prstGeom>
          <a:noFill/>
        </p:spPr>
        <p:txBody>
          <a:bodyPr wrap="square" rtlCol="0">
            <a:spAutoFit/>
          </a:bodyPr>
          <a:lstStyle/>
          <a:p>
            <a:pPr algn="l"/>
            <a:r>
              <a:rPr lang="en-US" sz="2400" b="1" i="0" dirty="0">
                <a:solidFill>
                  <a:srgbClr val="0D0D0D"/>
                </a:solidFill>
                <a:effectLst/>
                <a:latin typeface="Bell MT" panose="02020503060305020303" pitchFamily="18" charset="0"/>
              </a:rPr>
              <a:t>Algorithm:</a:t>
            </a:r>
          </a:p>
          <a:p>
            <a:pPr algn="l">
              <a:buFont typeface="+mj-lt"/>
              <a:buAutoNum type="arabicPeriod"/>
            </a:pPr>
            <a:r>
              <a:rPr lang="en-US" b="1" i="0" dirty="0">
                <a:solidFill>
                  <a:srgbClr val="0D0D0D"/>
                </a:solidFill>
                <a:effectLst/>
                <a:latin typeface="Söhne"/>
              </a:rPr>
              <a:t>Start Program:</a:t>
            </a:r>
            <a:endParaRPr lang="en-US" b="0" i="0" dirty="0">
              <a:solidFill>
                <a:srgbClr val="0D0D0D"/>
              </a:solidFill>
              <a:effectLst/>
              <a:latin typeface="Söhne"/>
            </a:endParaRPr>
          </a:p>
          <a:p>
            <a:pPr marL="742950" lvl="1" indent="-285750" algn="l">
              <a:buFont typeface="+mj-lt"/>
              <a:buAutoNum type="arabicPeriod"/>
            </a:pPr>
            <a:r>
              <a:rPr lang="en-US" b="0" i="0" dirty="0">
                <a:solidFill>
                  <a:srgbClr val="0D0D0D"/>
                </a:solidFill>
                <a:effectLst/>
                <a:latin typeface="Söhne"/>
              </a:rPr>
              <a:t>Display a welcome message to the user.</a:t>
            </a:r>
          </a:p>
          <a:p>
            <a:pPr algn="l">
              <a:buFont typeface="+mj-lt"/>
              <a:buAutoNum type="arabicPeriod"/>
            </a:pPr>
            <a:r>
              <a:rPr lang="en-US" b="1" i="0" dirty="0">
                <a:solidFill>
                  <a:srgbClr val="0D0D0D"/>
                </a:solidFill>
                <a:effectLst/>
                <a:latin typeface="Söhne"/>
              </a:rPr>
              <a:t>Display Menu:</a:t>
            </a:r>
            <a:endParaRPr lang="en-US" b="0" i="0" dirty="0">
              <a:solidFill>
                <a:srgbClr val="0D0D0D"/>
              </a:solidFill>
              <a:effectLst/>
              <a:latin typeface="Söhne"/>
            </a:endParaRPr>
          </a:p>
          <a:p>
            <a:pPr marL="742950" lvl="1" indent="-285750" algn="l">
              <a:buFont typeface="+mj-lt"/>
              <a:buAutoNum type="arabicPeriod"/>
            </a:pPr>
            <a:r>
              <a:rPr lang="en-US" b="0" i="0" dirty="0">
                <a:solidFill>
                  <a:srgbClr val="0D0D0D"/>
                </a:solidFill>
                <a:effectLst/>
                <a:latin typeface="Söhne"/>
              </a:rPr>
              <a:t>Show a list of available storylines with corresponding numbers.</a:t>
            </a:r>
          </a:p>
          <a:p>
            <a:pPr algn="l">
              <a:buFont typeface="+mj-lt"/>
              <a:buAutoNum type="arabicPeriod"/>
            </a:pPr>
            <a:r>
              <a:rPr lang="en-US" b="1" i="0" dirty="0">
                <a:solidFill>
                  <a:srgbClr val="0D0D0D"/>
                </a:solidFill>
                <a:effectLst/>
                <a:latin typeface="Söhne"/>
              </a:rPr>
              <a:t>User Input:</a:t>
            </a:r>
            <a:endParaRPr lang="en-US" b="0" i="0" dirty="0">
              <a:solidFill>
                <a:srgbClr val="0D0D0D"/>
              </a:solidFill>
              <a:effectLst/>
              <a:latin typeface="Söhne"/>
            </a:endParaRPr>
          </a:p>
          <a:p>
            <a:pPr marL="742950" lvl="1" indent="-285750" algn="l">
              <a:buFont typeface="+mj-lt"/>
              <a:buAutoNum type="arabicPeriod"/>
            </a:pPr>
            <a:r>
              <a:rPr lang="en-US" b="0" i="0" dirty="0">
                <a:solidFill>
                  <a:srgbClr val="0D0D0D"/>
                </a:solidFill>
                <a:effectLst/>
                <a:latin typeface="Söhne"/>
              </a:rPr>
              <a:t>Prompt the user to select a storyline by entering the corresponding number.</a:t>
            </a:r>
          </a:p>
          <a:p>
            <a:pPr marL="742950" lvl="1" indent="-285750" algn="l">
              <a:buFont typeface="+mj-lt"/>
              <a:buAutoNum type="arabicPeriod"/>
            </a:pPr>
            <a:r>
              <a:rPr lang="en-US" b="0" i="0" dirty="0">
                <a:solidFill>
                  <a:srgbClr val="0D0D0D"/>
                </a:solidFill>
                <a:effectLst/>
                <a:latin typeface="Söhne"/>
              </a:rPr>
              <a:t>Validate the user input to ensure it is within the acceptable range.</a:t>
            </a:r>
          </a:p>
          <a:p>
            <a:pPr algn="l">
              <a:buFont typeface="+mj-lt"/>
              <a:buAutoNum type="arabicPeriod"/>
            </a:pPr>
            <a:r>
              <a:rPr lang="en-US" b="1" i="0" dirty="0">
                <a:solidFill>
                  <a:srgbClr val="0D0D0D"/>
                </a:solidFill>
                <a:effectLst/>
                <a:latin typeface="Söhne"/>
              </a:rPr>
              <a:t>Generate Story:</a:t>
            </a:r>
            <a:endParaRPr lang="en-US" b="0" i="0" dirty="0">
              <a:solidFill>
                <a:srgbClr val="0D0D0D"/>
              </a:solidFill>
              <a:effectLst/>
              <a:latin typeface="Söhne"/>
            </a:endParaRPr>
          </a:p>
          <a:p>
            <a:pPr marL="742950" lvl="1" indent="-285750" algn="l">
              <a:buFont typeface="+mj-lt"/>
              <a:buAutoNum type="arabicPeriod"/>
            </a:pPr>
            <a:r>
              <a:rPr lang="en-US" b="0" i="0" dirty="0">
                <a:solidFill>
                  <a:srgbClr val="0D0D0D"/>
                </a:solidFill>
                <a:effectLst/>
                <a:latin typeface="Söhne"/>
              </a:rPr>
              <a:t>Based on the user's selection, generate a story using predefined templates.</a:t>
            </a:r>
          </a:p>
          <a:p>
            <a:pPr marL="742950" lvl="1" indent="-285750" algn="l">
              <a:buFont typeface="+mj-lt"/>
              <a:buAutoNum type="arabicPeriod"/>
            </a:pPr>
            <a:r>
              <a:rPr lang="en-US" b="0" i="0" dirty="0">
                <a:solidFill>
                  <a:srgbClr val="0D0D0D"/>
                </a:solidFill>
                <a:effectLst/>
                <a:latin typeface="Söhne"/>
              </a:rPr>
              <a:t>Prompt the user to input specific details required for the chosen storyline (e.g., adjectives, names, numbers).</a:t>
            </a:r>
          </a:p>
          <a:p>
            <a:pPr algn="l">
              <a:buFont typeface="+mj-lt"/>
              <a:buAutoNum type="arabicPeriod"/>
            </a:pPr>
            <a:r>
              <a:rPr lang="en-US" b="1" i="0" dirty="0">
                <a:solidFill>
                  <a:srgbClr val="0D0D0D"/>
                </a:solidFill>
                <a:effectLst/>
                <a:latin typeface="Söhne"/>
              </a:rPr>
              <a:t>Display Story:</a:t>
            </a:r>
            <a:endParaRPr lang="en-US" b="0" i="0" dirty="0">
              <a:solidFill>
                <a:srgbClr val="0D0D0D"/>
              </a:solidFill>
              <a:effectLst/>
              <a:latin typeface="Söhne"/>
            </a:endParaRPr>
          </a:p>
          <a:p>
            <a:pPr marL="742950" lvl="1" indent="-285750" algn="l">
              <a:buFont typeface="+mj-lt"/>
              <a:buAutoNum type="arabicPeriod"/>
            </a:pPr>
            <a:r>
              <a:rPr lang="en-US" b="0" i="0" dirty="0">
                <a:solidFill>
                  <a:srgbClr val="0D0D0D"/>
                </a:solidFill>
                <a:effectLst/>
                <a:latin typeface="Söhne"/>
              </a:rPr>
              <a:t>Display the generated story to the user.</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499</TotalTime>
  <Words>1030</Words>
  <Application>Microsoft Office PowerPoint</Application>
  <PresentationFormat>Widescreen</PresentationFormat>
  <Paragraphs>108</Paragraphs>
  <Slides>14</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vt:lpstr>
      <vt:lpstr>Bell MT</vt:lpstr>
      <vt:lpstr>Calibri</vt:lpstr>
      <vt:lpstr>Söhne</vt:lpstr>
      <vt:lpstr>Times New Roman</vt:lpstr>
      <vt:lpstr>Trebuchet MS</vt:lpstr>
      <vt:lpstr>Wingdings</vt:lpstr>
      <vt:lpstr>Office Theme</vt:lpstr>
      <vt:lpstr>PowerPoint Presentation</vt:lpstr>
      <vt:lpstr>PROJECT TITLE:</vt:lpstr>
      <vt:lpstr>OUTLINE</vt:lpstr>
      <vt:lpstr>PROBLEM STATEMENT</vt:lpstr>
      <vt:lpstr>PROPOSED SOLUTION:</vt:lpstr>
      <vt:lpstr>SYSTEM DEVELOPMENT APPROACH:</vt:lpstr>
      <vt:lpstr>SYSTEM DEVELOPMENT APPROACH-CONT</vt:lpstr>
      <vt:lpstr>SYSTEM DEVELOPMENT APPROACH-CONT</vt:lpstr>
      <vt:lpstr>ALGORITHM AND DEVELOPMENT</vt:lpstr>
      <vt:lpstr>Development Plan: </vt:lpstr>
      <vt:lpstr>PowerPoint Presentation</vt:lpstr>
      <vt:lpstr>RESULT:</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Sanjay</dc:creator>
  <cp:lastModifiedBy>Sanjay N</cp:lastModifiedBy>
  <cp:revision>9</cp:revision>
  <dcterms:modified xsi:type="dcterms:W3CDTF">2024-04-05T16:22:27Z</dcterms:modified>
</cp:coreProperties>
</file>