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76" r:id="rId3"/>
    <p:sldId id="296" r:id="rId4"/>
    <p:sldId id="294" r:id="rId5"/>
    <p:sldId id="297" r:id="rId6"/>
    <p:sldId id="295" r:id="rId7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7" d="100"/>
          <a:sy n="37" d="100"/>
        </p:scale>
        <p:origin x="1004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7806163" y="8283257"/>
            <a:ext cx="8648700" cy="1488058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178566" y="8673343"/>
            <a:ext cx="7903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prácticos de Reforzamiento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47975" y="2301875"/>
            <a:ext cx="13182599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CL" sz="4000" dirty="0"/>
              <a:t>Enumerar las acciones necesarias para dar solución a los problemas </a:t>
            </a:r>
            <a:r>
              <a:rPr lang="es-CL" sz="4000" dirty="0" smtClean="0"/>
              <a:t>planteados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84250" y="5121275"/>
            <a:ext cx="17830800" cy="305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40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Construye </a:t>
            </a:r>
            <a:r>
              <a:rPr lang="es-ES" sz="4000" dirty="0">
                <a:solidFill>
                  <a:srgbClr val="000000"/>
                </a:solidFill>
                <a:ea typeface="Noto Sans Symbols"/>
                <a:cs typeface="Noto Sans Symbols"/>
              </a:rPr>
              <a:t>un algoritmo identificando las entradas, procesos y salidas para dar solución a un problema planteado.</a:t>
            </a:r>
            <a:endParaRPr lang="en-US" sz="4000" dirty="0">
              <a:ea typeface="Noto Sans Symbols"/>
              <a:cs typeface="Noto Sans Symbols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4000" dirty="0">
                <a:solidFill>
                  <a:srgbClr val="000000"/>
                </a:solidFill>
                <a:ea typeface="Noto Sans Symbols"/>
                <a:cs typeface="Times New Roman" panose="02020603050405020304" pitchFamily="18" charset="0"/>
              </a:rPr>
              <a:t>Reconoce lo que es un problema, explicándolo antes de abordarlo.</a:t>
            </a:r>
            <a:endParaRPr lang="en-US" sz="4000" dirty="0"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51450" y="4673600"/>
            <a:ext cx="9960841" cy="218521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Cualitativos: </a:t>
            </a:r>
          </a:p>
          <a:p>
            <a:pPr marL="742950" indent="-742950" algn="just">
              <a:buAutoNum type="arabicPeriod"/>
            </a:pPr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tu dormitorio.</a:t>
            </a:r>
          </a:p>
          <a:p>
            <a:pPr marL="742950" indent="-742950" algn="just">
              <a:buAutoNum type="arabicPeriod"/>
            </a:pPr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Estudiar para una prueba.</a:t>
            </a:r>
          </a:p>
          <a:p>
            <a:pPr marL="742950" indent="-742950" algn="just">
              <a:buAutoNum type="arabicPeriod"/>
            </a:pPr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Lavar la loza del desayuno.</a:t>
            </a:r>
            <a:endParaRPr lang="es-MX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 de Reforzamiento</a:t>
            </a:r>
            <a:endParaRPr lang="es-CL" kern="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49" y="5075644"/>
            <a:ext cx="2305050" cy="1381125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5251450" y="7339278"/>
            <a:ext cx="13567075" cy="230832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MX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Cuantitativo: </a:t>
            </a:r>
          </a:p>
          <a:p>
            <a:pPr algn="just"/>
            <a:r>
              <a:rPr lang="es-MX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Comprar entradas para asistir al cine, se pide: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cantidad de entradas a pagar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tres tipos de valor (Adulto mayor, adulto y niño)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total a pagar dependiendo del valor de entrada y cantidad de personas por edad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99" y="7864475"/>
            <a:ext cx="2667000" cy="128138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87725" y="2118662"/>
            <a:ext cx="17830800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</a:t>
            </a:r>
          </a:p>
          <a:p>
            <a:pPr marL="57150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40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Enumerar </a:t>
            </a:r>
            <a:r>
              <a:rPr lang="es-CL" sz="4000" dirty="0">
                <a:solidFill>
                  <a:srgbClr val="000000"/>
                </a:solidFill>
                <a:ea typeface="Noto Sans Symbols"/>
                <a:cs typeface="Noto Sans Symbols"/>
              </a:rPr>
              <a:t>las acciones </a:t>
            </a:r>
            <a:r>
              <a:rPr lang="es-CL" sz="40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necesarias, para </a:t>
            </a:r>
            <a:r>
              <a:rPr lang="es-CL" sz="4000" dirty="0">
                <a:solidFill>
                  <a:srgbClr val="000000"/>
                </a:solidFill>
                <a:ea typeface="Noto Sans Symbols"/>
                <a:cs typeface="Noto Sans Symbols"/>
              </a:rPr>
              <a:t>dar solución a los casos que se </a:t>
            </a:r>
            <a:r>
              <a:rPr lang="es-CL" sz="40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mencionan a continuación.</a:t>
            </a:r>
            <a:endParaRPr lang="es-CL" sz="4000" dirty="0">
              <a:solidFill>
                <a:srgbClr val="00000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Pauta de Evaluación</a:t>
            </a:r>
            <a:endParaRPr lang="es-CL" kern="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01728"/>
              </p:ext>
            </p:extLst>
          </p:nvPr>
        </p:nvGraphicFramePr>
        <p:xfrm>
          <a:off x="1264099" y="2734779"/>
          <a:ext cx="6540053" cy="1920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796">
                  <a:extLst>
                    <a:ext uri="{9D8B030D-6E8A-4147-A177-3AD203B41FA5}">
                      <a16:colId xmlns:a16="http://schemas.microsoft.com/office/drawing/2014/main" val="1982721951"/>
                    </a:ext>
                  </a:extLst>
                </a:gridCol>
                <a:gridCol w="2821923">
                  <a:extLst>
                    <a:ext uri="{9D8B030D-6E8A-4147-A177-3AD203B41FA5}">
                      <a16:colId xmlns:a16="http://schemas.microsoft.com/office/drawing/2014/main" val="2031681228"/>
                    </a:ext>
                  </a:extLst>
                </a:gridCol>
                <a:gridCol w="1518673">
                  <a:extLst>
                    <a:ext uri="{9D8B030D-6E8A-4147-A177-3AD203B41FA5}">
                      <a16:colId xmlns:a16="http://schemas.microsoft.com/office/drawing/2014/main" val="1029743432"/>
                    </a:ext>
                  </a:extLst>
                </a:gridCol>
                <a:gridCol w="1180661">
                  <a:extLst>
                    <a:ext uri="{9D8B030D-6E8A-4147-A177-3AD203B41FA5}">
                      <a16:colId xmlns:a16="http://schemas.microsoft.com/office/drawing/2014/main" val="626790354"/>
                    </a:ext>
                  </a:extLst>
                </a:gridCol>
              </a:tblGrid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Sigla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Leyenda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% Logro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Puntos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811956"/>
                  </a:ext>
                </a:extLst>
              </a:tr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Excelente Logro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859658"/>
                  </a:ext>
                </a:extLst>
              </a:tr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CL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Completamente Logrado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80%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219327"/>
                  </a:ext>
                </a:extLst>
              </a:tr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Logrado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60%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858307"/>
                  </a:ext>
                </a:extLst>
              </a:tr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PL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Parcialmente Logrado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353655"/>
                  </a:ext>
                </a:extLst>
              </a:tr>
              <a:tr h="320010"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NL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s-CL" sz="2000">
                          <a:effectLst/>
                        </a:rPr>
                        <a:t>No Logrado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>
                          <a:effectLst/>
                        </a:rPr>
                        <a:t>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</a:tabLs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47509"/>
                  </a:ext>
                </a:extLst>
              </a:tr>
            </a:tbl>
          </a:graphicData>
        </a:graphic>
      </p:graphicFrame>
      <p:pic>
        <p:nvPicPr>
          <p:cNvPr id="1025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80"/>
          <a:stretch>
            <a:fillRect/>
          </a:stretch>
        </p:blipFill>
        <p:spPr bwMode="auto">
          <a:xfrm>
            <a:off x="17291050" y="4656858"/>
            <a:ext cx="1905000" cy="545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15400"/>
              </p:ext>
            </p:extLst>
          </p:nvPr>
        </p:nvGraphicFramePr>
        <p:xfrm>
          <a:off x="1264099" y="4656859"/>
          <a:ext cx="15798351" cy="5618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8943">
                  <a:extLst>
                    <a:ext uri="{9D8B030D-6E8A-4147-A177-3AD203B41FA5}">
                      <a16:colId xmlns:a16="http://schemas.microsoft.com/office/drawing/2014/main" val="3039065630"/>
                    </a:ext>
                  </a:extLst>
                </a:gridCol>
                <a:gridCol w="2244470">
                  <a:extLst>
                    <a:ext uri="{9D8B030D-6E8A-4147-A177-3AD203B41FA5}">
                      <a16:colId xmlns:a16="http://schemas.microsoft.com/office/drawing/2014/main" val="1538415971"/>
                    </a:ext>
                  </a:extLst>
                </a:gridCol>
                <a:gridCol w="2244470">
                  <a:extLst>
                    <a:ext uri="{9D8B030D-6E8A-4147-A177-3AD203B41FA5}">
                      <a16:colId xmlns:a16="http://schemas.microsoft.com/office/drawing/2014/main" val="1561934765"/>
                    </a:ext>
                  </a:extLst>
                </a:gridCol>
                <a:gridCol w="2242888">
                  <a:extLst>
                    <a:ext uri="{9D8B030D-6E8A-4147-A177-3AD203B41FA5}">
                      <a16:colId xmlns:a16="http://schemas.microsoft.com/office/drawing/2014/main" val="1712466045"/>
                    </a:ext>
                  </a:extLst>
                </a:gridCol>
                <a:gridCol w="2288790">
                  <a:extLst>
                    <a:ext uri="{9D8B030D-6E8A-4147-A177-3AD203B41FA5}">
                      <a16:colId xmlns:a16="http://schemas.microsoft.com/office/drawing/2014/main" val="3843781450"/>
                    </a:ext>
                  </a:extLst>
                </a:gridCol>
                <a:gridCol w="2288790">
                  <a:extLst>
                    <a:ext uri="{9D8B030D-6E8A-4147-A177-3AD203B41FA5}">
                      <a16:colId xmlns:a16="http://schemas.microsoft.com/office/drawing/2014/main" val="2736832858"/>
                    </a:ext>
                  </a:extLst>
                </a:gridCol>
              </a:tblGrid>
              <a:tr h="290274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Indicador de Logro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NIVELES DE LOGRO Y PUNTAJES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53340"/>
                  </a:ext>
                </a:extLst>
              </a:tr>
              <a:tr h="62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EL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CL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L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PL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NL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1374"/>
                  </a:ext>
                </a:extLst>
              </a:tr>
              <a:tr h="290274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Pseudocódigo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82375"/>
                  </a:ext>
                </a:extLst>
              </a:tr>
              <a:tr h="1642415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8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s-ES" sz="2000">
                          <a:effectLst/>
                        </a:rPr>
                        <a:t>Construye un algoritmo identificando las entradas, procesos y salidas para dar solución a un problema planteado.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10324"/>
                  </a:ext>
                </a:extLst>
              </a:tr>
              <a:tr h="290274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Resolución de Problemas N1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073"/>
                  </a:ext>
                </a:extLst>
              </a:tr>
              <a:tr h="2322193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L" sz="2000">
                          <a:effectLst/>
                        </a:rPr>
                        <a:t>Reconoce lo que es un problema, explicándolo antes de abordarlo.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Reconoce la totalidad de los elementos de un problema, siendo capaz de explicarlo en su totalidad antes de abordarlo.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Reconoce todos los elementos de un problema, explicando con dificultad lo que reconoce antes de abordarlo.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Reconoce gran parte de los elementos de un problema, explicando con dificultad lo que reconoce antes de abordarlo.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</a:rPr>
                        <a:t>Reconoce sólo algunos elementos del problema, explicándolos con dificultad antes de abordarlo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</a:rPr>
                        <a:t>No reconoce el problema,  no pudiendo explicarlo ni abordarlo.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29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3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373A3-6E66-45DA-A2EB-DEDC14A2FC02}"/>
</file>

<file path=customXml/itemProps2.xml><?xml version="1.0" encoding="utf-8"?>
<ds:datastoreItem xmlns:ds="http://schemas.openxmlformats.org/officeDocument/2006/customXml" ds:itemID="{79BFF202-96DB-4A65-BA98-A72275D4280C}"/>
</file>

<file path=customXml/itemProps3.xml><?xml version="1.0" encoding="utf-8"?>
<ds:datastoreItem xmlns:ds="http://schemas.openxmlformats.org/officeDocument/2006/customXml" ds:itemID="{5852D5F4-7B14-4D19-A398-8CD6D0A778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18699</TotalTime>
  <Words>343</Words>
  <Application>Microsoft Office PowerPoint</Application>
  <PresentationFormat>Personalizado</PresentationFormat>
  <Paragraphs>80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1 Clase N° 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89</cp:revision>
  <dcterms:created xsi:type="dcterms:W3CDTF">2021-04-02T01:36:00Z</dcterms:created>
  <dcterms:modified xsi:type="dcterms:W3CDTF">2021-12-23T16:12:20Z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