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handoutMasterIdLst>
    <p:handoutMasterId r:id="rId21"/>
  </p:handoutMasterIdLst>
  <p:sldIdLst>
    <p:sldId id="267" r:id="rId5"/>
    <p:sldId id="276" r:id="rId6"/>
    <p:sldId id="272" r:id="rId7"/>
    <p:sldId id="274" r:id="rId8"/>
    <p:sldId id="294" r:id="rId9"/>
    <p:sldId id="297" r:id="rId10"/>
    <p:sldId id="298" r:id="rId11"/>
    <p:sldId id="295" r:id="rId12"/>
    <p:sldId id="299" r:id="rId13"/>
    <p:sldId id="301" r:id="rId14"/>
    <p:sldId id="296" r:id="rId15"/>
    <p:sldId id="300" r:id="rId16"/>
    <p:sldId id="302" r:id="rId17"/>
    <p:sldId id="293" r:id="rId18"/>
    <p:sldId id="303" r:id="rId19"/>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D8"/>
    <a:srgbClr val="307DE1"/>
    <a:srgbClr val="9EA4A8"/>
    <a:srgbClr val="E60C7E"/>
    <a:srgbClr val="C9D11E"/>
    <a:srgbClr val="434342"/>
    <a:srgbClr val="EB7A2C"/>
    <a:srgbClr val="D52155"/>
    <a:srgbClr val="D6833D"/>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9"/>
  </p:normalViewPr>
  <p:slideViewPr>
    <p:cSldViewPr>
      <p:cViewPr varScale="1">
        <p:scale>
          <a:sx n="41" d="100"/>
          <a:sy n="41" d="100"/>
        </p:scale>
        <p:origin x="1044" y="66"/>
      </p:cViewPr>
      <p:guideLst>
        <p:guide orient="horz" pos="2880"/>
        <p:guide pos="216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26-03-2022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0A6F4A4D-6EEB-4E14-A80E-5128D2971AB4}" type="datetimeFigureOut">
              <a:rPr lang="es-CL" smtClean="0"/>
              <a:t>26-03-2022</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1C6ACC00-114C-45F4-801A-A27801F22ACA}" type="slidenum">
              <a:rPr lang="es-CL" smtClean="0"/>
              <a:t>‹Nº›</a:t>
            </a:fld>
            <a:endParaRPr lang="es-CL"/>
          </a:p>
        </p:txBody>
      </p:sp>
    </p:spTree>
    <p:extLst>
      <p:ext uri="{BB962C8B-B14F-4D97-AF65-F5344CB8AC3E}">
        <p14:creationId xmlns:p14="http://schemas.microsoft.com/office/powerpoint/2010/main" val="633608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C6ACC00-114C-45F4-801A-A27801F22ACA}" type="slidenum">
              <a:rPr lang="es-CL" smtClean="0"/>
              <a:t>2</a:t>
            </a:fld>
            <a:endParaRPr lang="es-CL"/>
          </a:p>
        </p:txBody>
      </p:sp>
    </p:spTree>
    <p:extLst>
      <p:ext uri="{BB962C8B-B14F-4D97-AF65-F5344CB8AC3E}">
        <p14:creationId xmlns:p14="http://schemas.microsoft.com/office/powerpoint/2010/main" val="3401723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Imagen 4" descr="Imagen que contiene cd, motor&#10;&#10;Descripción generada automáticamente">
            <a:extLst>
              <a:ext uri="{FF2B5EF4-FFF2-40B4-BE49-F238E27FC236}">
                <a16:creationId xmlns:a16="http://schemas.microsoft.com/office/drawing/2014/main" id="{9683B854-432E-EB4B-809D-D0B17E54FA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7"/>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07DE1"/>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sp>
        <p:nvSpPr>
          <p:cNvPr id="2" name="Marcador de fecha 1">
            <a:extLst>
              <a:ext uri="{FF2B5EF4-FFF2-40B4-BE49-F238E27FC236}">
                <a16:creationId xmlns:a16="http://schemas.microsoft.com/office/drawing/2014/main" id="{A5BA8542-890F-EA40-B8CD-356F1585BC4A}"/>
              </a:ext>
            </a:extLst>
          </p:cNvPr>
          <p:cNvSpPr>
            <a:spLocks noGrp="1"/>
          </p:cNvSpPr>
          <p:nvPr>
            <p:ph type="dt" sz="half" idx="13"/>
          </p:nvPr>
        </p:nvSpPr>
        <p:spPr/>
        <p:txBody>
          <a:bodyPr/>
          <a:lstStyle/>
          <a:p>
            <a:fld id="{1D8BD707-D9CF-40AE-B4C6-C98DA3205C09}" type="datetimeFigureOut">
              <a:rPr lang="en-US" smtClean="0"/>
              <a:t>3/26/2022</a:t>
            </a:fld>
            <a:endParaRPr lang="en-US"/>
          </a:p>
        </p:txBody>
      </p:sp>
      <p:sp>
        <p:nvSpPr>
          <p:cNvPr id="4" name="Marcador de número de diapositiva 3">
            <a:extLst>
              <a:ext uri="{FF2B5EF4-FFF2-40B4-BE49-F238E27FC236}">
                <a16:creationId xmlns:a16="http://schemas.microsoft.com/office/drawing/2014/main" id="{3872C656-E25F-0F4A-AB72-70B904D78960}"/>
              </a:ext>
            </a:extLst>
          </p:cNvPr>
          <p:cNvSpPr>
            <a:spLocks noGrp="1"/>
          </p:cNvSpPr>
          <p:nvPr>
            <p:ph type="sldNum" sz="quarter" idx="15"/>
          </p:nvPr>
        </p:nvSpPr>
        <p:spPr/>
        <p:txBody>
          <a:bodyPr/>
          <a:lstStyle/>
          <a:p>
            <a:fld id="{B6F15528-21DE-4FAA-801E-634DDDAF4B2B}" type="slidenum">
              <a:rPr lang="es-CL" smtClean="0"/>
              <a:t>‹Nº›</a:t>
            </a:fld>
            <a:endParaRPr lang="es-CL"/>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07DE1"/>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07DE1"/>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07DE1"/>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14" name="object 2">
            <a:extLst>
              <a:ext uri="{FF2B5EF4-FFF2-40B4-BE49-F238E27FC236}">
                <a16:creationId xmlns:a16="http://schemas.microsoft.com/office/drawing/2014/main" id="{FC33F340-7017-A54B-AB2D-EFBBB90A374D}"/>
              </a:ext>
            </a:extLst>
          </p:cNvPr>
          <p:cNvSpPr/>
          <p:nvPr userDrawn="1"/>
        </p:nvSpPr>
        <p:spPr>
          <a:xfrm>
            <a:off x="16233419" y="10305002"/>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15" name="object 3">
            <a:extLst>
              <a:ext uri="{FF2B5EF4-FFF2-40B4-BE49-F238E27FC236}">
                <a16:creationId xmlns:a16="http://schemas.microsoft.com/office/drawing/2014/main" id="{3A3AF8A0-E40E-424D-9062-8F5081E913F5}"/>
              </a:ext>
            </a:extLst>
          </p:cNvPr>
          <p:cNvSpPr/>
          <p:nvPr userDrawn="1"/>
        </p:nvSpPr>
        <p:spPr>
          <a:xfrm>
            <a:off x="17964060" y="10349151"/>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16" name="object 4">
            <a:extLst>
              <a:ext uri="{FF2B5EF4-FFF2-40B4-BE49-F238E27FC236}">
                <a16:creationId xmlns:a16="http://schemas.microsoft.com/office/drawing/2014/main" id="{4CF343B9-9DAA-904B-926B-BF1E8B169555}"/>
              </a:ext>
            </a:extLst>
          </p:cNvPr>
          <p:cNvGrpSpPr/>
          <p:nvPr userDrawn="1"/>
        </p:nvGrpSpPr>
        <p:grpSpPr>
          <a:xfrm>
            <a:off x="18406074" y="10234089"/>
            <a:ext cx="445770" cy="598170"/>
            <a:chOff x="18406074" y="10234089"/>
            <a:chExt cx="445770" cy="598170"/>
          </a:xfrm>
        </p:grpSpPr>
        <p:sp>
          <p:nvSpPr>
            <p:cNvPr id="17" name="object 5">
              <a:extLst>
                <a:ext uri="{FF2B5EF4-FFF2-40B4-BE49-F238E27FC236}">
                  <a16:creationId xmlns:a16="http://schemas.microsoft.com/office/drawing/2014/main" id="{B4133E1D-7241-C648-A1B7-47414D04749D}"/>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18" name="object 6">
              <a:extLst>
                <a:ext uri="{FF2B5EF4-FFF2-40B4-BE49-F238E27FC236}">
                  <a16:creationId xmlns:a16="http://schemas.microsoft.com/office/drawing/2014/main" id="{6E4A7447-424D-0C48-BBB7-9539084DEFB7}"/>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307DE1"/>
          </a:solidFill>
        </p:spPr>
        <p:txBody>
          <a:bodyPr wrap="square" lIns="0" tIns="0" rIns="0" bIns="0" rtlCol="0"/>
          <a:lstStyle/>
          <a:p>
            <a:endParaRPr/>
          </a:p>
        </p:txBody>
      </p:sp>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0C89410C-D654-794A-B743-CC26E1D1AF2D}"/>
              </a:ext>
            </a:extLst>
          </p:cNvPr>
          <p:cNvSpPr/>
          <p:nvPr userDrawn="1"/>
        </p:nvSpPr>
        <p:spPr>
          <a:xfrm>
            <a:off x="16233419" y="10305002"/>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9" name="object 3">
            <a:extLst>
              <a:ext uri="{FF2B5EF4-FFF2-40B4-BE49-F238E27FC236}">
                <a16:creationId xmlns:a16="http://schemas.microsoft.com/office/drawing/2014/main" id="{6E10E463-16FC-A04F-8895-A33E951E1FE3}"/>
              </a:ext>
            </a:extLst>
          </p:cNvPr>
          <p:cNvSpPr/>
          <p:nvPr userDrawn="1"/>
        </p:nvSpPr>
        <p:spPr>
          <a:xfrm>
            <a:off x="17964060" y="10349151"/>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10" name="object 4">
            <a:extLst>
              <a:ext uri="{FF2B5EF4-FFF2-40B4-BE49-F238E27FC236}">
                <a16:creationId xmlns:a16="http://schemas.microsoft.com/office/drawing/2014/main" id="{CB2E15CD-9B47-1B49-A416-D36AF2D23F43}"/>
              </a:ext>
            </a:extLst>
          </p:cNvPr>
          <p:cNvGrpSpPr/>
          <p:nvPr userDrawn="1"/>
        </p:nvGrpSpPr>
        <p:grpSpPr>
          <a:xfrm>
            <a:off x="18406074" y="10234089"/>
            <a:ext cx="445770" cy="598170"/>
            <a:chOff x="18406074" y="10234089"/>
            <a:chExt cx="445770" cy="598170"/>
          </a:xfrm>
        </p:grpSpPr>
        <p:sp>
          <p:nvSpPr>
            <p:cNvPr id="11" name="object 5">
              <a:extLst>
                <a:ext uri="{FF2B5EF4-FFF2-40B4-BE49-F238E27FC236}">
                  <a16:creationId xmlns:a16="http://schemas.microsoft.com/office/drawing/2014/main" id="{7D58CCB2-276A-B94F-A6F2-85B6DBA8E1C5}"/>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12" name="object 6">
              <a:extLst>
                <a:ext uri="{FF2B5EF4-FFF2-40B4-BE49-F238E27FC236}">
                  <a16:creationId xmlns:a16="http://schemas.microsoft.com/office/drawing/2014/main" id="{34CB5623-3939-5B45-8061-A108CDB7930E}"/>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sp>
        <p:nvSpPr>
          <p:cNvPr id="24" name="Rectángulo 23">
            <a:extLst>
              <a:ext uri="{FF2B5EF4-FFF2-40B4-BE49-F238E27FC236}">
                <a16:creationId xmlns:a16="http://schemas.microsoft.com/office/drawing/2014/main" id="{922AFCB8-239F-634B-87EE-F69D82B39952}"/>
              </a:ext>
            </a:extLst>
          </p:cNvPr>
          <p:cNvSpPr/>
          <p:nvPr userDrawn="1"/>
        </p:nvSpPr>
        <p:spPr>
          <a:xfrm>
            <a:off x="0" y="1070563"/>
            <a:ext cx="4946650" cy="1168346"/>
          </a:xfrm>
          <a:prstGeom prst="rect">
            <a:avLst/>
          </a:prstGeom>
          <a:solidFill>
            <a:srgbClr val="307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BE0849"/>
              </a:solidFill>
            </a:endParaRPr>
          </a:p>
        </p:txBody>
      </p:sp>
      <p:sp>
        <p:nvSpPr>
          <p:cNvPr id="13" name="Marcador de texto 26">
            <a:extLst>
              <a:ext uri="{FF2B5EF4-FFF2-40B4-BE49-F238E27FC236}">
                <a16:creationId xmlns:a16="http://schemas.microsoft.com/office/drawing/2014/main" id="{C735A75F-04C1-E245-870F-36052B4A6F51}"/>
              </a:ext>
            </a:extLst>
          </p:cNvPr>
          <p:cNvSpPr>
            <a:spLocks noGrp="1"/>
          </p:cNvSpPr>
          <p:nvPr>
            <p:ph type="body" sz="quarter" idx="10" hasCustomPrompt="1"/>
          </p:nvPr>
        </p:nvSpPr>
        <p:spPr>
          <a:xfrm>
            <a:off x="574039" y="2441101"/>
            <a:ext cx="4144011" cy="1661993"/>
          </a:xfrm>
        </p:spPr>
        <p:txBody>
          <a:bodyPr/>
          <a:lstStyle>
            <a:lvl1pPr algn="r">
              <a:defRPr sz="5400" b="1">
                <a:solidFill>
                  <a:schemeClr val="tx1"/>
                </a:solidFill>
                <a:latin typeface="Arial" panose="020B0604020202020204" pitchFamily="34" charset="0"/>
                <a:cs typeface="Arial" panose="020B0604020202020204" pitchFamily="34" charset="0"/>
              </a:defRPr>
            </a:lvl1pPr>
          </a:lstStyle>
          <a:p>
            <a:r>
              <a:rPr lang="es-ES" dirty="0"/>
              <a:t>LOREM IPSUM</a:t>
            </a:r>
            <a:endParaRPr lang="es-CL" dirty="0"/>
          </a:p>
        </p:txBody>
      </p:sp>
      <p:sp>
        <p:nvSpPr>
          <p:cNvPr id="14" name="Marcador de texto 2">
            <a:extLst>
              <a:ext uri="{FF2B5EF4-FFF2-40B4-BE49-F238E27FC236}">
                <a16:creationId xmlns:a16="http://schemas.microsoft.com/office/drawing/2014/main" id="{FB129E85-41B9-6C42-8912-75A91FB92D80}"/>
              </a:ext>
            </a:extLst>
          </p:cNvPr>
          <p:cNvSpPr>
            <a:spLocks noGrp="1"/>
          </p:cNvSpPr>
          <p:nvPr>
            <p:ph type="body" sz="quarter" idx="12" hasCustomPrompt="1"/>
          </p:nvPr>
        </p:nvSpPr>
        <p:spPr>
          <a:xfrm>
            <a:off x="603250" y="1235075"/>
            <a:ext cx="4114800" cy="830997"/>
          </a:xfrm>
        </p:spPr>
        <p:txBody>
          <a:bodyPr/>
          <a:lstStyle>
            <a:lvl1pPr algn="r">
              <a:defRPr sz="5400" b="1">
                <a:solidFill>
                  <a:schemeClr val="bg1"/>
                </a:solidFill>
                <a:latin typeface="Arial" panose="020B0604020202020204" pitchFamily="34" charset="0"/>
                <a:cs typeface="Arial" panose="020B0604020202020204" pitchFamily="34" charset="0"/>
              </a:defRPr>
            </a:lvl1pPr>
          </a:lstStyle>
          <a:p>
            <a:r>
              <a:rPr lang="es-ES" dirty="0"/>
              <a:t>TITULO</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object 2">
            <a:extLst>
              <a:ext uri="{FF2B5EF4-FFF2-40B4-BE49-F238E27FC236}">
                <a16:creationId xmlns:a16="http://schemas.microsoft.com/office/drawing/2014/main" id="{AA567376-DBFD-5A4F-82E7-FD2AD08062EC}"/>
              </a:ext>
            </a:extLst>
          </p:cNvPr>
          <p:cNvSpPr/>
          <p:nvPr userDrawn="1"/>
        </p:nvSpPr>
        <p:spPr>
          <a:xfrm>
            <a:off x="16233419" y="10305002"/>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15" name="object 3">
            <a:extLst>
              <a:ext uri="{FF2B5EF4-FFF2-40B4-BE49-F238E27FC236}">
                <a16:creationId xmlns:a16="http://schemas.microsoft.com/office/drawing/2014/main" id="{66764F30-D17D-0441-85BA-509A1FA1128E}"/>
              </a:ext>
            </a:extLst>
          </p:cNvPr>
          <p:cNvSpPr/>
          <p:nvPr userDrawn="1"/>
        </p:nvSpPr>
        <p:spPr>
          <a:xfrm>
            <a:off x="17964060" y="10349151"/>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16" name="object 4">
            <a:extLst>
              <a:ext uri="{FF2B5EF4-FFF2-40B4-BE49-F238E27FC236}">
                <a16:creationId xmlns:a16="http://schemas.microsoft.com/office/drawing/2014/main" id="{A27A7766-AA3C-6948-AB30-9209C2D91325}"/>
              </a:ext>
            </a:extLst>
          </p:cNvPr>
          <p:cNvGrpSpPr/>
          <p:nvPr userDrawn="1"/>
        </p:nvGrpSpPr>
        <p:grpSpPr>
          <a:xfrm>
            <a:off x="18406074" y="10234089"/>
            <a:ext cx="445770" cy="598170"/>
            <a:chOff x="18406074" y="10234089"/>
            <a:chExt cx="445770" cy="598170"/>
          </a:xfrm>
        </p:grpSpPr>
        <p:sp>
          <p:nvSpPr>
            <p:cNvPr id="17" name="object 5">
              <a:extLst>
                <a:ext uri="{FF2B5EF4-FFF2-40B4-BE49-F238E27FC236}">
                  <a16:creationId xmlns:a16="http://schemas.microsoft.com/office/drawing/2014/main" id="{F09961A0-083F-DE44-B704-826135289A1F}"/>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18" name="object 6">
              <a:extLst>
                <a:ext uri="{FF2B5EF4-FFF2-40B4-BE49-F238E27FC236}">
                  <a16:creationId xmlns:a16="http://schemas.microsoft.com/office/drawing/2014/main" id="{95064578-2976-C745-B2F4-FF77CC1A839B}"/>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sp>
        <p:nvSpPr>
          <p:cNvPr id="29" name="Título 10">
            <a:extLst>
              <a:ext uri="{FF2B5EF4-FFF2-40B4-BE49-F238E27FC236}">
                <a16:creationId xmlns:a16="http://schemas.microsoft.com/office/drawing/2014/main" id="{AC232843-A88A-FC40-9906-973A906BBC88}"/>
              </a:ext>
            </a:extLst>
          </p:cNvPr>
          <p:cNvSpPr>
            <a:spLocks noGrp="1"/>
          </p:cNvSpPr>
          <p:nvPr>
            <p:ph type="title" hasCustomPrompt="1"/>
          </p:nvPr>
        </p:nvSpPr>
        <p:spPr>
          <a:xfrm>
            <a:off x="1248423" y="7604062"/>
            <a:ext cx="4079227" cy="1661993"/>
          </a:xfrm>
        </p:spPr>
        <p:txBody>
          <a:bodyPr/>
          <a:lstStyle>
            <a:lvl1pPr>
              <a:defRPr sz="5400">
                <a:solidFill>
                  <a:srgbClr val="307DE1"/>
                </a:solidFill>
              </a:defRPr>
            </a:lvl1pPr>
          </a:lstStyle>
          <a:p>
            <a:r>
              <a:rPr lang="es-ES" dirty="0"/>
              <a:t>LOREM IPSUM</a:t>
            </a:r>
            <a:endParaRPr lang="es-CL" dirty="0"/>
          </a:p>
        </p:txBody>
      </p:sp>
      <p:sp>
        <p:nvSpPr>
          <p:cNvPr id="30" name="Marcador de texto 12">
            <a:extLst>
              <a:ext uri="{FF2B5EF4-FFF2-40B4-BE49-F238E27FC236}">
                <a16:creationId xmlns:a16="http://schemas.microsoft.com/office/drawing/2014/main" id="{DEC301BC-5E94-F946-88C7-99C29BC51EDD}"/>
              </a:ext>
            </a:extLst>
          </p:cNvPr>
          <p:cNvSpPr>
            <a:spLocks noGrp="1"/>
          </p:cNvSpPr>
          <p:nvPr>
            <p:ph type="body" sz="quarter" idx="10" hasCustomPrompt="1"/>
          </p:nvPr>
        </p:nvSpPr>
        <p:spPr>
          <a:xfrm>
            <a:off x="5556250" y="7622975"/>
            <a:ext cx="13868400" cy="2298899"/>
          </a:xfrm>
        </p:spPr>
        <p:txBody>
          <a:bodyPr/>
          <a:lstStyle>
            <a:lvl1pPr>
              <a:defRPr>
                <a:latin typeface="Arial" panose="020B0604020202020204" pitchFamily="34" charset="0"/>
                <a:cs typeface="Arial" panose="020B0604020202020204" pitchFamily="34" charset="0"/>
              </a:defRPr>
            </a:lvl1pPr>
          </a:lstStyle>
          <a:p>
            <a:pPr marL="12700" marR="5080">
              <a:lnSpc>
                <a:spcPct val="124400"/>
              </a:lnSpc>
              <a:spcBef>
                <a:spcPts val="100"/>
              </a:spcBef>
            </a:pPr>
            <a:r>
              <a:rPr lang="es-CL" sz="1800" spc="-10" dirty="0">
                <a:latin typeface="Montserrat-Light"/>
                <a:cs typeface="Montserrat-Light"/>
              </a:rPr>
              <a:t>Ut</a:t>
            </a:r>
            <a:r>
              <a:rPr lang="es-CL" sz="1800" spc="-25" dirty="0">
                <a:latin typeface="Montserrat-Light"/>
                <a:cs typeface="Montserrat-Light"/>
              </a:rPr>
              <a:t> </a:t>
            </a:r>
            <a:r>
              <a:rPr lang="es-CL" sz="1800" spc="-5" dirty="0">
                <a:latin typeface="Montserrat-Light"/>
                <a:cs typeface="Montserrat-Light"/>
              </a:rPr>
              <a:t>wisi</a:t>
            </a:r>
            <a:r>
              <a:rPr lang="es-CL" sz="1800" spc="-25" dirty="0">
                <a:latin typeface="Montserrat-Light"/>
                <a:cs typeface="Montserrat-Light"/>
              </a:rPr>
              <a:t> </a:t>
            </a:r>
            <a:r>
              <a:rPr lang="es-CL" sz="1800" spc="-10" dirty="0">
                <a:latin typeface="Montserrat-Light"/>
                <a:cs typeface="Montserrat-Light"/>
              </a:rPr>
              <a:t>enim</a:t>
            </a:r>
            <a:r>
              <a:rPr lang="es-CL" sz="1800" spc="-25" dirty="0">
                <a:latin typeface="Montserrat-Light"/>
                <a:cs typeface="Montserrat-Light"/>
              </a:rPr>
              <a:t> </a:t>
            </a:r>
            <a:r>
              <a:rPr lang="es-CL" sz="1800" spc="-10" dirty="0">
                <a:latin typeface="Montserrat-Light"/>
                <a:cs typeface="Montserrat-Light"/>
              </a:rPr>
              <a:t>ad</a:t>
            </a:r>
            <a:r>
              <a:rPr lang="es-CL" sz="1800" spc="-20" dirty="0">
                <a:latin typeface="Montserrat-Light"/>
                <a:cs typeface="Montserrat-Light"/>
              </a:rPr>
              <a:t> </a:t>
            </a:r>
            <a:r>
              <a:rPr lang="es-CL" sz="1800" spc="-10" dirty="0">
                <a:latin typeface="Montserrat-Light"/>
                <a:cs typeface="Montserrat-Light"/>
              </a:rPr>
              <a:t>minim</a:t>
            </a:r>
            <a:r>
              <a:rPr lang="es-CL" sz="1800" spc="-25" dirty="0">
                <a:latin typeface="Montserrat-Light"/>
                <a:cs typeface="Montserrat-Light"/>
              </a:rPr>
              <a:t> </a:t>
            </a:r>
            <a:r>
              <a:rPr lang="es-CL" sz="1800" spc="-10" dirty="0">
                <a:latin typeface="Montserrat-Light"/>
                <a:cs typeface="Montserrat-Light"/>
              </a:rPr>
              <a:t>mannt</a:t>
            </a:r>
            <a:r>
              <a:rPr lang="es-CL" sz="1800" spc="-25" dirty="0">
                <a:latin typeface="Montserrat-Light"/>
                <a:cs typeface="Montserrat-Light"/>
              </a:rPr>
              <a:t> </a:t>
            </a:r>
            <a:r>
              <a:rPr lang="es-CL" sz="1800" spc="-15" dirty="0">
                <a:latin typeface="Montserrat-Light"/>
                <a:cs typeface="Montserrat-Light"/>
              </a:rPr>
              <a:t>veniam,</a:t>
            </a:r>
            <a:r>
              <a:rPr lang="es-CL" sz="1800" spc="-20" dirty="0">
                <a:latin typeface="Montserrat-Light"/>
                <a:cs typeface="Montserrat-Light"/>
              </a:rPr>
              <a:t> </a:t>
            </a:r>
            <a:r>
              <a:rPr lang="es-CL" sz="1800" spc="-5" dirty="0">
                <a:latin typeface="Montserrat-Light"/>
                <a:cs typeface="Montserrat-Light"/>
              </a:rPr>
              <a:t>quis</a:t>
            </a:r>
            <a:r>
              <a:rPr lang="es-CL" sz="1800" spc="-25" dirty="0">
                <a:latin typeface="Montserrat-Light"/>
                <a:cs typeface="Montserrat-Light"/>
              </a:rPr>
              <a:t> </a:t>
            </a:r>
            <a:r>
              <a:rPr lang="es-CL" sz="1800" spc="-10" dirty="0">
                <a:latin typeface="Montserrat-Light"/>
                <a:cs typeface="Montserrat-Light"/>
              </a:rPr>
              <a:t>nostrud</a:t>
            </a:r>
            <a:r>
              <a:rPr lang="es-CL" sz="1800" spc="-25" dirty="0">
                <a:latin typeface="Montserrat-Light"/>
                <a:cs typeface="Montserrat-Light"/>
              </a:rPr>
              <a:t> exerci </a:t>
            </a:r>
            <a:r>
              <a:rPr lang="es-CL" sz="1800" spc="-5" dirty="0">
                <a:latin typeface="Montserrat-Light"/>
                <a:cs typeface="Montserrat-Light"/>
              </a:rPr>
              <a:t>tation</a:t>
            </a:r>
            <a:r>
              <a:rPr lang="es-CL" sz="1800" spc="-20" dirty="0">
                <a:latin typeface="Montserrat-Light"/>
                <a:cs typeface="Montserrat-Light"/>
              </a:rPr>
              <a:t> </a:t>
            </a:r>
            <a:r>
              <a:rPr lang="es-CL" sz="1800" spc="-5" dirty="0">
                <a:latin typeface="Montserrat-Light"/>
                <a:cs typeface="Montserrat-Light"/>
              </a:rPr>
              <a:t>ulla</a:t>
            </a:r>
            <a:r>
              <a:rPr lang="es-CL" sz="1800" spc="-25" dirty="0">
                <a:latin typeface="Montserrat-Light"/>
                <a:cs typeface="Montserrat-Light"/>
              </a:rPr>
              <a:t> </a:t>
            </a:r>
            <a:r>
              <a:rPr lang="es-CL" sz="1800" spc="-15" dirty="0">
                <a:latin typeface="Montserrat-Light"/>
                <a:cs typeface="Montserrat-Light"/>
              </a:rPr>
              <a:t>mcorper</a:t>
            </a:r>
            <a:r>
              <a:rPr lang="es-CL" sz="1800" spc="-25" dirty="0">
                <a:latin typeface="Montserrat-Light"/>
                <a:cs typeface="Montserrat-Light"/>
              </a:rPr>
              <a:t> </a:t>
            </a:r>
            <a:r>
              <a:rPr lang="es-CL" sz="1800" spc="-5" dirty="0">
                <a:latin typeface="Montserrat-Light"/>
                <a:cs typeface="Montserrat-Light"/>
              </a:rPr>
              <a:t>suscipit</a:t>
            </a:r>
            <a:r>
              <a:rPr lang="es-CL" sz="1800" spc="-25" dirty="0">
                <a:latin typeface="Montserrat-Light"/>
                <a:cs typeface="Montserrat-Light"/>
              </a:rPr>
              <a:t> </a:t>
            </a:r>
            <a:r>
              <a:rPr lang="es-CL" sz="1800" spc="-10" dirty="0">
                <a:latin typeface="Montserrat-Light"/>
                <a:cs typeface="Montserrat-Light"/>
              </a:rPr>
              <a:t>lobor- </a:t>
            </a:r>
            <a:r>
              <a:rPr lang="es-CL" sz="1800" spc="-509" dirty="0">
                <a:latin typeface="Montserrat-Light"/>
                <a:cs typeface="Montserrat-Light"/>
              </a:rPr>
              <a:t> </a:t>
            </a:r>
            <a:r>
              <a:rPr lang="es-CL" sz="1800" spc="-5" dirty="0">
                <a:latin typeface="Montserrat-Light"/>
                <a:cs typeface="Montserrat-Light"/>
              </a:rPr>
              <a:t>tis nisl </a:t>
            </a:r>
            <a:r>
              <a:rPr lang="es-CL" sz="1800" spc="-10" dirty="0">
                <a:latin typeface="Montserrat-Light"/>
                <a:cs typeface="Montserrat-Light"/>
              </a:rPr>
              <a:t>ut</a:t>
            </a:r>
            <a:r>
              <a:rPr lang="es-CL" sz="1800" spc="-5" dirty="0">
                <a:latin typeface="Montserrat-Light"/>
                <a:cs typeface="Montserrat-Light"/>
              </a:rPr>
              <a:t> aliquip </a:t>
            </a:r>
            <a:r>
              <a:rPr lang="es-CL" sz="1800" spc="-25" dirty="0">
                <a:latin typeface="Montserrat-Light"/>
                <a:cs typeface="Montserrat-Light"/>
              </a:rPr>
              <a:t>ex</a:t>
            </a:r>
            <a:r>
              <a:rPr lang="es-CL" sz="1800" spc="-5" dirty="0">
                <a:latin typeface="Montserrat-Light"/>
                <a:cs typeface="Montserrat-Light"/>
              </a:rPr>
              <a:t> </a:t>
            </a:r>
            <a:r>
              <a:rPr lang="es-CL" sz="1800" spc="-25" dirty="0">
                <a:latin typeface="Montserrat-Light"/>
                <a:cs typeface="Montserrat-Light"/>
              </a:rPr>
              <a:t>ea</a:t>
            </a:r>
            <a:r>
              <a:rPr lang="es-CL" sz="1800" spc="-5" dirty="0">
                <a:latin typeface="Montserrat-Light"/>
                <a:cs typeface="Montserrat-Light"/>
              </a:rPr>
              <a:t> </a:t>
            </a:r>
            <a:r>
              <a:rPr lang="es-CL" sz="1800" spc="-15" dirty="0">
                <a:latin typeface="Montserrat-Light"/>
                <a:cs typeface="Montserrat-Light"/>
              </a:rPr>
              <a:t>commo</a:t>
            </a:r>
            <a:r>
              <a:rPr lang="es-CL" sz="1800" spc="-5" dirty="0">
                <a:latin typeface="Montserrat-Light"/>
                <a:cs typeface="Montserrat-Light"/>
              </a:rPr>
              <a:t> </a:t>
            </a:r>
            <a:r>
              <a:rPr lang="es-CL" sz="1800" spc="-10" dirty="0">
                <a:latin typeface="Montserrat-Light"/>
                <a:cs typeface="Montserrat-Light"/>
              </a:rPr>
              <a:t>do</a:t>
            </a:r>
            <a:r>
              <a:rPr lang="es-CL" sz="1800" spc="-5" dirty="0">
                <a:latin typeface="Montserrat-Light"/>
                <a:cs typeface="Montserrat-Light"/>
              </a:rPr>
              <a:t> </a:t>
            </a:r>
            <a:r>
              <a:rPr lang="es-CL" sz="1800" spc="-10" dirty="0">
                <a:latin typeface="Montserrat-Light"/>
                <a:cs typeface="Montserrat-Light"/>
              </a:rPr>
              <a:t>conse</a:t>
            </a:r>
            <a:r>
              <a:rPr lang="es-CL" sz="1800" dirty="0">
                <a:latin typeface="Montserrat-Light"/>
                <a:cs typeface="Montserrat-Light"/>
              </a:rPr>
              <a:t> </a:t>
            </a:r>
            <a:r>
              <a:rPr lang="es-CL" sz="1800" spc="-5" dirty="0">
                <a:latin typeface="Montserrat-Light"/>
                <a:cs typeface="Montserrat-Light"/>
              </a:rPr>
              <a:t>quat. </a:t>
            </a:r>
            <a:r>
              <a:rPr lang="es-CL" sz="1800" spc="-10" dirty="0">
                <a:latin typeface="Montserrat-Light"/>
                <a:cs typeface="Montserrat-Light"/>
              </a:rPr>
              <a:t>Duis</a:t>
            </a:r>
            <a:r>
              <a:rPr lang="es-CL" sz="1800" spc="-5" dirty="0">
                <a:latin typeface="Montserrat-Light"/>
                <a:cs typeface="Montserrat-Light"/>
              </a:rPr>
              <a:t> joss </a:t>
            </a:r>
            <a:r>
              <a:rPr lang="es-CL" sz="1800" spc="-15" dirty="0">
                <a:latin typeface="Montserrat-Light"/>
                <a:cs typeface="Montserrat-Light"/>
              </a:rPr>
              <a:t>autem</a:t>
            </a:r>
            <a:r>
              <a:rPr lang="es-CL" sz="1800" spc="-5" dirty="0">
                <a:latin typeface="Montserrat-Light"/>
                <a:cs typeface="Montserrat-Light"/>
              </a:rPr>
              <a:t> </a:t>
            </a:r>
            <a:r>
              <a:rPr lang="es-CL" sz="1800" spc="-20" dirty="0">
                <a:latin typeface="Montserrat-Light"/>
                <a:cs typeface="Montserrat-Light"/>
              </a:rPr>
              <a:t>vel</a:t>
            </a:r>
            <a:r>
              <a:rPr lang="es-CL" sz="1800" spc="-5" dirty="0">
                <a:latin typeface="Montserrat-Light"/>
                <a:cs typeface="Montserrat-Light"/>
              </a:rPr>
              <a:t> </a:t>
            </a:r>
            <a:r>
              <a:rPr lang="es-CL" sz="1800" spc="-10" dirty="0">
                <a:latin typeface="Montserrat-Light"/>
                <a:cs typeface="Montserrat-Light"/>
              </a:rPr>
              <a:t>eum.</a:t>
            </a:r>
            <a:endParaRPr lang="es-CL" sz="1800" dirty="0">
              <a:latin typeface="Montserrat-Light"/>
              <a:cs typeface="Montserrat-Light"/>
            </a:endParaRPr>
          </a:p>
        </p:txBody>
      </p:sp>
      <p:pic>
        <p:nvPicPr>
          <p:cNvPr id="4" name="Imagen 3" descr="Mano de una persona&#10;&#10;Descripción generada automáticamente con confianza media">
            <a:extLst>
              <a:ext uri="{FF2B5EF4-FFF2-40B4-BE49-F238E27FC236}">
                <a16:creationId xmlns:a16="http://schemas.microsoft.com/office/drawing/2014/main" id="{653F9310-D267-F34D-B206-84F949D9B78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93" y="-39684"/>
            <a:ext cx="20274643" cy="723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1B2BF476-91DE-A841-A37F-453FB19136EA}"/>
              </a:ext>
            </a:extLst>
          </p:cNvPr>
          <p:cNvSpPr/>
          <p:nvPr userDrawn="1"/>
        </p:nvSpPr>
        <p:spPr>
          <a:xfrm>
            <a:off x="16233419" y="10305002"/>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10" name="object 3">
            <a:extLst>
              <a:ext uri="{FF2B5EF4-FFF2-40B4-BE49-F238E27FC236}">
                <a16:creationId xmlns:a16="http://schemas.microsoft.com/office/drawing/2014/main" id="{ACB607ED-0C7F-4C4C-9343-6101E810C809}"/>
              </a:ext>
            </a:extLst>
          </p:cNvPr>
          <p:cNvSpPr/>
          <p:nvPr userDrawn="1"/>
        </p:nvSpPr>
        <p:spPr>
          <a:xfrm>
            <a:off x="17964060" y="10349151"/>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11" name="object 4">
            <a:extLst>
              <a:ext uri="{FF2B5EF4-FFF2-40B4-BE49-F238E27FC236}">
                <a16:creationId xmlns:a16="http://schemas.microsoft.com/office/drawing/2014/main" id="{40FD84A5-FFC6-144C-BE8A-97C095474640}"/>
              </a:ext>
            </a:extLst>
          </p:cNvPr>
          <p:cNvGrpSpPr/>
          <p:nvPr userDrawn="1"/>
        </p:nvGrpSpPr>
        <p:grpSpPr>
          <a:xfrm>
            <a:off x="18406074" y="10234089"/>
            <a:ext cx="445770" cy="598170"/>
            <a:chOff x="18406074" y="10234089"/>
            <a:chExt cx="445770" cy="598170"/>
          </a:xfrm>
        </p:grpSpPr>
        <p:sp>
          <p:nvSpPr>
            <p:cNvPr id="12" name="object 5">
              <a:extLst>
                <a:ext uri="{FF2B5EF4-FFF2-40B4-BE49-F238E27FC236}">
                  <a16:creationId xmlns:a16="http://schemas.microsoft.com/office/drawing/2014/main" id="{78C044A3-C84D-FE41-AEB5-B2207ED08BC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13" name="object 6">
              <a:extLst>
                <a:ext uri="{FF2B5EF4-FFF2-40B4-BE49-F238E27FC236}">
                  <a16:creationId xmlns:a16="http://schemas.microsoft.com/office/drawing/2014/main" id="{31089ED4-AEB9-0F46-8A69-813592993390}"/>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sp>
        <p:nvSpPr>
          <p:cNvPr id="24" name="Título 10">
            <a:extLst>
              <a:ext uri="{FF2B5EF4-FFF2-40B4-BE49-F238E27FC236}">
                <a16:creationId xmlns:a16="http://schemas.microsoft.com/office/drawing/2014/main" id="{8E0ACA1D-EE83-5648-96F2-B61C41062765}"/>
              </a:ext>
            </a:extLst>
          </p:cNvPr>
          <p:cNvSpPr>
            <a:spLocks noGrp="1"/>
          </p:cNvSpPr>
          <p:nvPr>
            <p:ph type="title" hasCustomPrompt="1"/>
          </p:nvPr>
        </p:nvSpPr>
        <p:spPr>
          <a:xfrm>
            <a:off x="1248423" y="7604062"/>
            <a:ext cx="4079227" cy="1661993"/>
          </a:xfrm>
        </p:spPr>
        <p:txBody>
          <a:bodyPr/>
          <a:lstStyle>
            <a:lvl1pPr>
              <a:defRPr sz="5400">
                <a:solidFill>
                  <a:srgbClr val="307DE1"/>
                </a:solidFill>
              </a:defRPr>
            </a:lvl1pPr>
          </a:lstStyle>
          <a:p>
            <a:r>
              <a:rPr lang="es-ES" dirty="0"/>
              <a:t>LOREM IPSUM</a:t>
            </a:r>
            <a:endParaRPr lang="es-CL" dirty="0"/>
          </a:p>
        </p:txBody>
      </p:sp>
      <p:sp>
        <p:nvSpPr>
          <p:cNvPr id="25" name="Marcador de texto 12">
            <a:extLst>
              <a:ext uri="{FF2B5EF4-FFF2-40B4-BE49-F238E27FC236}">
                <a16:creationId xmlns:a16="http://schemas.microsoft.com/office/drawing/2014/main" id="{296505BC-83B7-AD41-AE85-0A49AF6F65A5}"/>
              </a:ext>
            </a:extLst>
          </p:cNvPr>
          <p:cNvSpPr>
            <a:spLocks noGrp="1"/>
          </p:cNvSpPr>
          <p:nvPr>
            <p:ph type="body" sz="quarter" idx="10" hasCustomPrompt="1"/>
          </p:nvPr>
        </p:nvSpPr>
        <p:spPr>
          <a:xfrm>
            <a:off x="5556250" y="7622975"/>
            <a:ext cx="13868400" cy="2298899"/>
          </a:xfrm>
        </p:spPr>
        <p:txBody>
          <a:bodyPr/>
          <a:lstStyle>
            <a:lvl1pPr>
              <a:defRPr>
                <a:latin typeface="Arial" panose="020B0604020202020204" pitchFamily="34" charset="0"/>
                <a:cs typeface="Arial" panose="020B0604020202020204" pitchFamily="34" charset="0"/>
              </a:defRPr>
            </a:lvl1pPr>
          </a:lstStyle>
          <a:p>
            <a:pPr marL="12700" marR="5080">
              <a:lnSpc>
                <a:spcPct val="124400"/>
              </a:lnSpc>
              <a:spcBef>
                <a:spcPts val="100"/>
              </a:spcBef>
            </a:pPr>
            <a:r>
              <a:rPr lang="es-CL" sz="1800" spc="-10" dirty="0">
                <a:latin typeface="Montserrat-Light"/>
                <a:cs typeface="Montserrat-Light"/>
              </a:rPr>
              <a:t>Ut</a:t>
            </a:r>
            <a:r>
              <a:rPr lang="es-CL" sz="1800" spc="-25" dirty="0">
                <a:latin typeface="Montserrat-Light"/>
                <a:cs typeface="Montserrat-Light"/>
              </a:rPr>
              <a:t> </a:t>
            </a:r>
            <a:r>
              <a:rPr lang="es-CL" sz="1800" spc="-5" dirty="0">
                <a:latin typeface="Montserrat-Light"/>
                <a:cs typeface="Montserrat-Light"/>
              </a:rPr>
              <a:t>wisi</a:t>
            </a:r>
            <a:r>
              <a:rPr lang="es-CL" sz="1800" spc="-25" dirty="0">
                <a:latin typeface="Montserrat-Light"/>
                <a:cs typeface="Montserrat-Light"/>
              </a:rPr>
              <a:t> </a:t>
            </a:r>
            <a:r>
              <a:rPr lang="es-CL" sz="1800" spc="-10" dirty="0">
                <a:latin typeface="Montserrat-Light"/>
                <a:cs typeface="Montserrat-Light"/>
              </a:rPr>
              <a:t>enim</a:t>
            </a:r>
            <a:r>
              <a:rPr lang="es-CL" sz="1800" spc="-25" dirty="0">
                <a:latin typeface="Montserrat-Light"/>
                <a:cs typeface="Montserrat-Light"/>
              </a:rPr>
              <a:t> </a:t>
            </a:r>
            <a:r>
              <a:rPr lang="es-CL" sz="1800" spc="-10" dirty="0">
                <a:latin typeface="Montserrat-Light"/>
                <a:cs typeface="Montserrat-Light"/>
              </a:rPr>
              <a:t>ad</a:t>
            </a:r>
            <a:r>
              <a:rPr lang="es-CL" sz="1800" spc="-20" dirty="0">
                <a:latin typeface="Montserrat-Light"/>
                <a:cs typeface="Montserrat-Light"/>
              </a:rPr>
              <a:t> </a:t>
            </a:r>
            <a:r>
              <a:rPr lang="es-CL" sz="1800" spc="-10" dirty="0">
                <a:latin typeface="Montserrat-Light"/>
                <a:cs typeface="Montserrat-Light"/>
              </a:rPr>
              <a:t>minim</a:t>
            </a:r>
            <a:r>
              <a:rPr lang="es-CL" sz="1800" spc="-25" dirty="0">
                <a:latin typeface="Montserrat-Light"/>
                <a:cs typeface="Montserrat-Light"/>
              </a:rPr>
              <a:t> </a:t>
            </a:r>
            <a:r>
              <a:rPr lang="es-CL" sz="1800" spc="-10" dirty="0">
                <a:latin typeface="Montserrat-Light"/>
                <a:cs typeface="Montserrat-Light"/>
              </a:rPr>
              <a:t>mannt</a:t>
            </a:r>
            <a:r>
              <a:rPr lang="es-CL" sz="1800" spc="-25" dirty="0">
                <a:latin typeface="Montserrat-Light"/>
                <a:cs typeface="Montserrat-Light"/>
              </a:rPr>
              <a:t> </a:t>
            </a:r>
            <a:r>
              <a:rPr lang="es-CL" sz="1800" spc="-15" dirty="0">
                <a:latin typeface="Montserrat-Light"/>
                <a:cs typeface="Montserrat-Light"/>
              </a:rPr>
              <a:t>veniam,</a:t>
            </a:r>
            <a:r>
              <a:rPr lang="es-CL" sz="1800" spc="-20" dirty="0">
                <a:latin typeface="Montserrat-Light"/>
                <a:cs typeface="Montserrat-Light"/>
              </a:rPr>
              <a:t> </a:t>
            </a:r>
            <a:r>
              <a:rPr lang="es-CL" sz="1800" spc="-5" dirty="0">
                <a:latin typeface="Montserrat-Light"/>
                <a:cs typeface="Montserrat-Light"/>
              </a:rPr>
              <a:t>quis</a:t>
            </a:r>
            <a:r>
              <a:rPr lang="es-CL" sz="1800" spc="-25" dirty="0">
                <a:latin typeface="Montserrat-Light"/>
                <a:cs typeface="Montserrat-Light"/>
              </a:rPr>
              <a:t> </a:t>
            </a:r>
            <a:r>
              <a:rPr lang="es-CL" sz="1800" spc="-10" dirty="0">
                <a:latin typeface="Montserrat-Light"/>
                <a:cs typeface="Montserrat-Light"/>
              </a:rPr>
              <a:t>nostrud</a:t>
            </a:r>
            <a:r>
              <a:rPr lang="es-CL" sz="1800" spc="-25" dirty="0">
                <a:latin typeface="Montserrat-Light"/>
                <a:cs typeface="Montserrat-Light"/>
              </a:rPr>
              <a:t> exerci </a:t>
            </a:r>
            <a:r>
              <a:rPr lang="es-CL" sz="1800" spc="-5" dirty="0">
                <a:latin typeface="Montserrat-Light"/>
                <a:cs typeface="Montserrat-Light"/>
              </a:rPr>
              <a:t>tation</a:t>
            </a:r>
            <a:r>
              <a:rPr lang="es-CL" sz="1800" spc="-20" dirty="0">
                <a:latin typeface="Montserrat-Light"/>
                <a:cs typeface="Montserrat-Light"/>
              </a:rPr>
              <a:t> </a:t>
            </a:r>
            <a:r>
              <a:rPr lang="es-CL" sz="1800" spc="-5" dirty="0">
                <a:latin typeface="Montserrat-Light"/>
                <a:cs typeface="Montserrat-Light"/>
              </a:rPr>
              <a:t>ulla</a:t>
            </a:r>
            <a:r>
              <a:rPr lang="es-CL" sz="1800" spc="-25" dirty="0">
                <a:latin typeface="Montserrat-Light"/>
                <a:cs typeface="Montserrat-Light"/>
              </a:rPr>
              <a:t> </a:t>
            </a:r>
            <a:r>
              <a:rPr lang="es-CL" sz="1800" spc="-15" dirty="0">
                <a:latin typeface="Montserrat-Light"/>
                <a:cs typeface="Montserrat-Light"/>
              </a:rPr>
              <a:t>mcorper</a:t>
            </a:r>
            <a:r>
              <a:rPr lang="es-CL" sz="1800" spc="-25" dirty="0">
                <a:latin typeface="Montserrat-Light"/>
                <a:cs typeface="Montserrat-Light"/>
              </a:rPr>
              <a:t> </a:t>
            </a:r>
            <a:r>
              <a:rPr lang="es-CL" sz="1800" spc="-5" dirty="0">
                <a:latin typeface="Montserrat-Light"/>
                <a:cs typeface="Montserrat-Light"/>
              </a:rPr>
              <a:t>suscipit</a:t>
            </a:r>
            <a:r>
              <a:rPr lang="es-CL" sz="1800" spc="-25" dirty="0">
                <a:latin typeface="Montserrat-Light"/>
                <a:cs typeface="Montserrat-Light"/>
              </a:rPr>
              <a:t> </a:t>
            </a:r>
            <a:r>
              <a:rPr lang="es-CL" sz="1800" spc="-10" dirty="0">
                <a:latin typeface="Montserrat-Light"/>
                <a:cs typeface="Montserrat-Light"/>
              </a:rPr>
              <a:t>lobor- </a:t>
            </a:r>
            <a:r>
              <a:rPr lang="es-CL" sz="1800" spc="-509" dirty="0">
                <a:latin typeface="Montserrat-Light"/>
                <a:cs typeface="Montserrat-Light"/>
              </a:rPr>
              <a:t> </a:t>
            </a:r>
            <a:r>
              <a:rPr lang="es-CL" sz="1800" spc="-5" dirty="0">
                <a:latin typeface="Montserrat-Light"/>
                <a:cs typeface="Montserrat-Light"/>
              </a:rPr>
              <a:t>tis nisl </a:t>
            </a:r>
            <a:r>
              <a:rPr lang="es-CL" sz="1800" spc="-10" dirty="0">
                <a:latin typeface="Montserrat-Light"/>
                <a:cs typeface="Montserrat-Light"/>
              </a:rPr>
              <a:t>ut</a:t>
            </a:r>
            <a:r>
              <a:rPr lang="es-CL" sz="1800" spc="-5" dirty="0">
                <a:latin typeface="Montserrat-Light"/>
                <a:cs typeface="Montserrat-Light"/>
              </a:rPr>
              <a:t> aliquip </a:t>
            </a:r>
            <a:r>
              <a:rPr lang="es-CL" sz="1800" spc="-25" dirty="0">
                <a:latin typeface="Montserrat-Light"/>
                <a:cs typeface="Montserrat-Light"/>
              </a:rPr>
              <a:t>ex</a:t>
            </a:r>
            <a:r>
              <a:rPr lang="es-CL" sz="1800" spc="-5" dirty="0">
                <a:latin typeface="Montserrat-Light"/>
                <a:cs typeface="Montserrat-Light"/>
              </a:rPr>
              <a:t> </a:t>
            </a:r>
            <a:r>
              <a:rPr lang="es-CL" sz="1800" spc="-25" dirty="0">
                <a:latin typeface="Montserrat-Light"/>
                <a:cs typeface="Montserrat-Light"/>
              </a:rPr>
              <a:t>ea</a:t>
            </a:r>
            <a:r>
              <a:rPr lang="es-CL" sz="1800" spc="-5" dirty="0">
                <a:latin typeface="Montserrat-Light"/>
                <a:cs typeface="Montserrat-Light"/>
              </a:rPr>
              <a:t> </a:t>
            </a:r>
            <a:r>
              <a:rPr lang="es-CL" sz="1800" spc="-15" dirty="0">
                <a:latin typeface="Montserrat-Light"/>
                <a:cs typeface="Montserrat-Light"/>
              </a:rPr>
              <a:t>commo</a:t>
            </a:r>
            <a:r>
              <a:rPr lang="es-CL" sz="1800" spc="-5" dirty="0">
                <a:latin typeface="Montserrat-Light"/>
                <a:cs typeface="Montserrat-Light"/>
              </a:rPr>
              <a:t> </a:t>
            </a:r>
            <a:r>
              <a:rPr lang="es-CL" sz="1800" spc="-10" dirty="0">
                <a:latin typeface="Montserrat-Light"/>
                <a:cs typeface="Montserrat-Light"/>
              </a:rPr>
              <a:t>do</a:t>
            </a:r>
            <a:r>
              <a:rPr lang="es-CL" sz="1800" spc="-5" dirty="0">
                <a:latin typeface="Montserrat-Light"/>
                <a:cs typeface="Montserrat-Light"/>
              </a:rPr>
              <a:t> </a:t>
            </a:r>
            <a:r>
              <a:rPr lang="es-CL" sz="1800" spc="-10" dirty="0">
                <a:latin typeface="Montserrat-Light"/>
                <a:cs typeface="Montserrat-Light"/>
              </a:rPr>
              <a:t>conse</a:t>
            </a:r>
            <a:r>
              <a:rPr lang="es-CL" sz="1800" dirty="0">
                <a:latin typeface="Montserrat-Light"/>
                <a:cs typeface="Montserrat-Light"/>
              </a:rPr>
              <a:t> </a:t>
            </a:r>
            <a:r>
              <a:rPr lang="es-CL" sz="1800" spc="-5" dirty="0">
                <a:latin typeface="Montserrat-Light"/>
                <a:cs typeface="Montserrat-Light"/>
              </a:rPr>
              <a:t>quat. </a:t>
            </a:r>
            <a:r>
              <a:rPr lang="es-CL" sz="1800" spc="-10" dirty="0">
                <a:latin typeface="Montserrat-Light"/>
                <a:cs typeface="Montserrat-Light"/>
              </a:rPr>
              <a:t>Duis</a:t>
            </a:r>
            <a:r>
              <a:rPr lang="es-CL" sz="1800" spc="-5" dirty="0">
                <a:latin typeface="Montserrat-Light"/>
                <a:cs typeface="Montserrat-Light"/>
              </a:rPr>
              <a:t> joss </a:t>
            </a:r>
            <a:r>
              <a:rPr lang="es-CL" sz="1800" spc="-15" dirty="0">
                <a:latin typeface="Montserrat-Light"/>
                <a:cs typeface="Montserrat-Light"/>
              </a:rPr>
              <a:t>autem</a:t>
            </a:r>
            <a:r>
              <a:rPr lang="es-CL" sz="1800" spc="-5" dirty="0">
                <a:latin typeface="Montserrat-Light"/>
                <a:cs typeface="Montserrat-Light"/>
              </a:rPr>
              <a:t> </a:t>
            </a:r>
            <a:r>
              <a:rPr lang="es-CL" sz="1800" spc="-20" dirty="0">
                <a:latin typeface="Montserrat-Light"/>
                <a:cs typeface="Montserrat-Light"/>
              </a:rPr>
              <a:t>vel</a:t>
            </a:r>
            <a:r>
              <a:rPr lang="es-CL" sz="1800" spc="-5" dirty="0">
                <a:latin typeface="Montserrat-Light"/>
                <a:cs typeface="Montserrat-Light"/>
              </a:rPr>
              <a:t> </a:t>
            </a:r>
            <a:r>
              <a:rPr lang="es-CL" sz="1800" spc="-10" dirty="0">
                <a:latin typeface="Montserrat-Light"/>
                <a:cs typeface="Montserrat-Light"/>
              </a:rPr>
              <a:t>eum.</a:t>
            </a:r>
            <a:endParaRPr lang="es-CL" sz="1800" dirty="0">
              <a:latin typeface="Montserrat-Light"/>
              <a:cs typeface="Montserrat-Light"/>
            </a:endParaRPr>
          </a:p>
        </p:txBody>
      </p:sp>
      <p:pic>
        <p:nvPicPr>
          <p:cNvPr id="4" name="Imagen 3" descr="Persona usando un teclado de computadora&#10;&#10;Descripción generada automáticamente">
            <a:extLst>
              <a:ext uri="{FF2B5EF4-FFF2-40B4-BE49-F238E27FC236}">
                <a16:creationId xmlns:a16="http://schemas.microsoft.com/office/drawing/2014/main" id="{A5684DB5-8A90-DA41-8661-E694917DEC7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236" y="-58597"/>
            <a:ext cx="20198444" cy="72353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0B3FA83C-460E-AC40-8C3B-EF325171A0AC}"/>
              </a:ext>
            </a:extLst>
          </p:cNvPr>
          <p:cNvSpPr/>
          <p:nvPr userDrawn="1"/>
        </p:nvSpPr>
        <p:spPr>
          <a:xfrm>
            <a:off x="16233419" y="10305002"/>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10" name="object 3">
            <a:extLst>
              <a:ext uri="{FF2B5EF4-FFF2-40B4-BE49-F238E27FC236}">
                <a16:creationId xmlns:a16="http://schemas.microsoft.com/office/drawing/2014/main" id="{0CC6034A-DD52-8E48-9897-290B72B140F4}"/>
              </a:ext>
            </a:extLst>
          </p:cNvPr>
          <p:cNvSpPr/>
          <p:nvPr userDrawn="1"/>
        </p:nvSpPr>
        <p:spPr>
          <a:xfrm>
            <a:off x="17964060" y="10349151"/>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11" name="object 4">
            <a:extLst>
              <a:ext uri="{FF2B5EF4-FFF2-40B4-BE49-F238E27FC236}">
                <a16:creationId xmlns:a16="http://schemas.microsoft.com/office/drawing/2014/main" id="{7BD220CA-C2E0-5A47-8906-8C7F54BE497A}"/>
              </a:ext>
            </a:extLst>
          </p:cNvPr>
          <p:cNvGrpSpPr/>
          <p:nvPr userDrawn="1"/>
        </p:nvGrpSpPr>
        <p:grpSpPr>
          <a:xfrm>
            <a:off x="18406074" y="10234089"/>
            <a:ext cx="445770" cy="598170"/>
            <a:chOff x="18406074" y="10234089"/>
            <a:chExt cx="445770" cy="598170"/>
          </a:xfrm>
        </p:grpSpPr>
        <p:sp>
          <p:nvSpPr>
            <p:cNvPr id="12" name="object 5">
              <a:extLst>
                <a:ext uri="{FF2B5EF4-FFF2-40B4-BE49-F238E27FC236}">
                  <a16:creationId xmlns:a16="http://schemas.microsoft.com/office/drawing/2014/main" id="{3EEFAA1B-FD72-8948-B11C-1214D7203673}"/>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13" name="object 6">
              <a:extLst>
                <a:ext uri="{FF2B5EF4-FFF2-40B4-BE49-F238E27FC236}">
                  <a16:creationId xmlns:a16="http://schemas.microsoft.com/office/drawing/2014/main" id="{BB5CD9E5-7F69-C841-A5B1-50577B59E9E7}"/>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sp>
        <p:nvSpPr>
          <p:cNvPr id="24" name="Título 10">
            <a:extLst>
              <a:ext uri="{FF2B5EF4-FFF2-40B4-BE49-F238E27FC236}">
                <a16:creationId xmlns:a16="http://schemas.microsoft.com/office/drawing/2014/main" id="{75575793-1590-984B-826D-AE96768BEFB1}"/>
              </a:ext>
            </a:extLst>
          </p:cNvPr>
          <p:cNvSpPr>
            <a:spLocks noGrp="1"/>
          </p:cNvSpPr>
          <p:nvPr>
            <p:ph type="title" hasCustomPrompt="1"/>
          </p:nvPr>
        </p:nvSpPr>
        <p:spPr>
          <a:xfrm>
            <a:off x="1248423" y="7604062"/>
            <a:ext cx="4079227" cy="1661993"/>
          </a:xfrm>
        </p:spPr>
        <p:txBody>
          <a:bodyPr/>
          <a:lstStyle>
            <a:lvl1pPr>
              <a:defRPr sz="5400">
                <a:solidFill>
                  <a:srgbClr val="307DE1"/>
                </a:solidFill>
              </a:defRPr>
            </a:lvl1pPr>
          </a:lstStyle>
          <a:p>
            <a:r>
              <a:rPr lang="es-ES" dirty="0"/>
              <a:t>LOREM IPSUM</a:t>
            </a:r>
            <a:endParaRPr lang="es-CL" dirty="0"/>
          </a:p>
        </p:txBody>
      </p:sp>
      <p:sp>
        <p:nvSpPr>
          <p:cNvPr id="25" name="Marcador de texto 12">
            <a:extLst>
              <a:ext uri="{FF2B5EF4-FFF2-40B4-BE49-F238E27FC236}">
                <a16:creationId xmlns:a16="http://schemas.microsoft.com/office/drawing/2014/main" id="{4254857D-F0DA-8444-B7FA-5DA33208F494}"/>
              </a:ext>
            </a:extLst>
          </p:cNvPr>
          <p:cNvSpPr>
            <a:spLocks noGrp="1"/>
          </p:cNvSpPr>
          <p:nvPr>
            <p:ph type="body" sz="quarter" idx="10" hasCustomPrompt="1"/>
          </p:nvPr>
        </p:nvSpPr>
        <p:spPr>
          <a:xfrm>
            <a:off x="5556250" y="7622975"/>
            <a:ext cx="13868400" cy="2298899"/>
          </a:xfrm>
        </p:spPr>
        <p:txBody>
          <a:bodyPr/>
          <a:lstStyle>
            <a:lvl1pPr>
              <a:defRPr>
                <a:latin typeface="Arial" panose="020B0604020202020204" pitchFamily="34" charset="0"/>
                <a:cs typeface="Arial" panose="020B0604020202020204" pitchFamily="34" charset="0"/>
              </a:defRPr>
            </a:lvl1pPr>
          </a:lstStyle>
          <a:p>
            <a:pPr marL="12700" marR="5080">
              <a:lnSpc>
                <a:spcPct val="124400"/>
              </a:lnSpc>
              <a:spcBef>
                <a:spcPts val="100"/>
              </a:spcBef>
            </a:pPr>
            <a:r>
              <a:rPr lang="es-CL" sz="1800" spc="-10" dirty="0">
                <a:latin typeface="Montserrat-Light"/>
                <a:cs typeface="Montserrat-Light"/>
              </a:rPr>
              <a:t>Ut</a:t>
            </a:r>
            <a:r>
              <a:rPr lang="es-CL" sz="1800" spc="-25" dirty="0">
                <a:latin typeface="Montserrat-Light"/>
                <a:cs typeface="Montserrat-Light"/>
              </a:rPr>
              <a:t> </a:t>
            </a:r>
            <a:r>
              <a:rPr lang="es-CL" sz="1800" spc="-5" dirty="0">
                <a:latin typeface="Montserrat-Light"/>
                <a:cs typeface="Montserrat-Light"/>
              </a:rPr>
              <a:t>wisi</a:t>
            </a:r>
            <a:r>
              <a:rPr lang="es-CL" sz="1800" spc="-25" dirty="0">
                <a:latin typeface="Montserrat-Light"/>
                <a:cs typeface="Montserrat-Light"/>
              </a:rPr>
              <a:t> </a:t>
            </a:r>
            <a:r>
              <a:rPr lang="es-CL" sz="1800" spc="-10" dirty="0">
                <a:latin typeface="Montserrat-Light"/>
                <a:cs typeface="Montserrat-Light"/>
              </a:rPr>
              <a:t>enim</a:t>
            </a:r>
            <a:r>
              <a:rPr lang="es-CL" sz="1800" spc="-25" dirty="0">
                <a:latin typeface="Montserrat-Light"/>
                <a:cs typeface="Montserrat-Light"/>
              </a:rPr>
              <a:t> </a:t>
            </a:r>
            <a:r>
              <a:rPr lang="es-CL" sz="1800" spc="-10" dirty="0">
                <a:latin typeface="Montserrat-Light"/>
                <a:cs typeface="Montserrat-Light"/>
              </a:rPr>
              <a:t>ad</a:t>
            </a:r>
            <a:r>
              <a:rPr lang="es-CL" sz="1800" spc="-20" dirty="0">
                <a:latin typeface="Montserrat-Light"/>
                <a:cs typeface="Montserrat-Light"/>
              </a:rPr>
              <a:t> </a:t>
            </a:r>
            <a:r>
              <a:rPr lang="es-CL" sz="1800" spc="-10" dirty="0">
                <a:latin typeface="Montserrat-Light"/>
                <a:cs typeface="Montserrat-Light"/>
              </a:rPr>
              <a:t>minim</a:t>
            </a:r>
            <a:r>
              <a:rPr lang="es-CL" sz="1800" spc="-25" dirty="0">
                <a:latin typeface="Montserrat-Light"/>
                <a:cs typeface="Montserrat-Light"/>
              </a:rPr>
              <a:t> </a:t>
            </a:r>
            <a:r>
              <a:rPr lang="es-CL" sz="1800" spc="-10" dirty="0">
                <a:latin typeface="Montserrat-Light"/>
                <a:cs typeface="Montserrat-Light"/>
              </a:rPr>
              <a:t>mannt</a:t>
            </a:r>
            <a:r>
              <a:rPr lang="es-CL" sz="1800" spc="-25" dirty="0">
                <a:latin typeface="Montserrat-Light"/>
                <a:cs typeface="Montserrat-Light"/>
              </a:rPr>
              <a:t> </a:t>
            </a:r>
            <a:r>
              <a:rPr lang="es-CL" sz="1800" spc="-15" dirty="0">
                <a:latin typeface="Montserrat-Light"/>
                <a:cs typeface="Montserrat-Light"/>
              </a:rPr>
              <a:t>veniam,</a:t>
            </a:r>
            <a:r>
              <a:rPr lang="es-CL" sz="1800" spc="-20" dirty="0">
                <a:latin typeface="Montserrat-Light"/>
                <a:cs typeface="Montserrat-Light"/>
              </a:rPr>
              <a:t> </a:t>
            </a:r>
            <a:r>
              <a:rPr lang="es-CL" sz="1800" spc="-5" dirty="0">
                <a:latin typeface="Montserrat-Light"/>
                <a:cs typeface="Montserrat-Light"/>
              </a:rPr>
              <a:t>quis</a:t>
            </a:r>
            <a:r>
              <a:rPr lang="es-CL" sz="1800" spc="-25" dirty="0">
                <a:latin typeface="Montserrat-Light"/>
                <a:cs typeface="Montserrat-Light"/>
              </a:rPr>
              <a:t> </a:t>
            </a:r>
            <a:r>
              <a:rPr lang="es-CL" sz="1800" spc="-10" dirty="0">
                <a:latin typeface="Montserrat-Light"/>
                <a:cs typeface="Montserrat-Light"/>
              </a:rPr>
              <a:t>nostrud</a:t>
            </a:r>
            <a:r>
              <a:rPr lang="es-CL" sz="1800" spc="-25" dirty="0">
                <a:latin typeface="Montserrat-Light"/>
                <a:cs typeface="Montserrat-Light"/>
              </a:rPr>
              <a:t> exerci </a:t>
            </a:r>
            <a:r>
              <a:rPr lang="es-CL" sz="1800" spc="-5" dirty="0">
                <a:latin typeface="Montserrat-Light"/>
                <a:cs typeface="Montserrat-Light"/>
              </a:rPr>
              <a:t>tation</a:t>
            </a:r>
            <a:r>
              <a:rPr lang="es-CL" sz="1800" spc="-20" dirty="0">
                <a:latin typeface="Montserrat-Light"/>
                <a:cs typeface="Montserrat-Light"/>
              </a:rPr>
              <a:t> </a:t>
            </a:r>
            <a:r>
              <a:rPr lang="es-CL" sz="1800" spc="-5" dirty="0">
                <a:latin typeface="Montserrat-Light"/>
                <a:cs typeface="Montserrat-Light"/>
              </a:rPr>
              <a:t>ulla</a:t>
            </a:r>
            <a:r>
              <a:rPr lang="es-CL" sz="1800" spc="-25" dirty="0">
                <a:latin typeface="Montserrat-Light"/>
                <a:cs typeface="Montserrat-Light"/>
              </a:rPr>
              <a:t> </a:t>
            </a:r>
            <a:r>
              <a:rPr lang="es-CL" sz="1800" spc="-15" dirty="0">
                <a:latin typeface="Montserrat-Light"/>
                <a:cs typeface="Montserrat-Light"/>
              </a:rPr>
              <a:t>mcorper</a:t>
            </a:r>
            <a:r>
              <a:rPr lang="es-CL" sz="1800" spc="-25" dirty="0">
                <a:latin typeface="Montserrat-Light"/>
                <a:cs typeface="Montserrat-Light"/>
              </a:rPr>
              <a:t> </a:t>
            </a:r>
            <a:r>
              <a:rPr lang="es-CL" sz="1800" spc="-5" dirty="0">
                <a:latin typeface="Montserrat-Light"/>
                <a:cs typeface="Montserrat-Light"/>
              </a:rPr>
              <a:t>suscipit</a:t>
            </a:r>
            <a:r>
              <a:rPr lang="es-CL" sz="1800" spc="-25" dirty="0">
                <a:latin typeface="Montserrat-Light"/>
                <a:cs typeface="Montserrat-Light"/>
              </a:rPr>
              <a:t> </a:t>
            </a:r>
            <a:r>
              <a:rPr lang="es-CL" sz="1800" spc="-10" dirty="0">
                <a:latin typeface="Montserrat-Light"/>
                <a:cs typeface="Montserrat-Light"/>
              </a:rPr>
              <a:t>lobor- </a:t>
            </a:r>
            <a:r>
              <a:rPr lang="es-CL" sz="1800" spc="-509" dirty="0">
                <a:latin typeface="Montserrat-Light"/>
                <a:cs typeface="Montserrat-Light"/>
              </a:rPr>
              <a:t> </a:t>
            </a:r>
            <a:r>
              <a:rPr lang="es-CL" sz="1800" spc="-5" dirty="0">
                <a:latin typeface="Montserrat-Light"/>
                <a:cs typeface="Montserrat-Light"/>
              </a:rPr>
              <a:t>tis nisl </a:t>
            </a:r>
            <a:r>
              <a:rPr lang="es-CL" sz="1800" spc="-10" dirty="0">
                <a:latin typeface="Montserrat-Light"/>
                <a:cs typeface="Montserrat-Light"/>
              </a:rPr>
              <a:t>ut</a:t>
            </a:r>
            <a:r>
              <a:rPr lang="es-CL" sz="1800" spc="-5" dirty="0">
                <a:latin typeface="Montserrat-Light"/>
                <a:cs typeface="Montserrat-Light"/>
              </a:rPr>
              <a:t> aliquip </a:t>
            </a:r>
            <a:r>
              <a:rPr lang="es-CL" sz="1800" spc="-25" dirty="0">
                <a:latin typeface="Montserrat-Light"/>
                <a:cs typeface="Montserrat-Light"/>
              </a:rPr>
              <a:t>ex</a:t>
            </a:r>
            <a:r>
              <a:rPr lang="es-CL" sz="1800" spc="-5" dirty="0">
                <a:latin typeface="Montserrat-Light"/>
                <a:cs typeface="Montserrat-Light"/>
              </a:rPr>
              <a:t> </a:t>
            </a:r>
            <a:r>
              <a:rPr lang="es-CL" sz="1800" spc="-25" dirty="0">
                <a:latin typeface="Montserrat-Light"/>
                <a:cs typeface="Montserrat-Light"/>
              </a:rPr>
              <a:t>ea</a:t>
            </a:r>
            <a:r>
              <a:rPr lang="es-CL" sz="1800" spc="-5" dirty="0">
                <a:latin typeface="Montserrat-Light"/>
                <a:cs typeface="Montserrat-Light"/>
              </a:rPr>
              <a:t> </a:t>
            </a:r>
            <a:r>
              <a:rPr lang="es-CL" sz="1800" spc="-15" dirty="0">
                <a:latin typeface="Montserrat-Light"/>
                <a:cs typeface="Montserrat-Light"/>
              </a:rPr>
              <a:t>commo</a:t>
            </a:r>
            <a:r>
              <a:rPr lang="es-CL" sz="1800" spc="-5" dirty="0">
                <a:latin typeface="Montserrat-Light"/>
                <a:cs typeface="Montserrat-Light"/>
              </a:rPr>
              <a:t> </a:t>
            </a:r>
            <a:r>
              <a:rPr lang="es-CL" sz="1800" spc="-10" dirty="0">
                <a:latin typeface="Montserrat-Light"/>
                <a:cs typeface="Montserrat-Light"/>
              </a:rPr>
              <a:t>do</a:t>
            </a:r>
            <a:r>
              <a:rPr lang="es-CL" sz="1800" spc="-5" dirty="0">
                <a:latin typeface="Montserrat-Light"/>
                <a:cs typeface="Montserrat-Light"/>
              </a:rPr>
              <a:t> </a:t>
            </a:r>
            <a:r>
              <a:rPr lang="es-CL" sz="1800" spc="-10" dirty="0">
                <a:latin typeface="Montserrat-Light"/>
                <a:cs typeface="Montserrat-Light"/>
              </a:rPr>
              <a:t>conse</a:t>
            </a:r>
            <a:r>
              <a:rPr lang="es-CL" sz="1800" dirty="0">
                <a:latin typeface="Montserrat-Light"/>
                <a:cs typeface="Montserrat-Light"/>
              </a:rPr>
              <a:t> </a:t>
            </a:r>
            <a:r>
              <a:rPr lang="es-CL" sz="1800" spc="-5" dirty="0">
                <a:latin typeface="Montserrat-Light"/>
                <a:cs typeface="Montserrat-Light"/>
              </a:rPr>
              <a:t>quat. </a:t>
            </a:r>
            <a:r>
              <a:rPr lang="es-CL" sz="1800" spc="-10" dirty="0">
                <a:latin typeface="Montserrat-Light"/>
                <a:cs typeface="Montserrat-Light"/>
              </a:rPr>
              <a:t>Duis</a:t>
            </a:r>
            <a:r>
              <a:rPr lang="es-CL" sz="1800" spc="-5" dirty="0">
                <a:latin typeface="Montserrat-Light"/>
                <a:cs typeface="Montserrat-Light"/>
              </a:rPr>
              <a:t> joss </a:t>
            </a:r>
            <a:r>
              <a:rPr lang="es-CL" sz="1800" spc="-15" dirty="0">
                <a:latin typeface="Montserrat-Light"/>
                <a:cs typeface="Montserrat-Light"/>
              </a:rPr>
              <a:t>autem</a:t>
            </a:r>
            <a:r>
              <a:rPr lang="es-CL" sz="1800" spc="-5" dirty="0">
                <a:latin typeface="Montserrat-Light"/>
                <a:cs typeface="Montserrat-Light"/>
              </a:rPr>
              <a:t> </a:t>
            </a:r>
            <a:r>
              <a:rPr lang="es-CL" sz="1800" spc="-20" dirty="0">
                <a:latin typeface="Montserrat-Light"/>
                <a:cs typeface="Montserrat-Light"/>
              </a:rPr>
              <a:t>vel</a:t>
            </a:r>
            <a:r>
              <a:rPr lang="es-CL" sz="1800" spc="-5" dirty="0">
                <a:latin typeface="Montserrat-Light"/>
                <a:cs typeface="Montserrat-Light"/>
              </a:rPr>
              <a:t> </a:t>
            </a:r>
            <a:r>
              <a:rPr lang="es-CL" sz="1800" spc="-10" dirty="0">
                <a:latin typeface="Montserrat-Light"/>
                <a:cs typeface="Montserrat-Light"/>
              </a:rPr>
              <a:t>eum.</a:t>
            </a:r>
            <a:endParaRPr lang="es-CL" sz="1800" dirty="0">
              <a:latin typeface="Montserrat-Light"/>
              <a:cs typeface="Montserrat-Light"/>
            </a:endParaRPr>
          </a:p>
        </p:txBody>
      </p:sp>
      <p:pic>
        <p:nvPicPr>
          <p:cNvPr id="4" name="Imagen 3" descr="Pantalla de computadora con una imagen de una persona&#10;&#10;Descripción generada automáticamente con confianza media">
            <a:extLst>
              <a:ext uri="{FF2B5EF4-FFF2-40B4-BE49-F238E27FC236}">
                <a16:creationId xmlns:a16="http://schemas.microsoft.com/office/drawing/2014/main" id="{69DC1521-6CC4-2F4F-8F1C-C55F27E3CA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94" y="-33111"/>
            <a:ext cx="20115893" cy="723538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E75D606B-EE2C-B046-ACD8-BC5FD8D65186}"/>
              </a:ext>
            </a:extLst>
          </p:cNvPr>
          <p:cNvSpPr/>
          <p:nvPr userDrawn="1"/>
        </p:nvSpPr>
        <p:spPr>
          <a:xfrm>
            <a:off x="16233419" y="10305002"/>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10" name="object 3">
            <a:extLst>
              <a:ext uri="{FF2B5EF4-FFF2-40B4-BE49-F238E27FC236}">
                <a16:creationId xmlns:a16="http://schemas.microsoft.com/office/drawing/2014/main" id="{3B212C34-8515-FB46-9C77-315EA06E8821}"/>
              </a:ext>
            </a:extLst>
          </p:cNvPr>
          <p:cNvSpPr/>
          <p:nvPr userDrawn="1"/>
        </p:nvSpPr>
        <p:spPr>
          <a:xfrm>
            <a:off x="17964060" y="10349151"/>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11" name="object 4">
            <a:extLst>
              <a:ext uri="{FF2B5EF4-FFF2-40B4-BE49-F238E27FC236}">
                <a16:creationId xmlns:a16="http://schemas.microsoft.com/office/drawing/2014/main" id="{60923CD3-9332-DB47-8C47-8F70EACE909C}"/>
              </a:ext>
            </a:extLst>
          </p:cNvPr>
          <p:cNvGrpSpPr/>
          <p:nvPr userDrawn="1"/>
        </p:nvGrpSpPr>
        <p:grpSpPr>
          <a:xfrm>
            <a:off x="18406074" y="10234089"/>
            <a:ext cx="445770" cy="598170"/>
            <a:chOff x="18406074" y="10234089"/>
            <a:chExt cx="445770" cy="598170"/>
          </a:xfrm>
        </p:grpSpPr>
        <p:sp>
          <p:nvSpPr>
            <p:cNvPr id="12" name="object 5">
              <a:extLst>
                <a:ext uri="{FF2B5EF4-FFF2-40B4-BE49-F238E27FC236}">
                  <a16:creationId xmlns:a16="http://schemas.microsoft.com/office/drawing/2014/main" id="{837A9A05-40DE-EF46-99E0-D3267C1E90DD}"/>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13" name="object 6">
              <a:extLst>
                <a:ext uri="{FF2B5EF4-FFF2-40B4-BE49-F238E27FC236}">
                  <a16:creationId xmlns:a16="http://schemas.microsoft.com/office/drawing/2014/main" id="{B8C0F767-40C4-F849-A03B-0B342A63611F}"/>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sp>
        <p:nvSpPr>
          <p:cNvPr id="24" name="Título 10">
            <a:extLst>
              <a:ext uri="{FF2B5EF4-FFF2-40B4-BE49-F238E27FC236}">
                <a16:creationId xmlns:a16="http://schemas.microsoft.com/office/drawing/2014/main" id="{A42A5FCF-9DBF-6444-9C7D-63AEDE90382D}"/>
              </a:ext>
            </a:extLst>
          </p:cNvPr>
          <p:cNvSpPr>
            <a:spLocks noGrp="1"/>
          </p:cNvSpPr>
          <p:nvPr>
            <p:ph type="title" hasCustomPrompt="1"/>
          </p:nvPr>
        </p:nvSpPr>
        <p:spPr>
          <a:xfrm>
            <a:off x="1248423" y="7604062"/>
            <a:ext cx="4079227" cy="1661993"/>
          </a:xfrm>
        </p:spPr>
        <p:txBody>
          <a:bodyPr/>
          <a:lstStyle>
            <a:lvl1pPr>
              <a:defRPr sz="5400">
                <a:solidFill>
                  <a:srgbClr val="307DE1"/>
                </a:solidFill>
              </a:defRPr>
            </a:lvl1pPr>
          </a:lstStyle>
          <a:p>
            <a:r>
              <a:rPr lang="es-ES" dirty="0"/>
              <a:t>LOREM IPSUM</a:t>
            </a:r>
            <a:endParaRPr lang="es-CL" dirty="0"/>
          </a:p>
        </p:txBody>
      </p:sp>
      <p:sp>
        <p:nvSpPr>
          <p:cNvPr id="25" name="Marcador de texto 12">
            <a:extLst>
              <a:ext uri="{FF2B5EF4-FFF2-40B4-BE49-F238E27FC236}">
                <a16:creationId xmlns:a16="http://schemas.microsoft.com/office/drawing/2014/main" id="{86045069-C8DE-284F-A6AD-CCCBA509EA87}"/>
              </a:ext>
            </a:extLst>
          </p:cNvPr>
          <p:cNvSpPr>
            <a:spLocks noGrp="1"/>
          </p:cNvSpPr>
          <p:nvPr>
            <p:ph type="body" sz="quarter" idx="10" hasCustomPrompt="1"/>
          </p:nvPr>
        </p:nvSpPr>
        <p:spPr>
          <a:xfrm>
            <a:off x="5556250" y="7622975"/>
            <a:ext cx="13868400" cy="2298899"/>
          </a:xfrm>
        </p:spPr>
        <p:txBody>
          <a:bodyPr/>
          <a:lstStyle>
            <a:lvl1pPr>
              <a:defRPr>
                <a:latin typeface="Arial" panose="020B0604020202020204" pitchFamily="34" charset="0"/>
                <a:cs typeface="Arial" panose="020B0604020202020204" pitchFamily="34" charset="0"/>
              </a:defRPr>
            </a:lvl1pPr>
          </a:lstStyle>
          <a:p>
            <a:pPr marL="12700" marR="5080">
              <a:lnSpc>
                <a:spcPct val="124400"/>
              </a:lnSpc>
              <a:spcBef>
                <a:spcPts val="100"/>
              </a:spcBef>
            </a:pPr>
            <a:r>
              <a:rPr lang="es-CL" sz="1800" spc="-10" dirty="0">
                <a:latin typeface="Montserrat-Light"/>
                <a:cs typeface="Montserrat-Light"/>
              </a:rPr>
              <a:t>Ut</a:t>
            </a:r>
            <a:r>
              <a:rPr lang="es-CL" sz="1800" spc="-25" dirty="0">
                <a:latin typeface="Montserrat-Light"/>
                <a:cs typeface="Montserrat-Light"/>
              </a:rPr>
              <a:t> </a:t>
            </a:r>
            <a:r>
              <a:rPr lang="es-CL" sz="1800" spc="-5" dirty="0">
                <a:latin typeface="Montserrat-Light"/>
                <a:cs typeface="Montserrat-Light"/>
              </a:rPr>
              <a:t>wisi</a:t>
            </a:r>
            <a:r>
              <a:rPr lang="es-CL" sz="1800" spc="-25" dirty="0">
                <a:latin typeface="Montserrat-Light"/>
                <a:cs typeface="Montserrat-Light"/>
              </a:rPr>
              <a:t> </a:t>
            </a:r>
            <a:r>
              <a:rPr lang="es-CL" sz="1800" spc="-10" dirty="0">
                <a:latin typeface="Montserrat-Light"/>
                <a:cs typeface="Montserrat-Light"/>
              </a:rPr>
              <a:t>enim</a:t>
            </a:r>
            <a:r>
              <a:rPr lang="es-CL" sz="1800" spc="-25" dirty="0">
                <a:latin typeface="Montserrat-Light"/>
                <a:cs typeface="Montserrat-Light"/>
              </a:rPr>
              <a:t> </a:t>
            </a:r>
            <a:r>
              <a:rPr lang="es-CL" sz="1800" spc="-10" dirty="0">
                <a:latin typeface="Montserrat-Light"/>
                <a:cs typeface="Montserrat-Light"/>
              </a:rPr>
              <a:t>ad</a:t>
            </a:r>
            <a:r>
              <a:rPr lang="es-CL" sz="1800" spc="-20" dirty="0">
                <a:latin typeface="Montserrat-Light"/>
                <a:cs typeface="Montserrat-Light"/>
              </a:rPr>
              <a:t> </a:t>
            </a:r>
            <a:r>
              <a:rPr lang="es-CL" sz="1800" spc="-10" dirty="0">
                <a:latin typeface="Montserrat-Light"/>
                <a:cs typeface="Montserrat-Light"/>
              </a:rPr>
              <a:t>minim</a:t>
            </a:r>
            <a:r>
              <a:rPr lang="es-CL" sz="1800" spc="-25" dirty="0">
                <a:latin typeface="Montserrat-Light"/>
                <a:cs typeface="Montserrat-Light"/>
              </a:rPr>
              <a:t> </a:t>
            </a:r>
            <a:r>
              <a:rPr lang="es-CL" sz="1800" spc="-10" dirty="0">
                <a:latin typeface="Montserrat-Light"/>
                <a:cs typeface="Montserrat-Light"/>
              </a:rPr>
              <a:t>mannt</a:t>
            </a:r>
            <a:r>
              <a:rPr lang="es-CL" sz="1800" spc="-25" dirty="0">
                <a:latin typeface="Montserrat-Light"/>
                <a:cs typeface="Montserrat-Light"/>
              </a:rPr>
              <a:t> </a:t>
            </a:r>
            <a:r>
              <a:rPr lang="es-CL" sz="1800" spc="-15" dirty="0">
                <a:latin typeface="Montserrat-Light"/>
                <a:cs typeface="Montserrat-Light"/>
              </a:rPr>
              <a:t>veniam,</a:t>
            </a:r>
            <a:r>
              <a:rPr lang="es-CL" sz="1800" spc="-20" dirty="0">
                <a:latin typeface="Montserrat-Light"/>
                <a:cs typeface="Montserrat-Light"/>
              </a:rPr>
              <a:t> </a:t>
            </a:r>
            <a:r>
              <a:rPr lang="es-CL" sz="1800" spc="-5" dirty="0">
                <a:latin typeface="Montserrat-Light"/>
                <a:cs typeface="Montserrat-Light"/>
              </a:rPr>
              <a:t>quis</a:t>
            </a:r>
            <a:r>
              <a:rPr lang="es-CL" sz="1800" spc="-25" dirty="0">
                <a:latin typeface="Montserrat-Light"/>
                <a:cs typeface="Montserrat-Light"/>
              </a:rPr>
              <a:t> </a:t>
            </a:r>
            <a:r>
              <a:rPr lang="es-CL" sz="1800" spc="-10" dirty="0">
                <a:latin typeface="Montserrat-Light"/>
                <a:cs typeface="Montserrat-Light"/>
              </a:rPr>
              <a:t>nostrud</a:t>
            </a:r>
            <a:r>
              <a:rPr lang="es-CL" sz="1800" spc="-25" dirty="0">
                <a:latin typeface="Montserrat-Light"/>
                <a:cs typeface="Montserrat-Light"/>
              </a:rPr>
              <a:t> exerci </a:t>
            </a:r>
            <a:r>
              <a:rPr lang="es-CL" sz="1800" spc="-5" dirty="0">
                <a:latin typeface="Montserrat-Light"/>
                <a:cs typeface="Montserrat-Light"/>
              </a:rPr>
              <a:t>tation</a:t>
            </a:r>
            <a:r>
              <a:rPr lang="es-CL" sz="1800" spc="-20" dirty="0">
                <a:latin typeface="Montserrat-Light"/>
                <a:cs typeface="Montserrat-Light"/>
              </a:rPr>
              <a:t> </a:t>
            </a:r>
            <a:r>
              <a:rPr lang="es-CL" sz="1800" spc="-5" dirty="0">
                <a:latin typeface="Montserrat-Light"/>
                <a:cs typeface="Montserrat-Light"/>
              </a:rPr>
              <a:t>ulla</a:t>
            </a:r>
            <a:r>
              <a:rPr lang="es-CL" sz="1800" spc="-25" dirty="0">
                <a:latin typeface="Montserrat-Light"/>
                <a:cs typeface="Montserrat-Light"/>
              </a:rPr>
              <a:t> </a:t>
            </a:r>
            <a:r>
              <a:rPr lang="es-CL" sz="1800" spc="-15" dirty="0">
                <a:latin typeface="Montserrat-Light"/>
                <a:cs typeface="Montserrat-Light"/>
              </a:rPr>
              <a:t>mcorper</a:t>
            </a:r>
            <a:r>
              <a:rPr lang="es-CL" sz="1800" spc="-25" dirty="0">
                <a:latin typeface="Montserrat-Light"/>
                <a:cs typeface="Montserrat-Light"/>
              </a:rPr>
              <a:t> </a:t>
            </a:r>
            <a:r>
              <a:rPr lang="es-CL" sz="1800" spc="-5" dirty="0">
                <a:latin typeface="Montserrat-Light"/>
                <a:cs typeface="Montserrat-Light"/>
              </a:rPr>
              <a:t>suscipit</a:t>
            </a:r>
            <a:r>
              <a:rPr lang="es-CL" sz="1800" spc="-25" dirty="0">
                <a:latin typeface="Montserrat-Light"/>
                <a:cs typeface="Montserrat-Light"/>
              </a:rPr>
              <a:t> </a:t>
            </a:r>
            <a:r>
              <a:rPr lang="es-CL" sz="1800" spc="-10" dirty="0">
                <a:latin typeface="Montserrat-Light"/>
                <a:cs typeface="Montserrat-Light"/>
              </a:rPr>
              <a:t>lobor- </a:t>
            </a:r>
            <a:r>
              <a:rPr lang="es-CL" sz="1800" spc="-509" dirty="0">
                <a:latin typeface="Montserrat-Light"/>
                <a:cs typeface="Montserrat-Light"/>
              </a:rPr>
              <a:t> </a:t>
            </a:r>
            <a:r>
              <a:rPr lang="es-CL" sz="1800" spc="-5" dirty="0">
                <a:latin typeface="Montserrat-Light"/>
                <a:cs typeface="Montserrat-Light"/>
              </a:rPr>
              <a:t>tis nisl </a:t>
            </a:r>
            <a:r>
              <a:rPr lang="es-CL" sz="1800" spc="-10" dirty="0">
                <a:latin typeface="Montserrat-Light"/>
                <a:cs typeface="Montserrat-Light"/>
              </a:rPr>
              <a:t>ut</a:t>
            </a:r>
            <a:r>
              <a:rPr lang="es-CL" sz="1800" spc="-5" dirty="0">
                <a:latin typeface="Montserrat-Light"/>
                <a:cs typeface="Montserrat-Light"/>
              </a:rPr>
              <a:t> aliquip </a:t>
            </a:r>
            <a:r>
              <a:rPr lang="es-CL" sz="1800" spc="-25" dirty="0">
                <a:latin typeface="Montserrat-Light"/>
                <a:cs typeface="Montserrat-Light"/>
              </a:rPr>
              <a:t>ex</a:t>
            </a:r>
            <a:r>
              <a:rPr lang="es-CL" sz="1800" spc="-5" dirty="0">
                <a:latin typeface="Montserrat-Light"/>
                <a:cs typeface="Montserrat-Light"/>
              </a:rPr>
              <a:t> </a:t>
            </a:r>
            <a:r>
              <a:rPr lang="es-CL" sz="1800" spc="-25" dirty="0">
                <a:latin typeface="Montserrat-Light"/>
                <a:cs typeface="Montserrat-Light"/>
              </a:rPr>
              <a:t>ea</a:t>
            </a:r>
            <a:r>
              <a:rPr lang="es-CL" sz="1800" spc="-5" dirty="0">
                <a:latin typeface="Montserrat-Light"/>
                <a:cs typeface="Montserrat-Light"/>
              </a:rPr>
              <a:t> </a:t>
            </a:r>
            <a:r>
              <a:rPr lang="es-CL" sz="1800" spc="-15" dirty="0">
                <a:latin typeface="Montserrat-Light"/>
                <a:cs typeface="Montserrat-Light"/>
              </a:rPr>
              <a:t>commo</a:t>
            </a:r>
            <a:r>
              <a:rPr lang="es-CL" sz="1800" spc="-5" dirty="0">
                <a:latin typeface="Montserrat-Light"/>
                <a:cs typeface="Montserrat-Light"/>
              </a:rPr>
              <a:t> </a:t>
            </a:r>
            <a:r>
              <a:rPr lang="es-CL" sz="1800" spc="-10" dirty="0">
                <a:latin typeface="Montserrat-Light"/>
                <a:cs typeface="Montserrat-Light"/>
              </a:rPr>
              <a:t>do</a:t>
            </a:r>
            <a:r>
              <a:rPr lang="es-CL" sz="1800" spc="-5" dirty="0">
                <a:latin typeface="Montserrat-Light"/>
                <a:cs typeface="Montserrat-Light"/>
              </a:rPr>
              <a:t> </a:t>
            </a:r>
            <a:r>
              <a:rPr lang="es-CL" sz="1800" spc="-10" dirty="0">
                <a:latin typeface="Montserrat-Light"/>
                <a:cs typeface="Montserrat-Light"/>
              </a:rPr>
              <a:t>conse</a:t>
            </a:r>
            <a:r>
              <a:rPr lang="es-CL" sz="1800" dirty="0">
                <a:latin typeface="Montserrat-Light"/>
                <a:cs typeface="Montserrat-Light"/>
              </a:rPr>
              <a:t> </a:t>
            </a:r>
            <a:r>
              <a:rPr lang="es-CL" sz="1800" spc="-5" dirty="0">
                <a:latin typeface="Montserrat-Light"/>
                <a:cs typeface="Montserrat-Light"/>
              </a:rPr>
              <a:t>quat. </a:t>
            </a:r>
            <a:r>
              <a:rPr lang="es-CL" sz="1800" spc="-10" dirty="0">
                <a:latin typeface="Montserrat-Light"/>
                <a:cs typeface="Montserrat-Light"/>
              </a:rPr>
              <a:t>Duis</a:t>
            </a:r>
            <a:r>
              <a:rPr lang="es-CL" sz="1800" spc="-5" dirty="0">
                <a:latin typeface="Montserrat-Light"/>
                <a:cs typeface="Montserrat-Light"/>
              </a:rPr>
              <a:t> joss </a:t>
            </a:r>
            <a:r>
              <a:rPr lang="es-CL" sz="1800" spc="-15" dirty="0">
                <a:latin typeface="Montserrat-Light"/>
                <a:cs typeface="Montserrat-Light"/>
              </a:rPr>
              <a:t>autem</a:t>
            </a:r>
            <a:r>
              <a:rPr lang="es-CL" sz="1800" spc="-5" dirty="0">
                <a:latin typeface="Montserrat-Light"/>
                <a:cs typeface="Montserrat-Light"/>
              </a:rPr>
              <a:t> </a:t>
            </a:r>
            <a:r>
              <a:rPr lang="es-CL" sz="1800" spc="-20" dirty="0">
                <a:latin typeface="Montserrat-Light"/>
                <a:cs typeface="Montserrat-Light"/>
              </a:rPr>
              <a:t>vel</a:t>
            </a:r>
            <a:r>
              <a:rPr lang="es-CL" sz="1800" spc="-5" dirty="0">
                <a:latin typeface="Montserrat-Light"/>
                <a:cs typeface="Montserrat-Light"/>
              </a:rPr>
              <a:t> </a:t>
            </a:r>
            <a:r>
              <a:rPr lang="es-CL" sz="1800" spc="-10" dirty="0">
                <a:latin typeface="Montserrat-Light"/>
                <a:cs typeface="Montserrat-Light"/>
              </a:rPr>
              <a:t>eum.</a:t>
            </a:r>
            <a:endParaRPr lang="es-CL" sz="1800" dirty="0">
              <a:latin typeface="Montserrat-Light"/>
              <a:cs typeface="Montserrat-Light"/>
            </a:endParaRPr>
          </a:p>
        </p:txBody>
      </p:sp>
      <p:pic>
        <p:nvPicPr>
          <p:cNvPr id="4" name="Imagen 3" descr="Imagen que contiene viendo, frente, espejo, reflejo&#10;&#10;Descripción generada automáticamente">
            <a:extLst>
              <a:ext uri="{FF2B5EF4-FFF2-40B4-BE49-F238E27FC236}">
                <a16:creationId xmlns:a16="http://schemas.microsoft.com/office/drawing/2014/main" id="{4C9D61C2-08A2-EE4D-AB18-E1B263ABEA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0841"/>
            <a:ext cx="20135850" cy="7235382"/>
          </a:xfrm>
          <a:prstGeom prst="rect">
            <a:avLst/>
          </a:prstGeom>
        </p:spPr>
      </p:pic>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3/26/2022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22850" y="6569075"/>
            <a:ext cx="10649035" cy="553998"/>
          </a:xfrm>
        </p:spPr>
        <p:txBody>
          <a:bodyPr/>
          <a:lstStyle/>
          <a:p>
            <a:r>
              <a:rPr lang="es-CL" sz="3600" dirty="0">
                <a:solidFill>
                  <a:schemeClr val="bg1"/>
                </a:solidFill>
              </a:rPr>
              <a:t>Escuela de Informática y Telecomunicaciones</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3599551" y="3904095"/>
            <a:ext cx="13495632" cy="1723549"/>
          </a:xfrm>
        </p:spPr>
        <p:txBody>
          <a:bodyPr/>
          <a:lstStyle/>
          <a:p>
            <a:r>
              <a:rPr lang="es-CL" sz="7200" dirty="0"/>
              <a:t>Programación de Algoritmos</a:t>
            </a:r>
          </a:p>
          <a:p>
            <a:r>
              <a:rPr lang="es-CL" sz="4000" dirty="0"/>
              <a:t>PGY1121</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a:t>PGY1121</a:t>
            </a:r>
          </a:p>
        </p:txBody>
      </p:sp>
      <p:sp>
        <p:nvSpPr>
          <p:cNvPr id="9" name="object 16">
            <a:extLst>
              <a:ext uri="{FF2B5EF4-FFF2-40B4-BE49-F238E27FC236}">
                <a16:creationId xmlns:a16="http://schemas.microsoft.com/office/drawing/2014/main" id="{9960FC2D-3887-1646-A0CD-D2FB86584638}"/>
              </a:ext>
            </a:extLst>
          </p:cNvPr>
          <p:cNvSpPr txBox="1"/>
          <p:nvPr/>
        </p:nvSpPr>
        <p:spPr>
          <a:xfrm>
            <a:off x="1746250" y="2553278"/>
            <a:ext cx="10058400" cy="584775"/>
          </a:xfrm>
          <a:prstGeom prst="rect">
            <a:avLst/>
          </a:prstGeom>
        </p:spPr>
        <p:txBody>
          <a:bodyPr vert="horz" wrap="square" lIns="0" tIns="91440" rIns="0" bIns="0" rtlCol="0">
            <a:spAutoFit/>
          </a:bodyPr>
          <a:lstStyle/>
          <a:p>
            <a:pPr marL="12700" lvl="0" algn="just">
              <a:spcBef>
                <a:spcPts val="720"/>
              </a:spcBef>
            </a:pPr>
            <a:r>
              <a:rPr lang="es-MX" sz="3200" b="1" dirty="0">
                <a:solidFill>
                  <a:srgbClr val="0070C0"/>
                </a:solidFill>
              </a:rPr>
              <a:t>Ejercicios</a:t>
            </a:r>
            <a:endParaRPr lang="es-MX" sz="3600" b="1" dirty="0">
              <a:solidFill>
                <a:srgbClr val="0070C0"/>
              </a:solidFill>
              <a:latin typeface="Arial Narrow" panose="020B0606020202030204" pitchFamily="34" charset="0"/>
              <a:ea typeface="Consolas"/>
              <a:cs typeface="Consolas"/>
              <a:sym typeface="Consolas"/>
            </a:endParaRPr>
          </a:p>
        </p:txBody>
      </p:sp>
      <p:sp>
        <p:nvSpPr>
          <p:cNvPr id="10" name="Marcador de texto 23">
            <a:extLst>
              <a:ext uri="{FF2B5EF4-FFF2-40B4-BE49-F238E27FC236}">
                <a16:creationId xmlns:a16="http://schemas.microsoft.com/office/drawing/2014/main" id="{7DC26DCC-4222-CF4F-A4D0-5F8804ECD6CF}"/>
              </a:ext>
            </a:extLst>
          </p:cNvPr>
          <p:cNvSpPr txBox="1">
            <a:spLocks/>
          </p:cNvSpPr>
          <p:nvPr/>
        </p:nvSpPr>
        <p:spPr>
          <a:xfrm>
            <a:off x="5632450" y="1098000"/>
            <a:ext cx="8335011"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a:t>Sentencias de Repetición</a:t>
            </a:r>
          </a:p>
        </p:txBody>
      </p:sp>
      <p:sp>
        <p:nvSpPr>
          <p:cNvPr id="4" name="Rectángulo 3"/>
          <p:cNvSpPr/>
          <p:nvPr/>
        </p:nvSpPr>
        <p:spPr>
          <a:xfrm>
            <a:off x="2127250" y="3304929"/>
            <a:ext cx="16535400" cy="1323439"/>
          </a:xfrm>
          <a:prstGeom prst="rect">
            <a:avLst/>
          </a:prstGeom>
        </p:spPr>
        <p:txBody>
          <a:bodyPr wrap="square">
            <a:spAutoFit/>
          </a:bodyPr>
          <a:lstStyle/>
          <a:p>
            <a:pPr marL="514350" indent="-514350" algn="just">
              <a:buAutoNum type="arabicPeriod"/>
            </a:pPr>
            <a:r>
              <a:rPr lang="es-MX" sz="4000" dirty="0">
                <a:solidFill>
                  <a:srgbClr val="000000"/>
                </a:solidFill>
              </a:rPr>
              <a:t>Ingrese un número mayor a cero y muestre su tabla de multiplicar de 1 a 10.</a:t>
            </a:r>
          </a:p>
          <a:p>
            <a:pPr marL="514350" indent="-514350" algn="just">
              <a:buAutoNum type="arabicPeriod"/>
            </a:pPr>
            <a:r>
              <a:rPr lang="es-MX" sz="4000" dirty="0">
                <a:solidFill>
                  <a:srgbClr val="000000"/>
                </a:solidFill>
              </a:rPr>
              <a:t>Genere las 10 primeras tablas de multiplicar. Cada una de 1 a 10</a:t>
            </a:r>
            <a:endParaRPr lang="en-US" sz="4000" dirty="0"/>
          </a:p>
        </p:txBody>
      </p:sp>
      <p:sp>
        <p:nvSpPr>
          <p:cNvPr id="7" name="object 16">
            <a:extLst>
              <a:ext uri="{FF2B5EF4-FFF2-40B4-BE49-F238E27FC236}">
                <a16:creationId xmlns:a16="http://schemas.microsoft.com/office/drawing/2014/main" id="{9960FC2D-3887-1646-A0CD-D2FB86584638}"/>
              </a:ext>
            </a:extLst>
          </p:cNvPr>
          <p:cNvSpPr txBox="1"/>
          <p:nvPr/>
        </p:nvSpPr>
        <p:spPr>
          <a:xfrm>
            <a:off x="1711145" y="5435400"/>
            <a:ext cx="10058400" cy="584775"/>
          </a:xfrm>
          <a:prstGeom prst="rect">
            <a:avLst/>
          </a:prstGeom>
        </p:spPr>
        <p:txBody>
          <a:bodyPr vert="horz" wrap="square" lIns="0" tIns="91440" rIns="0" bIns="0" rtlCol="0">
            <a:spAutoFit/>
          </a:bodyPr>
          <a:lstStyle/>
          <a:p>
            <a:pPr marL="12700" lvl="0" algn="just">
              <a:spcBef>
                <a:spcPts val="720"/>
              </a:spcBef>
            </a:pPr>
            <a:r>
              <a:rPr lang="es-MX" sz="3200" b="1" dirty="0">
                <a:solidFill>
                  <a:srgbClr val="C00000"/>
                </a:solidFill>
              </a:rPr>
              <a:t>Comparte los resultados con tus compañeros</a:t>
            </a:r>
            <a:endParaRPr lang="es-MX" sz="3600" b="1" dirty="0">
              <a:solidFill>
                <a:srgbClr val="C00000"/>
              </a:solidFill>
              <a:latin typeface="Arial Narrow" panose="020B0606020202030204" pitchFamily="34" charset="0"/>
              <a:ea typeface="Consolas"/>
              <a:cs typeface="Consolas"/>
              <a:sym typeface="Consolas"/>
            </a:endParaRPr>
          </a:p>
        </p:txBody>
      </p:sp>
    </p:spTree>
    <p:extLst>
      <p:ext uri="{BB962C8B-B14F-4D97-AF65-F5344CB8AC3E}">
        <p14:creationId xmlns:p14="http://schemas.microsoft.com/office/powerpoint/2010/main" val="97311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a:t>PGY1121</a:t>
            </a:r>
          </a:p>
        </p:txBody>
      </p:sp>
      <p:sp>
        <p:nvSpPr>
          <p:cNvPr id="9" name="object 16">
            <a:extLst>
              <a:ext uri="{FF2B5EF4-FFF2-40B4-BE49-F238E27FC236}">
                <a16:creationId xmlns:a16="http://schemas.microsoft.com/office/drawing/2014/main" id="{9960FC2D-3887-1646-A0CD-D2FB86584638}"/>
              </a:ext>
            </a:extLst>
          </p:cNvPr>
          <p:cNvSpPr txBox="1"/>
          <p:nvPr/>
        </p:nvSpPr>
        <p:spPr>
          <a:xfrm>
            <a:off x="1746250" y="2553278"/>
            <a:ext cx="10058400" cy="584775"/>
          </a:xfrm>
          <a:prstGeom prst="rect">
            <a:avLst/>
          </a:prstGeom>
        </p:spPr>
        <p:txBody>
          <a:bodyPr vert="horz" wrap="square" lIns="0" tIns="91440" rIns="0" bIns="0" rtlCol="0">
            <a:spAutoFit/>
          </a:bodyPr>
          <a:lstStyle/>
          <a:p>
            <a:pPr marL="12700" lvl="0" algn="just">
              <a:spcBef>
                <a:spcPts val="720"/>
              </a:spcBef>
            </a:pPr>
            <a:r>
              <a:rPr lang="es-MX" sz="3200" b="1" dirty="0">
                <a:solidFill>
                  <a:srgbClr val="0070C0"/>
                </a:solidFill>
              </a:rPr>
              <a:t>Sentencia Repetir</a:t>
            </a:r>
            <a:endParaRPr lang="es-MX" sz="3600" b="1" dirty="0">
              <a:solidFill>
                <a:srgbClr val="0070C0"/>
              </a:solidFill>
              <a:latin typeface="Arial Narrow" panose="020B0606020202030204" pitchFamily="34" charset="0"/>
              <a:ea typeface="Consolas"/>
              <a:cs typeface="Consolas"/>
              <a:sym typeface="Consolas"/>
            </a:endParaRPr>
          </a:p>
        </p:txBody>
      </p:sp>
      <p:sp>
        <p:nvSpPr>
          <p:cNvPr id="10" name="Marcador de texto 23">
            <a:extLst>
              <a:ext uri="{FF2B5EF4-FFF2-40B4-BE49-F238E27FC236}">
                <a16:creationId xmlns:a16="http://schemas.microsoft.com/office/drawing/2014/main" id="{7DC26DCC-4222-CF4F-A4D0-5F8804ECD6CF}"/>
              </a:ext>
            </a:extLst>
          </p:cNvPr>
          <p:cNvSpPr txBox="1">
            <a:spLocks/>
          </p:cNvSpPr>
          <p:nvPr/>
        </p:nvSpPr>
        <p:spPr>
          <a:xfrm>
            <a:off x="5632450" y="1098000"/>
            <a:ext cx="8335011"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a:t>Sentencias de Repetición</a:t>
            </a:r>
          </a:p>
        </p:txBody>
      </p:sp>
      <p:sp>
        <p:nvSpPr>
          <p:cNvPr id="2" name="Rectángulo 1"/>
          <p:cNvSpPr/>
          <p:nvPr/>
        </p:nvSpPr>
        <p:spPr>
          <a:xfrm>
            <a:off x="2432050" y="3368675"/>
            <a:ext cx="15544800" cy="3046988"/>
          </a:xfrm>
          <a:prstGeom prst="rect">
            <a:avLst/>
          </a:prstGeom>
        </p:spPr>
        <p:txBody>
          <a:bodyPr wrap="square">
            <a:spAutoFit/>
          </a:bodyPr>
          <a:lstStyle/>
          <a:p>
            <a:pPr algn="just"/>
            <a:r>
              <a:rPr lang="es-MX" sz="3200" dirty="0">
                <a:solidFill>
                  <a:srgbClr val="000000"/>
                </a:solidFill>
              </a:rPr>
              <a:t>Es una estructura que permite repetir un  conjunto de instrucciones una determinada cantidad de veces. Su característica es que su condición se encuentra al final del ciclo, lo que implica que al menos la o las instrucciones se ejecuten una vez. </a:t>
            </a:r>
          </a:p>
          <a:p>
            <a:pPr algn="just"/>
            <a:endParaRPr lang="es-MX" sz="3200" dirty="0">
              <a:solidFill>
                <a:srgbClr val="000000"/>
              </a:solidFill>
            </a:endParaRPr>
          </a:p>
          <a:p>
            <a:pPr algn="just"/>
            <a:r>
              <a:rPr lang="es-MX" sz="3200" dirty="0">
                <a:solidFill>
                  <a:srgbClr val="000000"/>
                </a:solidFill>
              </a:rPr>
              <a:t>Las instrucciones contenidas en la sentencia se ejecutan hasta que la condición sea verdadera.</a:t>
            </a:r>
            <a:endParaRPr lang="en-US" sz="3200" dirty="0">
              <a:solidFill>
                <a:srgbClr val="0070C0"/>
              </a:solidFill>
            </a:endParaRPr>
          </a:p>
        </p:txBody>
      </p:sp>
      <p:pic>
        <p:nvPicPr>
          <p:cNvPr id="5" name="Imagen 4"/>
          <p:cNvPicPr>
            <a:picLocks noChangeAspect="1"/>
          </p:cNvPicPr>
          <p:nvPr/>
        </p:nvPicPr>
        <p:blipFill>
          <a:blip r:embed="rId2"/>
          <a:stretch>
            <a:fillRect/>
          </a:stretch>
        </p:blipFill>
        <p:spPr>
          <a:xfrm>
            <a:off x="2432050" y="7102475"/>
            <a:ext cx="5117805" cy="3048000"/>
          </a:xfrm>
          <a:prstGeom prst="rect">
            <a:avLst/>
          </a:prstGeom>
          <a:ln w="28575">
            <a:solidFill>
              <a:srgbClr val="C00000"/>
            </a:solidFill>
          </a:ln>
        </p:spPr>
      </p:pic>
      <p:pic>
        <p:nvPicPr>
          <p:cNvPr id="8" name="Imagen 7"/>
          <p:cNvPicPr>
            <a:picLocks noChangeAspect="1"/>
          </p:cNvPicPr>
          <p:nvPr/>
        </p:nvPicPr>
        <p:blipFill>
          <a:blip r:embed="rId3"/>
          <a:stretch>
            <a:fillRect/>
          </a:stretch>
        </p:blipFill>
        <p:spPr>
          <a:xfrm>
            <a:off x="8319089" y="7102475"/>
            <a:ext cx="3770722" cy="3048000"/>
          </a:xfrm>
          <a:prstGeom prst="rect">
            <a:avLst/>
          </a:prstGeom>
          <a:ln w="28575">
            <a:solidFill>
              <a:srgbClr val="C00000"/>
            </a:solidFill>
          </a:ln>
        </p:spPr>
      </p:pic>
      <p:pic>
        <p:nvPicPr>
          <p:cNvPr id="11" name="Imagen 10"/>
          <p:cNvPicPr>
            <a:picLocks noChangeAspect="1"/>
          </p:cNvPicPr>
          <p:nvPr/>
        </p:nvPicPr>
        <p:blipFill>
          <a:blip r:embed="rId4"/>
          <a:stretch>
            <a:fillRect/>
          </a:stretch>
        </p:blipFill>
        <p:spPr>
          <a:xfrm>
            <a:off x="12859045" y="7102475"/>
            <a:ext cx="2339546" cy="3048000"/>
          </a:xfrm>
          <a:prstGeom prst="rect">
            <a:avLst/>
          </a:prstGeom>
          <a:ln w="28575">
            <a:solidFill>
              <a:srgbClr val="C00000"/>
            </a:solidFill>
          </a:ln>
        </p:spPr>
      </p:pic>
    </p:spTree>
    <p:extLst>
      <p:ext uri="{BB962C8B-B14F-4D97-AF65-F5344CB8AC3E}">
        <p14:creationId xmlns:p14="http://schemas.microsoft.com/office/powerpoint/2010/main" val="38688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a:t>PGY1121</a:t>
            </a:r>
          </a:p>
        </p:txBody>
      </p:sp>
      <p:sp>
        <p:nvSpPr>
          <p:cNvPr id="9" name="object 16">
            <a:extLst>
              <a:ext uri="{FF2B5EF4-FFF2-40B4-BE49-F238E27FC236}">
                <a16:creationId xmlns:a16="http://schemas.microsoft.com/office/drawing/2014/main" id="{9960FC2D-3887-1646-A0CD-D2FB86584638}"/>
              </a:ext>
            </a:extLst>
          </p:cNvPr>
          <p:cNvSpPr txBox="1"/>
          <p:nvPr/>
        </p:nvSpPr>
        <p:spPr>
          <a:xfrm>
            <a:off x="1746250" y="2553278"/>
            <a:ext cx="10058400" cy="584775"/>
          </a:xfrm>
          <a:prstGeom prst="rect">
            <a:avLst/>
          </a:prstGeom>
        </p:spPr>
        <p:txBody>
          <a:bodyPr vert="horz" wrap="square" lIns="0" tIns="91440" rIns="0" bIns="0" rtlCol="0">
            <a:spAutoFit/>
          </a:bodyPr>
          <a:lstStyle/>
          <a:p>
            <a:pPr marL="12700" lvl="0" algn="just">
              <a:spcBef>
                <a:spcPts val="720"/>
              </a:spcBef>
            </a:pPr>
            <a:r>
              <a:rPr lang="es-MX" sz="3200" b="1" dirty="0">
                <a:solidFill>
                  <a:srgbClr val="0070C0"/>
                </a:solidFill>
              </a:rPr>
              <a:t>Ejemplos Sentencia Repetir</a:t>
            </a:r>
            <a:endParaRPr lang="es-MX" sz="3600" b="1" dirty="0">
              <a:solidFill>
                <a:srgbClr val="0070C0"/>
              </a:solidFill>
              <a:latin typeface="Arial Narrow" panose="020B0606020202030204" pitchFamily="34" charset="0"/>
              <a:ea typeface="Consolas"/>
              <a:cs typeface="Consolas"/>
              <a:sym typeface="Consolas"/>
            </a:endParaRPr>
          </a:p>
        </p:txBody>
      </p:sp>
      <p:sp>
        <p:nvSpPr>
          <p:cNvPr id="10" name="Marcador de texto 23">
            <a:extLst>
              <a:ext uri="{FF2B5EF4-FFF2-40B4-BE49-F238E27FC236}">
                <a16:creationId xmlns:a16="http://schemas.microsoft.com/office/drawing/2014/main" id="{7DC26DCC-4222-CF4F-A4D0-5F8804ECD6CF}"/>
              </a:ext>
            </a:extLst>
          </p:cNvPr>
          <p:cNvSpPr txBox="1">
            <a:spLocks/>
          </p:cNvSpPr>
          <p:nvPr/>
        </p:nvSpPr>
        <p:spPr>
          <a:xfrm>
            <a:off x="5632450" y="1098000"/>
            <a:ext cx="8335011"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a:t>Sentencias de Repetición</a:t>
            </a:r>
          </a:p>
        </p:txBody>
      </p:sp>
      <p:sp>
        <p:nvSpPr>
          <p:cNvPr id="4" name="Rectángulo 3"/>
          <p:cNvSpPr/>
          <p:nvPr/>
        </p:nvSpPr>
        <p:spPr>
          <a:xfrm>
            <a:off x="2127250" y="3304929"/>
            <a:ext cx="16535400" cy="584775"/>
          </a:xfrm>
          <a:prstGeom prst="rect">
            <a:avLst/>
          </a:prstGeom>
        </p:spPr>
        <p:txBody>
          <a:bodyPr wrap="square">
            <a:spAutoFit/>
          </a:bodyPr>
          <a:lstStyle/>
          <a:p>
            <a:pPr algn="just"/>
            <a:r>
              <a:rPr lang="es-MX" sz="3200" dirty="0">
                <a:solidFill>
                  <a:srgbClr val="000000"/>
                </a:solidFill>
              </a:rPr>
              <a:t>1. Calcular y mostrar el promedio de 6 números ingresados por teclado. </a:t>
            </a:r>
            <a:endParaRPr lang="en-US" sz="3200" dirty="0"/>
          </a:p>
        </p:txBody>
      </p:sp>
      <p:pic>
        <p:nvPicPr>
          <p:cNvPr id="3" name="Imagen 2"/>
          <p:cNvPicPr>
            <a:picLocks noChangeAspect="1"/>
          </p:cNvPicPr>
          <p:nvPr/>
        </p:nvPicPr>
        <p:blipFill>
          <a:blip r:embed="rId2"/>
          <a:stretch>
            <a:fillRect/>
          </a:stretch>
        </p:blipFill>
        <p:spPr>
          <a:xfrm>
            <a:off x="1746250" y="4283074"/>
            <a:ext cx="12039600" cy="6070815"/>
          </a:xfrm>
          <a:prstGeom prst="rect">
            <a:avLst/>
          </a:prstGeom>
        </p:spPr>
      </p:pic>
    </p:spTree>
    <p:extLst>
      <p:ext uri="{BB962C8B-B14F-4D97-AF65-F5344CB8AC3E}">
        <p14:creationId xmlns:p14="http://schemas.microsoft.com/office/powerpoint/2010/main" val="211074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a:t>PGY1121</a:t>
            </a:r>
          </a:p>
        </p:txBody>
      </p:sp>
      <p:sp>
        <p:nvSpPr>
          <p:cNvPr id="9" name="object 16">
            <a:extLst>
              <a:ext uri="{FF2B5EF4-FFF2-40B4-BE49-F238E27FC236}">
                <a16:creationId xmlns:a16="http://schemas.microsoft.com/office/drawing/2014/main" id="{9960FC2D-3887-1646-A0CD-D2FB86584638}"/>
              </a:ext>
            </a:extLst>
          </p:cNvPr>
          <p:cNvSpPr txBox="1"/>
          <p:nvPr/>
        </p:nvSpPr>
        <p:spPr>
          <a:xfrm>
            <a:off x="1746250" y="2553278"/>
            <a:ext cx="10058400" cy="584775"/>
          </a:xfrm>
          <a:prstGeom prst="rect">
            <a:avLst/>
          </a:prstGeom>
        </p:spPr>
        <p:txBody>
          <a:bodyPr vert="horz" wrap="square" lIns="0" tIns="91440" rIns="0" bIns="0" rtlCol="0">
            <a:spAutoFit/>
          </a:bodyPr>
          <a:lstStyle/>
          <a:p>
            <a:pPr marL="12700" lvl="0" algn="just">
              <a:spcBef>
                <a:spcPts val="720"/>
              </a:spcBef>
            </a:pPr>
            <a:r>
              <a:rPr lang="es-MX" sz="3200" b="1" dirty="0">
                <a:solidFill>
                  <a:srgbClr val="0070C0"/>
                </a:solidFill>
              </a:rPr>
              <a:t>Ejercicios</a:t>
            </a:r>
            <a:endParaRPr lang="es-MX" sz="3600" b="1" dirty="0">
              <a:solidFill>
                <a:srgbClr val="0070C0"/>
              </a:solidFill>
              <a:latin typeface="Arial Narrow" panose="020B0606020202030204" pitchFamily="34" charset="0"/>
              <a:ea typeface="Consolas"/>
              <a:cs typeface="Consolas"/>
              <a:sym typeface="Consolas"/>
            </a:endParaRPr>
          </a:p>
        </p:txBody>
      </p:sp>
      <p:sp>
        <p:nvSpPr>
          <p:cNvPr id="10" name="Marcador de texto 23">
            <a:extLst>
              <a:ext uri="{FF2B5EF4-FFF2-40B4-BE49-F238E27FC236}">
                <a16:creationId xmlns:a16="http://schemas.microsoft.com/office/drawing/2014/main" id="{7DC26DCC-4222-CF4F-A4D0-5F8804ECD6CF}"/>
              </a:ext>
            </a:extLst>
          </p:cNvPr>
          <p:cNvSpPr txBox="1">
            <a:spLocks/>
          </p:cNvSpPr>
          <p:nvPr/>
        </p:nvSpPr>
        <p:spPr>
          <a:xfrm>
            <a:off x="5632450" y="1098000"/>
            <a:ext cx="8335011"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a:t>Sentencias de Repetición</a:t>
            </a:r>
          </a:p>
        </p:txBody>
      </p:sp>
      <p:sp>
        <p:nvSpPr>
          <p:cNvPr id="4" name="Rectángulo 3"/>
          <p:cNvSpPr/>
          <p:nvPr/>
        </p:nvSpPr>
        <p:spPr>
          <a:xfrm>
            <a:off x="2127250" y="3304929"/>
            <a:ext cx="16535400" cy="4401205"/>
          </a:xfrm>
          <a:prstGeom prst="rect">
            <a:avLst/>
          </a:prstGeom>
        </p:spPr>
        <p:txBody>
          <a:bodyPr wrap="square">
            <a:spAutoFit/>
          </a:bodyPr>
          <a:lstStyle/>
          <a:p>
            <a:pPr algn="just"/>
            <a:r>
              <a:rPr lang="es-MX" sz="4000" dirty="0">
                <a:solidFill>
                  <a:srgbClr val="000000"/>
                </a:solidFill>
              </a:rPr>
              <a:t>Ingresar los siguientes datos de 5 personas:</a:t>
            </a:r>
          </a:p>
          <a:p>
            <a:pPr algn="just"/>
            <a:endParaRPr lang="es-MX" sz="4000" dirty="0">
              <a:solidFill>
                <a:srgbClr val="000000"/>
              </a:solidFill>
            </a:endParaRPr>
          </a:p>
          <a:p>
            <a:pPr algn="just"/>
            <a:r>
              <a:rPr lang="es-MX" sz="4000" dirty="0">
                <a:solidFill>
                  <a:srgbClr val="C00000"/>
                </a:solidFill>
              </a:rPr>
              <a:t>Nombre, Edad, Género, Número de celular, Estado civil</a:t>
            </a:r>
          </a:p>
          <a:p>
            <a:pPr algn="just"/>
            <a:endParaRPr lang="es-MX" sz="4000" dirty="0">
              <a:solidFill>
                <a:srgbClr val="C00000"/>
              </a:solidFill>
            </a:endParaRPr>
          </a:p>
          <a:p>
            <a:pPr marL="896938" indent="-361950" algn="just">
              <a:buFont typeface="Arial" panose="020B0604020202020204" pitchFamily="34" charset="0"/>
              <a:buChar char="•"/>
            </a:pPr>
            <a:r>
              <a:rPr lang="es-MX" sz="4000" dirty="0">
                <a:solidFill>
                  <a:srgbClr val="0070C0"/>
                </a:solidFill>
              </a:rPr>
              <a:t>Mostrar nombre y edad si género es mujer</a:t>
            </a:r>
          </a:p>
          <a:p>
            <a:pPr marL="896938" indent="-361950" algn="just">
              <a:buFont typeface="Arial" panose="020B0604020202020204" pitchFamily="34" charset="0"/>
              <a:buChar char="•"/>
            </a:pPr>
            <a:r>
              <a:rPr lang="es-MX" sz="4000" dirty="0">
                <a:solidFill>
                  <a:srgbClr val="0070C0"/>
                </a:solidFill>
              </a:rPr>
              <a:t>Calcular promedio de edad de los hombres</a:t>
            </a:r>
          </a:p>
          <a:p>
            <a:pPr marL="896938" indent="-361950" algn="just">
              <a:buFont typeface="Arial" panose="020B0604020202020204" pitchFamily="34" charset="0"/>
              <a:buChar char="•"/>
            </a:pPr>
            <a:r>
              <a:rPr lang="es-MX" sz="4000" dirty="0">
                <a:solidFill>
                  <a:srgbClr val="0070C0"/>
                </a:solidFill>
              </a:rPr>
              <a:t>Mostrar nombre y número de celular si su estado es “Soltero” o “Soltera”</a:t>
            </a:r>
          </a:p>
        </p:txBody>
      </p:sp>
      <p:sp>
        <p:nvSpPr>
          <p:cNvPr id="7" name="object 16">
            <a:extLst>
              <a:ext uri="{FF2B5EF4-FFF2-40B4-BE49-F238E27FC236}">
                <a16:creationId xmlns:a16="http://schemas.microsoft.com/office/drawing/2014/main" id="{9960FC2D-3887-1646-A0CD-D2FB86584638}"/>
              </a:ext>
            </a:extLst>
          </p:cNvPr>
          <p:cNvSpPr txBox="1"/>
          <p:nvPr/>
        </p:nvSpPr>
        <p:spPr>
          <a:xfrm>
            <a:off x="2138153" y="8497291"/>
            <a:ext cx="10058400" cy="584775"/>
          </a:xfrm>
          <a:prstGeom prst="rect">
            <a:avLst/>
          </a:prstGeom>
        </p:spPr>
        <p:txBody>
          <a:bodyPr vert="horz" wrap="square" lIns="0" tIns="91440" rIns="0" bIns="0" rtlCol="0">
            <a:spAutoFit/>
          </a:bodyPr>
          <a:lstStyle/>
          <a:p>
            <a:pPr marL="12700" lvl="0" algn="just">
              <a:spcBef>
                <a:spcPts val="720"/>
              </a:spcBef>
            </a:pPr>
            <a:r>
              <a:rPr lang="es-MX" sz="3200" b="1" dirty="0">
                <a:solidFill>
                  <a:srgbClr val="C00000"/>
                </a:solidFill>
              </a:rPr>
              <a:t>Comparte los resultados con tus compañeros</a:t>
            </a:r>
            <a:endParaRPr lang="es-MX" sz="3600" b="1" dirty="0">
              <a:solidFill>
                <a:srgbClr val="C00000"/>
              </a:solidFill>
              <a:latin typeface="Arial Narrow" panose="020B0606020202030204" pitchFamily="34" charset="0"/>
              <a:ea typeface="Consolas"/>
              <a:cs typeface="Consolas"/>
              <a:sym typeface="Consolas"/>
            </a:endParaRPr>
          </a:p>
        </p:txBody>
      </p:sp>
    </p:spTree>
    <p:extLst>
      <p:ext uri="{BB962C8B-B14F-4D97-AF65-F5344CB8AC3E}">
        <p14:creationId xmlns:p14="http://schemas.microsoft.com/office/powerpoint/2010/main" val="2777918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a:t>PGY1121</a:t>
            </a:r>
          </a:p>
        </p:txBody>
      </p:sp>
      <p:sp>
        <p:nvSpPr>
          <p:cNvPr id="10" name="Marcador de texto 23">
            <a:extLst>
              <a:ext uri="{FF2B5EF4-FFF2-40B4-BE49-F238E27FC236}">
                <a16:creationId xmlns:a16="http://schemas.microsoft.com/office/drawing/2014/main" id="{7DC26DCC-4222-CF4F-A4D0-5F8804ECD6CF}"/>
              </a:ext>
            </a:extLst>
          </p:cNvPr>
          <p:cNvSpPr txBox="1">
            <a:spLocks/>
          </p:cNvSpPr>
          <p:nvPr/>
        </p:nvSpPr>
        <p:spPr>
          <a:xfrm>
            <a:off x="5251450" y="1098000"/>
            <a:ext cx="14249400"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a:t>Guía de Ejercicios</a:t>
            </a:r>
          </a:p>
        </p:txBody>
      </p:sp>
      <p:pic>
        <p:nvPicPr>
          <p:cNvPr id="12" name="Imagen 11"/>
          <p:cNvPicPr>
            <a:picLocks noChangeAspect="1"/>
          </p:cNvPicPr>
          <p:nvPr/>
        </p:nvPicPr>
        <p:blipFill>
          <a:blip r:embed="rId2"/>
          <a:stretch>
            <a:fillRect/>
          </a:stretch>
        </p:blipFill>
        <p:spPr>
          <a:xfrm>
            <a:off x="2805862" y="4562290"/>
            <a:ext cx="1143000" cy="684855"/>
          </a:xfrm>
          <a:prstGeom prst="rect">
            <a:avLst/>
          </a:prstGeom>
        </p:spPr>
      </p:pic>
      <p:sp>
        <p:nvSpPr>
          <p:cNvPr id="7" name="object 16">
            <a:extLst>
              <a:ext uri="{FF2B5EF4-FFF2-40B4-BE49-F238E27FC236}">
                <a16:creationId xmlns:a16="http://schemas.microsoft.com/office/drawing/2014/main" id="{9960FC2D-3887-1646-A0CD-D2FB86584638}"/>
              </a:ext>
            </a:extLst>
          </p:cNvPr>
          <p:cNvSpPr txBox="1"/>
          <p:nvPr/>
        </p:nvSpPr>
        <p:spPr>
          <a:xfrm>
            <a:off x="4184650" y="4586672"/>
            <a:ext cx="14249400" cy="1323439"/>
          </a:xfrm>
          <a:prstGeom prst="rect">
            <a:avLst/>
          </a:prstGeom>
        </p:spPr>
        <p:txBody>
          <a:bodyPr vert="horz" wrap="square" lIns="0" tIns="91440" rIns="0" bIns="0" rtlCol="0">
            <a:spAutoFit/>
          </a:bodyPr>
          <a:lstStyle/>
          <a:p>
            <a:pPr algn="just"/>
            <a:r>
              <a:rPr lang="es-MX" sz="4000" b="1" dirty="0">
                <a:solidFill>
                  <a:srgbClr val="002060"/>
                </a:solidFill>
                <a:latin typeface="Arial" panose="020B0604020202020204" pitchFamily="34" charset="0"/>
                <a:cs typeface="Arial" panose="020B0604020202020204" pitchFamily="34" charset="0"/>
              </a:rPr>
              <a:t>Revisa los ejercicios de esta semana en ejercicios prácticos semana 3</a:t>
            </a:r>
          </a:p>
        </p:txBody>
      </p:sp>
      <p:pic>
        <p:nvPicPr>
          <p:cNvPr id="8" name="Imagen 7"/>
          <p:cNvPicPr>
            <a:picLocks noChangeAspect="1"/>
          </p:cNvPicPr>
          <p:nvPr/>
        </p:nvPicPr>
        <p:blipFill>
          <a:blip r:embed="rId3"/>
          <a:stretch>
            <a:fillRect/>
          </a:stretch>
        </p:blipFill>
        <p:spPr>
          <a:xfrm>
            <a:off x="16529050" y="5730875"/>
            <a:ext cx="1371600" cy="658999"/>
          </a:xfrm>
          <a:prstGeom prst="rect">
            <a:avLst/>
          </a:prstGeom>
        </p:spPr>
      </p:pic>
    </p:spTree>
    <p:extLst>
      <p:ext uri="{BB962C8B-B14F-4D97-AF65-F5344CB8AC3E}">
        <p14:creationId xmlns:p14="http://schemas.microsoft.com/office/powerpoint/2010/main" val="2716128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a:xfrm>
            <a:off x="5022850" y="6569075"/>
            <a:ext cx="10649035" cy="553998"/>
          </a:xfrm>
        </p:spPr>
        <p:txBody>
          <a:bodyPr/>
          <a:lstStyle/>
          <a:p>
            <a:r>
              <a:rPr lang="es-CL" sz="3600" dirty="0">
                <a:solidFill>
                  <a:schemeClr val="bg1"/>
                </a:solidFill>
              </a:rPr>
              <a:t>Escuela de Informática y Telecomunicaciones</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3599551" y="3904095"/>
            <a:ext cx="13495632" cy="1723549"/>
          </a:xfrm>
        </p:spPr>
        <p:txBody>
          <a:bodyPr/>
          <a:lstStyle/>
          <a:p>
            <a:r>
              <a:rPr lang="es-CL" sz="7200" dirty="0"/>
              <a:t>Programación de Algoritmos</a:t>
            </a:r>
          </a:p>
          <a:p>
            <a:r>
              <a:rPr lang="es-CL" sz="4000" dirty="0"/>
              <a:t>PGY1121</a:t>
            </a:r>
          </a:p>
        </p:txBody>
      </p:sp>
    </p:spTree>
    <p:extLst>
      <p:ext uri="{BB962C8B-B14F-4D97-AF65-F5344CB8AC3E}">
        <p14:creationId xmlns:p14="http://schemas.microsoft.com/office/powerpoint/2010/main" val="258650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922AFCB8-239F-634B-87EE-F69D82B39952}"/>
              </a:ext>
            </a:extLst>
          </p:cNvPr>
          <p:cNvSpPr/>
          <p:nvPr/>
        </p:nvSpPr>
        <p:spPr>
          <a:xfrm>
            <a:off x="9290050" y="8205218"/>
            <a:ext cx="6896100" cy="1766190"/>
          </a:xfrm>
          <a:prstGeom prst="rect">
            <a:avLst/>
          </a:prstGeom>
          <a:solidFill>
            <a:srgbClr val="307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BE0849"/>
              </a:solidFill>
            </a:endParaRPr>
          </a:p>
        </p:txBody>
      </p:sp>
      <p:sp>
        <p:nvSpPr>
          <p:cNvPr id="3" name="CuadroTexto 2"/>
          <p:cNvSpPr txBox="1"/>
          <p:nvPr/>
        </p:nvSpPr>
        <p:spPr>
          <a:xfrm>
            <a:off x="10170063" y="8734370"/>
            <a:ext cx="6016087" cy="707886"/>
          </a:xfrm>
          <a:prstGeom prst="rect">
            <a:avLst/>
          </a:prstGeom>
          <a:noFill/>
        </p:spPr>
        <p:txBody>
          <a:bodyPr wrap="square" rtlCol="0">
            <a:spAutoFit/>
          </a:bodyPr>
          <a:lstStyle/>
          <a:p>
            <a:pPr algn="just" defTabSz="442913">
              <a:tabLst>
                <a:tab pos="4572000" algn="l"/>
              </a:tabLst>
            </a:pPr>
            <a:r>
              <a:rPr lang="es-CL" sz="4000" dirty="0">
                <a:solidFill>
                  <a:schemeClr val="bg1"/>
                </a:solidFill>
              </a:rPr>
              <a:t>Sentencias de repetición</a:t>
            </a:r>
          </a:p>
        </p:txBody>
      </p:sp>
      <p:sp>
        <p:nvSpPr>
          <p:cNvPr id="16" name="Rectángulo 15"/>
          <p:cNvSpPr/>
          <p:nvPr/>
        </p:nvSpPr>
        <p:spPr>
          <a:xfrm>
            <a:off x="6394450" y="6188075"/>
            <a:ext cx="13182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Título 3">
            <a:extLst>
              <a:ext uri="{FF2B5EF4-FFF2-40B4-BE49-F238E27FC236}">
                <a16:creationId xmlns:a16="http://schemas.microsoft.com/office/drawing/2014/main" id="{07B15584-95E6-3649-8525-60E595905FC0}"/>
              </a:ext>
            </a:extLst>
          </p:cNvPr>
          <p:cNvSpPr>
            <a:spLocks noGrp="1"/>
          </p:cNvSpPr>
          <p:nvPr>
            <p:ph type="title"/>
          </p:nvPr>
        </p:nvSpPr>
        <p:spPr>
          <a:xfrm>
            <a:off x="6927850" y="6464330"/>
            <a:ext cx="10661650" cy="1323439"/>
          </a:xfrm>
        </p:spPr>
        <p:txBody>
          <a:bodyPr/>
          <a:lstStyle/>
          <a:p>
            <a:pPr algn="ctr"/>
            <a:r>
              <a:rPr lang="es-CL" dirty="0">
                <a:solidFill>
                  <a:srgbClr val="00B0F0"/>
                </a:solidFill>
              </a:rPr>
              <a:t>Experiencia de Aprendizaje N° 1</a:t>
            </a:r>
            <a:br>
              <a:rPr lang="es-CL" dirty="0">
                <a:solidFill>
                  <a:srgbClr val="00B0F0"/>
                </a:solidFill>
              </a:rPr>
            </a:br>
            <a:r>
              <a:rPr lang="es-CL" sz="3200" dirty="0">
                <a:solidFill>
                  <a:srgbClr val="002060"/>
                </a:solidFill>
              </a:rPr>
              <a:t>Clase N° 3</a:t>
            </a:r>
          </a:p>
        </p:txBody>
      </p:sp>
    </p:spTree>
    <p:extLst>
      <p:ext uri="{BB962C8B-B14F-4D97-AF65-F5344CB8AC3E}">
        <p14:creationId xmlns:p14="http://schemas.microsoft.com/office/powerpoint/2010/main" val="131301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F0A42BA-5D1F-664F-B64B-E5E9115EA4EE}"/>
              </a:ext>
            </a:extLst>
          </p:cNvPr>
          <p:cNvSpPr>
            <a:spLocks noGrp="1"/>
          </p:cNvSpPr>
          <p:nvPr>
            <p:ph type="body" sz="quarter" idx="12"/>
          </p:nvPr>
        </p:nvSpPr>
        <p:spPr>
          <a:xfrm>
            <a:off x="298450" y="1235075"/>
            <a:ext cx="4498056" cy="738664"/>
          </a:xfrm>
        </p:spPr>
        <p:txBody>
          <a:bodyPr/>
          <a:lstStyle/>
          <a:p>
            <a:r>
              <a:rPr lang="es-CL" sz="4800" dirty="0"/>
              <a:t>Especialidades</a:t>
            </a:r>
            <a:endParaRPr lang="es-CL" sz="2800" dirty="0">
              <a:solidFill>
                <a:srgbClr val="00A9D8"/>
              </a:solidFill>
            </a:endParaRPr>
          </a:p>
        </p:txBody>
      </p:sp>
      <p:sp>
        <p:nvSpPr>
          <p:cNvPr id="28" name="Marcador de texto 1">
            <a:extLst>
              <a:ext uri="{FF2B5EF4-FFF2-40B4-BE49-F238E27FC236}">
                <a16:creationId xmlns:a16="http://schemas.microsoft.com/office/drawing/2014/main" id="{CABE9E9E-A2AC-E845-A7C5-039B88562117}"/>
              </a:ext>
            </a:extLst>
          </p:cNvPr>
          <p:cNvSpPr txBox="1">
            <a:spLocks/>
          </p:cNvSpPr>
          <p:nvPr/>
        </p:nvSpPr>
        <p:spPr>
          <a:xfrm>
            <a:off x="3498850" y="4709716"/>
            <a:ext cx="13258800" cy="1790234"/>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lvl="0" indent="-457200" algn="just">
              <a:lnSpc>
                <a:spcPct val="90000"/>
              </a:lnSpc>
              <a:spcBef>
                <a:spcPts val="1000"/>
              </a:spcBef>
              <a:buSzPts val="2800"/>
              <a:buFont typeface="Arial"/>
              <a:buChar char="•"/>
            </a:pPr>
            <a:r>
              <a:rPr lang="es-MX" sz="4000" b="0" dirty="0">
                <a:latin typeface="Arial Narrow" panose="020B0606020202030204" pitchFamily="34" charset="0"/>
                <a:ea typeface="Consolas"/>
                <a:cs typeface="Consolas"/>
                <a:sym typeface="Consolas"/>
              </a:rPr>
              <a:t>Utiliza las estructuras de repetición adecuadas, según la funcionalidad requerida.</a:t>
            </a:r>
            <a:endParaRPr lang="es-MX" sz="4000" b="0" dirty="0">
              <a:latin typeface="Arial Narrow" panose="020B0606020202030204" pitchFamily="34" charset="0"/>
            </a:endParaRPr>
          </a:p>
          <a:p>
            <a:pPr marL="457200" lvl="0" indent="-279400" algn="just">
              <a:lnSpc>
                <a:spcPct val="90000"/>
              </a:lnSpc>
              <a:spcBef>
                <a:spcPts val="1000"/>
              </a:spcBef>
              <a:buSzPts val="2800"/>
            </a:pPr>
            <a:endParaRPr lang="es-MX" sz="4000" dirty="0">
              <a:latin typeface="Arial Narrow" panose="020B0606020202030204" pitchFamily="34" charset="0"/>
              <a:ea typeface="Consolas"/>
              <a:cs typeface="Consolas"/>
              <a:sym typeface="Consolas"/>
            </a:endParaRPr>
          </a:p>
        </p:txBody>
      </p:sp>
      <p:sp>
        <p:nvSpPr>
          <p:cNvPr id="29" name="object 92">
            <a:extLst>
              <a:ext uri="{FF2B5EF4-FFF2-40B4-BE49-F238E27FC236}">
                <a16:creationId xmlns:a16="http://schemas.microsoft.com/office/drawing/2014/main" id="{E41A357A-3628-0544-8889-B7358C79D363}"/>
              </a:ext>
            </a:extLst>
          </p:cNvPr>
          <p:cNvSpPr txBox="1"/>
          <p:nvPr/>
        </p:nvSpPr>
        <p:spPr>
          <a:xfrm>
            <a:off x="1289050" y="3303858"/>
            <a:ext cx="5484145" cy="629660"/>
          </a:xfrm>
          <a:prstGeom prst="rect">
            <a:avLst/>
          </a:prstGeom>
        </p:spPr>
        <p:txBody>
          <a:bodyPr vert="horz" wrap="square" lIns="0" tIns="13970" rIns="0" bIns="0" rtlCol="0">
            <a:spAutoFit/>
          </a:bodyPr>
          <a:lstStyle/>
          <a:p>
            <a:pPr marL="12700">
              <a:lnSpc>
                <a:spcPct val="100000"/>
              </a:lnSpc>
              <a:spcBef>
                <a:spcPts val="110"/>
              </a:spcBef>
            </a:pPr>
            <a:r>
              <a:rPr lang="es-CL" sz="4000" b="1" dirty="0">
                <a:solidFill>
                  <a:srgbClr val="307DE1"/>
                </a:solidFill>
                <a:latin typeface="Arial"/>
                <a:cs typeface="Arial"/>
              </a:rPr>
              <a:t>Objetivos de la sesión</a:t>
            </a:r>
            <a:endParaRPr sz="4000" dirty="0">
              <a:solidFill>
                <a:srgbClr val="307DE1"/>
              </a:solidFill>
              <a:latin typeface="Arial"/>
              <a:cs typeface="Arial"/>
            </a:endParaRPr>
          </a:p>
        </p:txBody>
      </p:sp>
      <p:pic>
        <p:nvPicPr>
          <p:cNvPr id="35" name="Imagen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4450" y="9998075"/>
            <a:ext cx="5566837" cy="1095601"/>
          </a:xfrm>
          <a:prstGeom prst="rect">
            <a:avLst/>
          </a:prstGeom>
        </p:spPr>
      </p:pic>
      <p:pic>
        <p:nvPicPr>
          <p:cNvPr id="37" name="Imagen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59222"/>
            <a:ext cx="7461250" cy="1468438"/>
          </a:xfrm>
          <a:prstGeom prst="rect">
            <a:avLst/>
          </a:prstGeom>
        </p:spPr>
      </p:pic>
    </p:spTree>
    <p:extLst>
      <p:ext uri="{BB962C8B-B14F-4D97-AF65-F5344CB8AC3E}">
        <p14:creationId xmlns:p14="http://schemas.microsoft.com/office/powerpoint/2010/main" val="131727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a:t>PGY1121</a:t>
            </a:r>
          </a:p>
        </p:txBody>
      </p:sp>
      <p:sp>
        <p:nvSpPr>
          <p:cNvPr id="3" name="Rectángulo 2"/>
          <p:cNvSpPr/>
          <p:nvPr/>
        </p:nvSpPr>
        <p:spPr>
          <a:xfrm>
            <a:off x="9366250" y="6188075"/>
            <a:ext cx="84582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object 16">
            <a:extLst>
              <a:ext uri="{FF2B5EF4-FFF2-40B4-BE49-F238E27FC236}">
                <a16:creationId xmlns:a16="http://schemas.microsoft.com/office/drawing/2014/main" id="{9960FC2D-3887-1646-A0CD-D2FB86584638}"/>
              </a:ext>
            </a:extLst>
          </p:cNvPr>
          <p:cNvSpPr txBox="1"/>
          <p:nvPr/>
        </p:nvSpPr>
        <p:spPr>
          <a:xfrm>
            <a:off x="8832850" y="3521075"/>
            <a:ext cx="10058400" cy="6781344"/>
          </a:xfrm>
          <a:prstGeom prst="rect">
            <a:avLst/>
          </a:prstGeom>
        </p:spPr>
        <p:txBody>
          <a:bodyPr vert="horz" wrap="square" lIns="0" tIns="91440" rIns="0" bIns="0" rtlCol="0">
            <a:spAutoFit/>
          </a:bodyPr>
          <a:lstStyle/>
          <a:p>
            <a:pPr marL="12700" lvl="0" algn="just">
              <a:spcBef>
                <a:spcPts val="720"/>
              </a:spcBef>
            </a:pPr>
            <a:r>
              <a:rPr lang="es-MX" sz="3200" dirty="0"/>
              <a:t>Las sentencias de </a:t>
            </a:r>
            <a:r>
              <a:rPr lang="es-MX" sz="3200" b="1" dirty="0">
                <a:solidFill>
                  <a:srgbClr val="C00000"/>
                </a:solidFill>
              </a:rPr>
              <a:t>repetición</a:t>
            </a:r>
            <a:r>
              <a:rPr lang="es-MX" sz="3200" dirty="0"/>
              <a:t> son denominadas estructuras cíclicas, iterativas o de bucles. </a:t>
            </a:r>
          </a:p>
          <a:p>
            <a:pPr marL="12700" lvl="0" algn="just">
              <a:spcBef>
                <a:spcPts val="720"/>
              </a:spcBef>
            </a:pPr>
            <a:endParaRPr lang="es-MX" sz="3200" dirty="0"/>
          </a:p>
          <a:p>
            <a:pPr marL="12700" lvl="0" algn="just">
              <a:spcBef>
                <a:spcPts val="720"/>
              </a:spcBef>
            </a:pPr>
            <a:r>
              <a:rPr lang="es-MX" sz="3200" dirty="0"/>
              <a:t>Estas sentencias permiten ejecutar la o las instrucciones las n veces que se indican, siempre que la condición sea verdadera.</a:t>
            </a:r>
          </a:p>
          <a:p>
            <a:pPr marL="12700" lvl="0" algn="just">
              <a:spcBef>
                <a:spcPts val="720"/>
              </a:spcBef>
            </a:pPr>
            <a:endParaRPr lang="es-MX" sz="3200" dirty="0"/>
          </a:p>
          <a:p>
            <a:pPr marL="12700" lvl="0" algn="just">
              <a:spcBef>
                <a:spcPts val="720"/>
              </a:spcBef>
            </a:pPr>
            <a:r>
              <a:rPr lang="es-MX" sz="3200" b="1" dirty="0">
                <a:solidFill>
                  <a:srgbClr val="0070C0"/>
                </a:solidFill>
              </a:rPr>
              <a:t>Ejemplos:</a:t>
            </a:r>
          </a:p>
          <a:p>
            <a:pPr marL="469900" lvl="0" indent="-20638" algn="just">
              <a:spcBef>
                <a:spcPts val="720"/>
              </a:spcBef>
              <a:buFont typeface="Arial" panose="020B0604020202020204" pitchFamily="34" charset="0"/>
              <a:buChar char="•"/>
            </a:pPr>
            <a:r>
              <a:rPr lang="es-MX" sz="3200" dirty="0"/>
              <a:t>	Mientras</a:t>
            </a:r>
          </a:p>
          <a:p>
            <a:pPr marL="469900" lvl="0" indent="-20638" algn="just">
              <a:spcBef>
                <a:spcPts val="720"/>
              </a:spcBef>
              <a:buFont typeface="Arial" panose="020B0604020202020204" pitchFamily="34" charset="0"/>
              <a:buChar char="•"/>
            </a:pPr>
            <a:r>
              <a:rPr lang="es-MX" sz="3200" dirty="0"/>
              <a:t>	Para</a:t>
            </a:r>
          </a:p>
          <a:p>
            <a:pPr marL="469900" lvl="0" indent="-20638" algn="just">
              <a:spcBef>
                <a:spcPts val="720"/>
              </a:spcBef>
              <a:buFont typeface="Arial" panose="020B0604020202020204" pitchFamily="34" charset="0"/>
              <a:buChar char="•"/>
            </a:pPr>
            <a:r>
              <a:rPr lang="es-MX" sz="3200" dirty="0"/>
              <a:t>	Repetir</a:t>
            </a:r>
            <a:endParaRPr lang="es-MX" sz="3200" dirty="0">
              <a:latin typeface="Arial Narrow" panose="020B0606020202030204" pitchFamily="34" charset="0"/>
              <a:ea typeface="Consolas"/>
              <a:cs typeface="Consolas"/>
              <a:sym typeface="Consolas"/>
            </a:endParaRPr>
          </a:p>
          <a:p>
            <a:pPr marL="355600" lvl="0" indent="-342900" algn="just">
              <a:spcBef>
                <a:spcPts val="720"/>
              </a:spcBef>
              <a:buFont typeface="Arial" panose="020B0604020202020204" pitchFamily="34" charset="0"/>
              <a:buChar char="•"/>
            </a:pPr>
            <a:endParaRPr lang="es-MX" sz="3600" dirty="0">
              <a:latin typeface="Arial Narrow" panose="020B0606020202030204" pitchFamily="34" charset="0"/>
              <a:ea typeface="Consolas"/>
              <a:cs typeface="Consolas"/>
              <a:sym typeface="Consolas"/>
            </a:endParaRPr>
          </a:p>
        </p:txBody>
      </p:sp>
      <p:sp>
        <p:nvSpPr>
          <p:cNvPr id="10" name="Marcador de texto 23">
            <a:extLst>
              <a:ext uri="{FF2B5EF4-FFF2-40B4-BE49-F238E27FC236}">
                <a16:creationId xmlns:a16="http://schemas.microsoft.com/office/drawing/2014/main" id="{7DC26DCC-4222-CF4F-A4D0-5F8804ECD6CF}"/>
              </a:ext>
            </a:extLst>
          </p:cNvPr>
          <p:cNvSpPr txBox="1">
            <a:spLocks/>
          </p:cNvSpPr>
          <p:nvPr/>
        </p:nvSpPr>
        <p:spPr>
          <a:xfrm>
            <a:off x="5632450" y="1098000"/>
            <a:ext cx="8335011"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a:t>Sentencias de Repetición</a:t>
            </a:r>
          </a:p>
        </p:txBody>
      </p:sp>
      <p:pic>
        <p:nvPicPr>
          <p:cNvPr id="2" name="Imagen 1"/>
          <p:cNvPicPr>
            <a:picLocks noChangeAspect="1"/>
          </p:cNvPicPr>
          <p:nvPr/>
        </p:nvPicPr>
        <p:blipFill>
          <a:blip r:embed="rId2"/>
          <a:stretch>
            <a:fillRect/>
          </a:stretch>
        </p:blipFill>
        <p:spPr>
          <a:xfrm>
            <a:off x="679450" y="3978275"/>
            <a:ext cx="6937051" cy="4038600"/>
          </a:xfrm>
          <a:prstGeom prst="rect">
            <a:avLst/>
          </a:prstGeom>
        </p:spPr>
      </p:pic>
    </p:spTree>
    <p:extLst>
      <p:ext uri="{BB962C8B-B14F-4D97-AF65-F5344CB8AC3E}">
        <p14:creationId xmlns:p14="http://schemas.microsoft.com/office/powerpoint/2010/main" val="253132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a:t>PGY1121</a:t>
            </a:r>
          </a:p>
        </p:txBody>
      </p:sp>
      <p:sp>
        <p:nvSpPr>
          <p:cNvPr id="9" name="object 16">
            <a:extLst>
              <a:ext uri="{FF2B5EF4-FFF2-40B4-BE49-F238E27FC236}">
                <a16:creationId xmlns:a16="http://schemas.microsoft.com/office/drawing/2014/main" id="{9960FC2D-3887-1646-A0CD-D2FB86584638}"/>
              </a:ext>
            </a:extLst>
          </p:cNvPr>
          <p:cNvSpPr txBox="1"/>
          <p:nvPr/>
        </p:nvSpPr>
        <p:spPr>
          <a:xfrm>
            <a:off x="1746250" y="2553278"/>
            <a:ext cx="10058400" cy="584775"/>
          </a:xfrm>
          <a:prstGeom prst="rect">
            <a:avLst/>
          </a:prstGeom>
        </p:spPr>
        <p:txBody>
          <a:bodyPr vert="horz" wrap="square" lIns="0" tIns="91440" rIns="0" bIns="0" rtlCol="0">
            <a:spAutoFit/>
          </a:bodyPr>
          <a:lstStyle/>
          <a:p>
            <a:pPr marL="12700" lvl="0" algn="just">
              <a:spcBef>
                <a:spcPts val="720"/>
              </a:spcBef>
            </a:pPr>
            <a:r>
              <a:rPr lang="es-MX" sz="3200" b="1" dirty="0">
                <a:solidFill>
                  <a:srgbClr val="0070C0"/>
                </a:solidFill>
              </a:rPr>
              <a:t>Sentencia Mientras</a:t>
            </a:r>
            <a:endParaRPr lang="es-MX" sz="3600" b="1" dirty="0">
              <a:solidFill>
                <a:srgbClr val="0070C0"/>
              </a:solidFill>
              <a:latin typeface="Arial Narrow" panose="020B0606020202030204" pitchFamily="34" charset="0"/>
              <a:ea typeface="Consolas"/>
              <a:cs typeface="Consolas"/>
              <a:sym typeface="Consolas"/>
            </a:endParaRPr>
          </a:p>
        </p:txBody>
      </p:sp>
      <p:sp>
        <p:nvSpPr>
          <p:cNvPr id="10" name="Marcador de texto 23">
            <a:extLst>
              <a:ext uri="{FF2B5EF4-FFF2-40B4-BE49-F238E27FC236}">
                <a16:creationId xmlns:a16="http://schemas.microsoft.com/office/drawing/2014/main" id="{7DC26DCC-4222-CF4F-A4D0-5F8804ECD6CF}"/>
              </a:ext>
            </a:extLst>
          </p:cNvPr>
          <p:cNvSpPr txBox="1">
            <a:spLocks/>
          </p:cNvSpPr>
          <p:nvPr/>
        </p:nvSpPr>
        <p:spPr>
          <a:xfrm>
            <a:off x="5632450" y="1098000"/>
            <a:ext cx="8335011"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a:t>Sentencias de Repetición</a:t>
            </a:r>
          </a:p>
        </p:txBody>
      </p:sp>
      <p:sp>
        <p:nvSpPr>
          <p:cNvPr id="4" name="Rectángulo 3"/>
          <p:cNvSpPr/>
          <p:nvPr/>
        </p:nvSpPr>
        <p:spPr>
          <a:xfrm>
            <a:off x="2127250" y="3304929"/>
            <a:ext cx="16535400" cy="2554545"/>
          </a:xfrm>
          <a:prstGeom prst="rect">
            <a:avLst/>
          </a:prstGeom>
        </p:spPr>
        <p:txBody>
          <a:bodyPr wrap="square">
            <a:spAutoFit/>
          </a:bodyPr>
          <a:lstStyle/>
          <a:p>
            <a:pPr algn="just"/>
            <a:r>
              <a:rPr lang="es-MX" sz="3200" dirty="0">
                <a:solidFill>
                  <a:srgbClr val="000000"/>
                </a:solidFill>
              </a:rPr>
              <a:t>Esta estructura permite que un conjunto de instrucciones se repitan mientras una condición sea verdadera. </a:t>
            </a:r>
            <a:endParaRPr lang="es-MX" sz="3200" dirty="0"/>
          </a:p>
          <a:p>
            <a:pPr algn="just"/>
            <a:br>
              <a:rPr lang="es-MX" sz="3200" dirty="0"/>
            </a:br>
            <a:r>
              <a:rPr lang="es-MX" sz="3200" dirty="0">
                <a:solidFill>
                  <a:srgbClr val="000000"/>
                </a:solidFill>
              </a:rPr>
              <a:t>La condición se encuentra al comienzo del ciclo, por lo tanto si la primera vez no se cumple el ciclo no se ejecutará y continuará en la instrucción siguiente.</a:t>
            </a:r>
            <a:endParaRPr lang="en-US" sz="3200" dirty="0"/>
          </a:p>
        </p:txBody>
      </p:sp>
      <p:pic>
        <p:nvPicPr>
          <p:cNvPr id="5" name="Imagen 4"/>
          <p:cNvPicPr>
            <a:picLocks noChangeAspect="1"/>
          </p:cNvPicPr>
          <p:nvPr/>
        </p:nvPicPr>
        <p:blipFill>
          <a:blip r:embed="rId2"/>
          <a:stretch>
            <a:fillRect/>
          </a:stretch>
        </p:blipFill>
        <p:spPr>
          <a:xfrm>
            <a:off x="2129526" y="6158681"/>
            <a:ext cx="5659546" cy="3229793"/>
          </a:xfrm>
          <a:prstGeom prst="rect">
            <a:avLst/>
          </a:prstGeom>
          <a:ln w="28575">
            <a:solidFill>
              <a:srgbClr val="C00000"/>
            </a:solidFill>
          </a:ln>
        </p:spPr>
      </p:pic>
      <p:pic>
        <p:nvPicPr>
          <p:cNvPr id="11" name="Imagen 10"/>
          <p:cNvPicPr>
            <a:picLocks noChangeAspect="1"/>
          </p:cNvPicPr>
          <p:nvPr/>
        </p:nvPicPr>
        <p:blipFill>
          <a:blip r:embed="rId3"/>
          <a:stretch>
            <a:fillRect/>
          </a:stretch>
        </p:blipFill>
        <p:spPr>
          <a:xfrm>
            <a:off x="8528050" y="6158680"/>
            <a:ext cx="3888934" cy="3229793"/>
          </a:xfrm>
          <a:prstGeom prst="rect">
            <a:avLst/>
          </a:prstGeom>
          <a:ln w="28575">
            <a:solidFill>
              <a:srgbClr val="C00000"/>
            </a:solidFill>
          </a:ln>
        </p:spPr>
      </p:pic>
      <p:pic>
        <p:nvPicPr>
          <p:cNvPr id="7" name="Imagen 6"/>
          <p:cNvPicPr>
            <a:picLocks noChangeAspect="1"/>
          </p:cNvPicPr>
          <p:nvPr/>
        </p:nvPicPr>
        <p:blipFill>
          <a:blip r:embed="rId4"/>
          <a:stretch>
            <a:fillRect/>
          </a:stretch>
        </p:blipFill>
        <p:spPr>
          <a:xfrm>
            <a:off x="13151050" y="6154427"/>
            <a:ext cx="2463600" cy="3284800"/>
          </a:xfrm>
          <a:prstGeom prst="rect">
            <a:avLst/>
          </a:prstGeom>
          <a:ln w="28575">
            <a:solidFill>
              <a:srgbClr val="C00000"/>
            </a:solidFill>
          </a:ln>
        </p:spPr>
      </p:pic>
    </p:spTree>
    <p:extLst>
      <p:ext uri="{BB962C8B-B14F-4D97-AF65-F5344CB8AC3E}">
        <p14:creationId xmlns:p14="http://schemas.microsoft.com/office/powerpoint/2010/main" val="137893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a:t>PGY1121</a:t>
            </a:r>
          </a:p>
        </p:txBody>
      </p:sp>
      <p:sp>
        <p:nvSpPr>
          <p:cNvPr id="9" name="object 16">
            <a:extLst>
              <a:ext uri="{FF2B5EF4-FFF2-40B4-BE49-F238E27FC236}">
                <a16:creationId xmlns:a16="http://schemas.microsoft.com/office/drawing/2014/main" id="{9960FC2D-3887-1646-A0CD-D2FB86584638}"/>
              </a:ext>
            </a:extLst>
          </p:cNvPr>
          <p:cNvSpPr txBox="1"/>
          <p:nvPr/>
        </p:nvSpPr>
        <p:spPr>
          <a:xfrm>
            <a:off x="1746250" y="2553278"/>
            <a:ext cx="10058400" cy="584775"/>
          </a:xfrm>
          <a:prstGeom prst="rect">
            <a:avLst/>
          </a:prstGeom>
        </p:spPr>
        <p:txBody>
          <a:bodyPr vert="horz" wrap="square" lIns="0" tIns="91440" rIns="0" bIns="0" rtlCol="0">
            <a:spAutoFit/>
          </a:bodyPr>
          <a:lstStyle/>
          <a:p>
            <a:pPr marL="12700" lvl="0" algn="just">
              <a:spcBef>
                <a:spcPts val="720"/>
              </a:spcBef>
            </a:pPr>
            <a:r>
              <a:rPr lang="es-MX" sz="3200" b="1" dirty="0">
                <a:solidFill>
                  <a:srgbClr val="0070C0"/>
                </a:solidFill>
              </a:rPr>
              <a:t>Ejemplo Sentencia Mientras</a:t>
            </a:r>
            <a:endParaRPr lang="es-MX" sz="3600" b="1" dirty="0">
              <a:solidFill>
                <a:srgbClr val="0070C0"/>
              </a:solidFill>
              <a:latin typeface="Arial Narrow" panose="020B0606020202030204" pitchFamily="34" charset="0"/>
              <a:ea typeface="Consolas"/>
              <a:cs typeface="Consolas"/>
              <a:sym typeface="Consolas"/>
            </a:endParaRPr>
          </a:p>
        </p:txBody>
      </p:sp>
      <p:sp>
        <p:nvSpPr>
          <p:cNvPr id="10" name="Marcador de texto 23">
            <a:extLst>
              <a:ext uri="{FF2B5EF4-FFF2-40B4-BE49-F238E27FC236}">
                <a16:creationId xmlns:a16="http://schemas.microsoft.com/office/drawing/2014/main" id="{7DC26DCC-4222-CF4F-A4D0-5F8804ECD6CF}"/>
              </a:ext>
            </a:extLst>
          </p:cNvPr>
          <p:cNvSpPr txBox="1">
            <a:spLocks/>
          </p:cNvSpPr>
          <p:nvPr/>
        </p:nvSpPr>
        <p:spPr>
          <a:xfrm>
            <a:off x="5632450" y="1098000"/>
            <a:ext cx="8335011"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a:t>Sentencias de Repetición</a:t>
            </a:r>
          </a:p>
        </p:txBody>
      </p:sp>
      <p:sp>
        <p:nvSpPr>
          <p:cNvPr id="4" name="Rectángulo 3"/>
          <p:cNvSpPr/>
          <p:nvPr/>
        </p:nvSpPr>
        <p:spPr>
          <a:xfrm>
            <a:off x="2127250" y="3304929"/>
            <a:ext cx="16535400" cy="584775"/>
          </a:xfrm>
          <a:prstGeom prst="rect">
            <a:avLst/>
          </a:prstGeom>
        </p:spPr>
        <p:txBody>
          <a:bodyPr wrap="square">
            <a:spAutoFit/>
          </a:bodyPr>
          <a:lstStyle/>
          <a:p>
            <a:pPr algn="just"/>
            <a:r>
              <a:rPr lang="es-MX" sz="3200" dirty="0">
                <a:solidFill>
                  <a:srgbClr val="000000"/>
                </a:solidFill>
              </a:rPr>
              <a:t>1. Ingresar cinco números y sumarlos. Mostrar suma.</a:t>
            </a:r>
            <a:endParaRPr lang="en-US" sz="3200" dirty="0"/>
          </a:p>
        </p:txBody>
      </p:sp>
      <p:pic>
        <p:nvPicPr>
          <p:cNvPr id="2" name="Imagen 1"/>
          <p:cNvPicPr>
            <a:picLocks noChangeAspect="1"/>
          </p:cNvPicPr>
          <p:nvPr/>
        </p:nvPicPr>
        <p:blipFill>
          <a:blip r:embed="rId2"/>
          <a:stretch>
            <a:fillRect/>
          </a:stretch>
        </p:blipFill>
        <p:spPr>
          <a:xfrm>
            <a:off x="2100772" y="4206875"/>
            <a:ext cx="9742188" cy="5105400"/>
          </a:xfrm>
          <a:prstGeom prst="rect">
            <a:avLst/>
          </a:prstGeom>
        </p:spPr>
      </p:pic>
    </p:spTree>
    <p:extLst>
      <p:ext uri="{BB962C8B-B14F-4D97-AF65-F5344CB8AC3E}">
        <p14:creationId xmlns:p14="http://schemas.microsoft.com/office/powerpoint/2010/main" val="328780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a:t>PGY1121</a:t>
            </a:r>
          </a:p>
        </p:txBody>
      </p:sp>
      <p:sp>
        <p:nvSpPr>
          <p:cNvPr id="9" name="object 16">
            <a:extLst>
              <a:ext uri="{FF2B5EF4-FFF2-40B4-BE49-F238E27FC236}">
                <a16:creationId xmlns:a16="http://schemas.microsoft.com/office/drawing/2014/main" id="{9960FC2D-3887-1646-A0CD-D2FB86584638}"/>
              </a:ext>
            </a:extLst>
          </p:cNvPr>
          <p:cNvSpPr txBox="1"/>
          <p:nvPr/>
        </p:nvSpPr>
        <p:spPr>
          <a:xfrm>
            <a:off x="1746250" y="2553278"/>
            <a:ext cx="10058400" cy="584775"/>
          </a:xfrm>
          <a:prstGeom prst="rect">
            <a:avLst/>
          </a:prstGeom>
        </p:spPr>
        <p:txBody>
          <a:bodyPr vert="horz" wrap="square" lIns="0" tIns="91440" rIns="0" bIns="0" rtlCol="0">
            <a:spAutoFit/>
          </a:bodyPr>
          <a:lstStyle/>
          <a:p>
            <a:pPr marL="12700" lvl="0" algn="just">
              <a:spcBef>
                <a:spcPts val="720"/>
              </a:spcBef>
            </a:pPr>
            <a:r>
              <a:rPr lang="es-MX" sz="3200" b="1" dirty="0">
                <a:solidFill>
                  <a:srgbClr val="0070C0"/>
                </a:solidFill>
              </a:rPr>
              <a:t>Ejercicios</a:t>
            </a:r>
            <a:endParaRPr lang="es-MX" sz="3600" b="1" dirty="0">
              <a:solidFill>
                <a:srgbClr val="0070C0"/>
              </a:solidFill>
              <a:latin typeface="Arial Narrow" panose="020B0606020202030204" pitchFamily="34" charset="0"/>
              <a:ea typeface="Consolas"/>
              <a:cs typeface="Consolas"/>
              <a:sym typeface="Consolas"/>
            </a:endParaRPr>
          </a:p>
        </p:txBody>
      </p:sp>
      <p:sp>
        <p:nvSpPr>
          <p:cNvPr id="10" name="Marcador de texto 23">
            <a:extLst>
              <a:ext uri="{FF2B5EF4-FFF2-40B4-BE49-F238E27FC236}">
                <a16:creationId xmlns:a16="http://schemas.microsoft.com/office/drawing/2014/main" id="{7DC26DCC-4222-CF4F-A4D0-5F8804ECD6CF}"/>
              </a:ext>
            </a:extLst>
          </p:cNvPr>
          <p:cNvSpPr txBox="1">
            <a:spLocks/>
          </p:cNvSpPr>
          <p:nvPr/>
        </p:nvSpPr>
        <p:spPr>
          <a:xfrm>
            <a:off x="5632450" y="1098000"/>
            <a:ext cx="8335011"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a:t>Sentencias de Repetición</a:t>
            </a:r>
          </a:p>
        </p:txBody>
      </p:sp>
      <p:sp>
        <p:nvSpPr>
          <p:cNvPr id="4" name="Rectángulo 3"/>
          <p:cNvSpPr/>
          <p:nvPr/>
        </p:nvSpPr>
        <p:spPr>
          <a:xfrm>
            <a:off x="2127250" y="3304929"/>
            <a:ext cx="16535400" cy="1323439"/>
          </a:xfrm>
          <a:prstGeom prst="rect">
            <a:avLst/>
          </a:prstGeom>
        </p:spPr>
        <p:txBody>
          <a:bodyPr wrap="square">
            <a:spAutoFit/>
          </a:bodyPr>
          <a:lstStyle/>
          <a:p>
            <a:pPr marL="514350" indent="-514350" algn="just">
              <a:buAutoNum type="arabicPeriod"/>
            </a:pPr>
            <a:r>
              <a:rPr lang="es-MX" sz="4000" dirty="0">
                <a:solidFill>
                  <a:srgbClr val="000000"/>
                </a:solidFill>
              </a:rPr>
              <a:t>Ingresar cinco números positivos y sumarlos. Mostrar suma.</a:t>
            </a:r>
          </a:p>
          <a:p>
            <a:pPr marL="514350" indent="-514350" algn="just">
              <a:buAutoNum type="arabicPeriod"/>
            </a:pPr>
            <a:r>
              <a:rPr lang="es-MX" sz="4000" dirty="0">
                <a:solidFill>
                  <a:srgbClr val="000000"/>
                </a:solidFill>
              </a:rPr>
              <a:t>Sumar los primeros 50 números positivos. Mostrar resultado</a:t>
            </a:r>
            <a:endParaRPr lang="en-US" sz="4000" dirty="0"/>
          </a:p>
        </p:txBody>
      </p:sp>
      <p:sp>
        <p:nvSpPr>
          <p:cNvPr id="7" name="object 16">
            <a:extLst>
              <a:ext uri="{FF2B5EF4-FFF2-40B4-BE49-F238E27FC236}">
                <a16:creationId xmlns:a16="http://schemas.microsoft.com/office/drawing/2014/main" id="{9960FC2D-3887-1646-A0CD-D2FB86584638}"/>
              </a:ext>
            </a:extLst>
          </p:cNvPr>
          <p:cNvSpPr txBox="1"/>
          <p:nvPr/>
        </p:nvSpPr>
        <p:spPr>
          <a:xfrm>
            <a:off x="1711145" y="5435400"/>
            <a:ext cx="10058400" cy="584775"/>
          </a:xfrm>
          <a:prstGeom prst="rect">
            <a:avLst/>
          </a:prstGeom>
        </p:spPr>
        <p:txBody>
          <a:bodyPr vert="horz" wrap="square" lIns="0" tIns="91440" rIns="0" bIns="0" rtlCol="0">
            <a:spAutoFit/>
          </a:bodyPr>
          <a:lstStyle/>
          <a:p>
            <a:pPr marL="12700" lvl="0" algn="just">
              <a:spcBef>
                <a:spcPts val="720"/>
              </a:spcBef>
            </a:pPr>
            <a:r>
              <a:rPr lang="es-MX" sz="3200" b="1" dirty="0">
                <a:solidFill>
                  <a:srgbClr val="C00000"/>
                </a:solidFill>
              </a:rPr>
              <a:t>Comparte los resultados con tus compañeros</a:t>
            </a:r>
            <a:endParaRPr lang="es-MX" sz="3600" b="1" dirty="0">
              <a:solidFill>
                <a:srgbClr val="C00000"/>
              </a:solidFill>
              <a:latin typeface="Arial Narrow" panose="020B0606020202030204" pitchFamily="34" charset="0"/>
              <a:ea typeface="Consolas"/>
              <a:cs typeface="Consolas"/>
              <a:sym typeface="Consolas"/>
            </a:endParaRPr>
          </a:p>
        </p:txBody>
      </p:sp>
    </p:spTree>
    <p:extLst>
      <p:ext uri="{BB962C8B-B14F-4D97-AF65-F5344CB8AC3E}">
        <p14:creationId xmlns:p14="http://schemas.microsoft.com/office/powerpoint/2010/main" val="235645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a:t>PGY1121</a:t>
            </a:r>
          </a:p>
        </p:txBody>
      </p:sp>
      <p:sp>
        <p:nvSpPr>
          <p:cNvPr id="9" name="object 16">
            <a:extLst>
              <a:ext uri="{FF2B5EF4-FFF2-40B4-BE49-F238E27FC236}">
                <a16:creationId xmlns:a16="http://schemas.microsoft.com/office/drawing/2014/main" id="{9960FC2D-3887-1646-A0CD-D2FB86584638}"/>
              </a:ext>
            </a:extLst>
          </p:cNvPr>
          <p:cNvSpPr txBox="1"/>
          <p:nvPr/>
        </p:nvSpPr>
        <p:spPr>
          <a:xfrm>
            <a:off x="1746250" y="2553278"/>
            <a:ext cx="10058400" cy="584775"/>
          </a:xfrm>
          <a:prstGeom prst="rect">
            <a:avLst/>
          </a:prstGeom>
        </p:spPr>
        <p:txBody>
          <a:bodyPr vert="horz" wrap="square" lIns="0" tIns="91440" rIns="0" bIns="0" rtlCol="0">
            <a:spAutoFit/>
          </a:bodyPr>
          <a:lstStyle/>
          <a:p>
            <a:pPr marL="12700" lvl="0" algn="just">
              <a:spcBef>
                <a:spcPts val="720"/>
              </a:spcBef>
            </a:pPr>
            <a:r>
              <a:rPr lang="es-MX" sz="3200" b="1" dirty="0">
                <a:solidFill>
                  <a:srgbClr val="0070C0"/>
                </a:solidFill>
              </a:rPr>
              <a:t>Sentencia Para</a:t>
            </a:r>
            <a:endParaRPr lang="es-MX" sz="3600" b="1" dirty="0">
              <a:solidFill>
                <a:srgbClr val="0070C0"/>
              </a:solidFill>
              <a:latin typeface="Arial Narrow" panose="020B0606020202030204" pitchFamily="34" charset="0"/>
              <a:ea typeface="Consolas"/>
              <a:cs typeface="Consolas"/>
              <a:sym typeface="Consolas"/>
            </a:endParaRPr>
          </a:p>
        </p:txBody>
      </p:sp>
      <p:sp>
        <p:nvSpPr>
          <p:cNvPr id="10" name="Marcador de texto 23">
            <a:extLst>
              <a:ext uri="{FF2B5EF4-FFF2-40B4-BE49-F238E27FC236}">
                <a16:creationId xmlns:a16="http://schemas.microsoft.com/office/drawing/2014/main" id="{7DC26DCC-4222-CF4F-A4D0-5F8804ECD6CF}"/>
              </a:ext>
            </a:extLst>
          </p:cNvPr>
          <p:cNvSpPr txBox="1">
            <a:spLocks/>
          </p:cNvSpPr>
          <p:nvPr/>
        </p:nvSpPr>
        <p:spPr>
          <a:xfrm>
            <a:off x="5632450" y="1098000"/>
            <a:ext cx="8335011"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a:t>Sentencias de Repetición</a:t>
            </a:r>
          </a:p>
        </p:txBody>
      </p:sp>
      <p:sp>
        <p:nvSpPr>
          <p:cNvPr id="4" name="Rectángulo 3"/>
          <p:cNvSpPr/>
          <p:nvPr/>
        </p:nvSpPr>
        <p:spPr>
          <a:xfrm>
            <a:off x="2127250" y="3304929"/>
            <a:ext cx="16535400" cy="1569660"/>
          </a:xfrm>
          <a:prstGeom prst="rect">
            <a:avLst/>
          </a:prstGeom>
        </p:spPr>
        <p:txBody>
          <a:bodyPr wrap="square">
            <a:spAutoFit/>
          </a:bodyPr>
          <a:lstStyle/>
          <a:p>
            <a:pPr algn="just"/>
            <a:r>
              <a:rPr lang="es-MX" sz="3200" dirty="0"/>
              <a:t>Esta estructura se utiliza cuando se conoce la cantidad de veces que se deben repetir la o las instrucciones contenidas en el ciclo. Además, se incrementa o </a:t>
            </a:r>
            <a:r>
              <a:rPr lang="es-MX" sz="3200" dirty="0" err="1"/>
              <a:t>decrementa</a:t>
            </a:r>
            <a:r>
              <a:rPr lang="es-MX" sz="3200" dirty="0"/>
              <a:t> automáticamente.</a:t>
            </a:r>
          </a:p>
          <a:p>
            <a:pPr algn="just"/>
            <a:endParaRPr lang="en-US" sz="3200" dirty="0">
              <a:solidFill>
                <a:srgbClr val="C00000"/>
              </a:solidFill>
            </a:endParaRPr>
          </a:p>
        </p:txBody>
      </p:sp>
      <p:pic>
        <p:nvPicPr>
          <p:cNvPr id="3" name="Imagen 2"/>
          <p:cNvPicPr>
            <a:picLocks noChangeAspect="1"/>
          </p:cNvPicPr>
          <p:nvPr/>
        </p:nvPicPr>
        <p:blipFill>
          <a:blip r:embed="rId2"/>
          <a:stretch>
            <a:fillRect/>
          </a:stretch>
        </p:blipFill>
        <p:spPr>
          <a:xfrm>
            <a:off x="1746250" y="5007019"/>
            <a:ext cx="6612647" cy="3374417"/>
          </a:xfrm>
          <a:prstGeom prst="rect">
            <a:avLst/>
          </a:prstGeom>
          <a:ln w="28575">
            <a:solidFill>
              <a:srgbClr val="C00000"/>
            </a:solidFill>
          </a:ln>
        </p:spPr>
      </p:pic>
      <p:pic>
        <p:nvPicPr>
          <p:cNvPr id="6" name="Imagen 5"/>
          <p:cNvPicPr>
            <a:picLocks noChangeAspect="1"/>
          </p:cNvPicPr>
          <p:nvPr/>
        </p:nvPicPr>
        <p:blipFill>
          <a:blip r:embed="rId3"/>
          <a:stretch>
            <a:fillRect/>
          </a:stretch>
        </p:blipFill>
        <p:spPr>
          <a:xfrm>
            <a:off x="9115189" y="5053027"/>
            <a:ext cx="4670661" cy="2506648"/>
          </a:xfrm>
          <a:prstGeom prst="rect">
            <a:avLst/>
          </a:prstGeom>
          <a:ln w="28575">
            <a:solidFill>
              <a:srgbClr val="C00000"/>
            </a:solidFill>
          </a:ln>
        </p:spPr>
      </p:pic>
      <p:pic>
        <p:nvPicPr>
          <p:cNvPr id="7" name="Imagen 6"/>
          <p:cNvPicPr>
            <a:picLocks noChangeAspect="1"/>
          </p:cNvPicPr>
          <p:nvPr/>
        </p:nvPicPr>
        <p:blipFill>
          <a:blip r:embed="rId4"/>
          <a:stretch>
            <a:fillRect/>
          </a:stretch>
        </p:blipFill>
        <p:spPr>
          <a:xfrm>
            <a:off x="14700250" y="5007019"/>
            <a:ext cx="2133600" cy="2996119"/>
          </a:xfrm>
          <a:prstGeom prst="rect">
            <a:avLst/>
          </a:prstGeom>
          <a:ln w="28575">
            <a:solidFill>
              <a:srgbClr val="C00000"/>
            </a:solidFill>
          </a:ln>
        </p:spPr>
      </p:pic>
    </p:spTree>
    <p:extLst>
      <p:ext uri="{BB962C8B-B14F-4D97-AF65-F5344CB8AC3E}">
        <p14:creationId xmlns:p14="http://schemas.microsoft.com/office/powerpoint/2010/main" val="183239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Marcador de texto 24">
            <a:extLst>
              <a:ext uri="{FF2B5EF4-FFF2-40B4-BE49-F238E27FC236}">
                <a16:creationId xmlns:a16="http://schemas.microsoft.com/office/drawing/2014/main" id="{CA3DE16C-9096-1F41-A232-609B0EC1EBC1}"/>
              </a:ext>
            </a:extLst>
          </p:cNvPr>
          <p:cNvSpPr>
            <a:spLocks noGrp="1"/>
          </p:cNvSpPr>
          <p:nvPr>
            <p:ph type="body" sz="quarter" idx="12"/>
          </p:nvPr>
        </p:nvSpPr>
        <p:spPr>
          <a:xfrm>
            <a:off x="146050" y="1235075"/>
            <a:ext cx="4572000" cy="738664"/>
          </a:xfrm>
        </p:spPr>
        <p:txBody>
          <a:bodyPr/>
          <a:lstStyle/>
          <a:p>
            <a:pPr algn="ctr"/>
            <a:r>
              <a:rPr lang="es-CL" sz="4800" dirty="0"/>
              <a:t>PGY1121</a:t>
            </a:r>
          </a:p>
        </p:txBody>
      </p:sp>
      <p:sp>
        <p:nvSpPr>
          <p:cNvPr id="9" name="object 16">
            <a:extLst>
              <a:ext uri="{FF2B5EF4-FFF2-40B4-BE49-F238E27FC236}">
                <a16:creationId xmlns:a16="http://schemas.microsoft.com/office/drawing/2014/main" id="{9960FC2D-3887-1646-A0CD-D2FB86584638}"/>
              </a:ext>
            </a:extLst>
          </p:cNvPr>
          <p:cNvSpPr txBox="1"/>
          <p:nvPr/>
        </p:nvSpPr>
        <p:spPr>
          <a:xfrm>
            <a:off x="1746250" y="2553278"/>
            <a:ext cx="10058400" cy="584775"/>
          </a:xfrm>
          <a:prstGeom prst="rect">
            <a:avLst/>
          </a:prstGeom>
        </p:spPr>
        <p:txBody>
          <a:bodyPr vert="horz" wrap="square" lIns="0" tIns="91440" rIns="0" bIns="0" rtlCol="0">
            <a:spAutoFit/>
          </a:bodyPr>
          <a:lstStyle/>
          <a:p>
            <a:pPr marL="12700" lvl="0" algn="just">
              <a:spcBef>
                <a:spcPts val="720"/>
              </a:spcBef>
            </a:pPr>
            <a:r>
              <a:rPr lang="es-MX" sz="3200" b="1" dirty="0">
                <a:solidFill>
                  <a:srgbClr val="0070C0"/>
                </a:solidFill>
              </a:rPr>
              <a:t>Ejemplo Sentencia Para</a:t>
            </a:r>
            <a:endParaRPr lang="es-MX" sz="3600" b="1" dirty="0">
              <a:solidFill>
                <a:srgbClr val="0070C0"/>
              </a:solidFill>
              <a:latin typeface="Arial Narrow" panose="020B0606020202030204" pitchFamily="34" charset="0"/>
              <a:ea typeface="Consolas"/>
              <a:cs typeface="Consolas"/>
              <a:sym typeface="Consolas"/>
            </a:endParaRPr>
          </a:p>
        </p:txBody>
      </p:sp>
      <p:sp>
        <p:nvSpPr>
          <p:cNvPr id="10" name="Marcador de texto 23">
            <a:extLst>
              <a:ext uri="{FF2B5EF4-FFF2-40B4-BE49-F238E27FC236}">
                <a16:creationId xmlns:a16="http://schemas.microsoft.com/office/drawing/2014/main" id="{7DC26DCC-4222-CF4F-A4D0-5F8804ECD6CF}"/>
              </a:ext>
            </a:extLst>
          </p:cNvPr>
          <p:cNvSpPr txBox="1">
            <a:spLocks/>
          </p:cNvSpPr>
          <p:nvPr/>
        </p:nvSpPr>
        <p:spPr>
          <a:xfrm>
            <a:off x="5632450" y="1098000"/>
            <a:ext cx="8335011" cy="830997"/>
          </a:xfrm>
          <a:prstGeom prst="rect">
            <a:avLst/>
          </a:prstGeom>
        </p:spPr>
        <p:txBody>
          <a:bodyPr wrap="square" lIns="0" tIns="0" rIns="0" bIns="0">
            <a:spAutoFit/>
          </a:bodyPr>
          <a:lstStyle>
            <a:lvl1pPr marL="0" algn="r">
              <a:defRPr sz="5400" b="1">
                <a:solidFill>
                  <a:schemeClr val="tx1"/>
                </a:solidFill>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kern="0" dirty="0"/>
              <a:t>Sentencias de Repetición</a:t>
            </a:r>
          </a:p>
        </p:txBody>
      </p:sp>
      <p:sp>
        <p:nvSpPr>
          <p:cNvPr id="4" name="Rectángulo 3"/>
          <p:cNvSpPr/>
          <p:nvPr/>
        </p:nvSpPr>
        <p:spPr>
          <a:xfrm>
            <a:off x="2127250" y="3304929"/>
            <a:ext cx="16535400" cy="584775"/>
          </a:xfrm>
          <a:prstGeom prst="rect">
            <a:avLst/>
          </a:prstGeom>
        </p:spPr>
        <p:txBody>
          <a:bodyPr wrap="square">
            <a:spAutoFit/>
          </a:bodyPr>
          <a:lstStyle/>
          <a:p>
            <a:pPr algn="just"/>
            <a:r>
              <a:rPr lang="es-MX" sz="3200" dirty="0">
                <a:solidFill>
                  <a:srgbClr val="000000"/>
                </a:solidFill>
              </a:rPr>
              <a:t>1. Ingresar un número positivo entre 3 y 6. Calcule su factorial. Mostrar resultado.</a:t>
            </a:r>
            <a:endParaRPr lang="en-US" sz="3200" dirty="0"/>
          </a:p>
        </p:txBody>
      </p:sp>
      <p:pic>
        <p:nvPicPr>
          <p:cNvPr id="3" name="Imagen 2"/>
          <p:cNvPicPr>
            <a:picLocks noChangeAspect="1"/>
          </p:cNvPicPr>
          <p:nvPr/>
        </p:nvPicPr>
        <p:blipFill>
          <a:blip r:embed="rId2"/>
          <a:stretch>
            <a:fillRect/>
          </a:stretch>
        </p:blipFill>
        <p:spPr>
          <a:xfrm>
            <a:off x="2179637" y="4206875"/>
            <a:ext cx="10408478" cy="5943600"/>
          </a:xfrm>
          <a:prstGeom prst="rect">
            <a:avLst/>
          </a:prstGeom>
        </p:spPr>
      </p:pic>
    </p:spTree>
    <p:extLst>
      <p:ext uri="{BB962C8B-B14F-4D97-AF65-F5344CB8AC3E}">
        <p14:creationId xmlns:p14="http://schemas.microsoft.com/office/powerpoint/2010/main" val="1448494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54CBA08B7824894AA16DE9F2638AAE9B" ma:contentTypeVersion="3" ma:contentTypeDescription="Crear nuevo documento." ma:contentTypeScope="" ma:versionID="8d5f10729c62970b734de5ef879298b5">
  <xsd:schema xmlns:xsd="http://www.w3.org/2001/XMLSchema" xmlns:xs="http://www.w3.org/2001/XMLSchema" xmlns:p="http://schemas.microsoft.com/office/2006/metadata/properties" xmlns:ns2="7ff679ab-7b56-4e3a-bce0-ec1a424001f2" targetNamespace="http://schemas.microsoft.com/office/2006/metadata/properties" ma:root="true" ma:fieldsID="82ae55e5e6eb8a9a0474e54d5a4b9107" ns2:_="">
    <xsd:import namespace="7ff679ab-7b56-4e3a-bce0-ec1a424001f2"/>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f679ab-7b56-4e3a-bce0-ec1a42400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7A3DC4-FEFE-4183-BCA4-6B1C08B1C040}">
  <ds:schemaRefs>
    <ds:schemaRef ds:uri="http://schemas.microsoft.com/sharepoint/v3/contenttype/forms"/>
  </ds:schemaRefs>
</ds:datastoreItem>
</file>

<file path=customXml/itemProps2.xml><?xml version="1.0" encoding="utf-8"?>
<ds:datastoreItem xmlns:ds="http://schemas.openxmlformats.org/officeDocument/2006/customXml" ds:itemID="{43F508B3-C366-428B-8B81-A247CFD1DA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f679ab-7b56-4e3a-bce0-ec1a424001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2B52BE-D850-458A-8541-5BFABA7559C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18753</TotalTime>
  <Words>469</Words>
  <Application>Microsoft Office PowerPoint</Application>
  <PresentationFormat>Personalizado</PresentationFormat>
  <Paragraphs>75</Paragraphs>
  <Slides>15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Arial Narrow</vt:lpstr>
      <vt:lpstr>Calibri</vt:lpstr>
      <vt:lpstr>Montserrat-Light</vt:lpstr>
      <vt:lpstr>Office Theme</vt:lpstr>
      <vt:lpstr>Presentación de PowerPoint</vt:lpstr>
      <vt:lpstr>Experiencia de Aprendizaje N° 1 Clase N° 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dc:creator>Andres Blanchard B.</dc:creator>
  <cp:lastModifiedBy>ASUS GAMER</cp:lastModifiedBy>
  <cp:revision>96</cp:revision>
  <dcterms:created xsi:type="dcterms:W3CDTF">2021-04-02T01:36:00Z</dcterms:created>
  <dcterms:modified xsi:type="dcterms:W3CDTF">2022-03-26T05:18:12Z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0x01010054CBA08B7824894AA16DE9F2638AAE9B</vt:lpwstr>
  </property>
</Properties>
</file>