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E898-4424-F199-AD2E-398EBF522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C3BE8-0FBD-C9FA-6799-DE2974EE7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CDB0C-73F2-297D-B2A2-DCD0AD44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F415-7B51-4524-89E4-3349CCD3331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83579-967D-31FB-FDFB-FC090081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47D3D-C7D5-703A-4885-E9F0B366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286C-B70B-427C-BE18-BB5A243B8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5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6517-ED6F-81C5-ED41-BE96D2F3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AAFBC-DFF7-B959-D505-B538708DB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69551-1517-B4AF-37CE-1A2CFA1E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F415-7B51-4524-89E4-3349CCD3331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89417-F8A9-F248-59CC-A1CDE119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2E3FC-51B9-8C58-2E79-D44BFDD5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286C-B70B-427C-BE18-BB5A243B8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0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FAAFA-B11E-F4D1-EBD0-344699D69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24332-9F78-F21D-D1C5-41C0F88F4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52940-2D53-5407-A74E-0F2DAEEA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F415-7B51-4524-89E4-3349CCD3331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AF502-4DC4-F84F-566F-6961C633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57346-1367-5C5E-152E-E43EA575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286C-B70B-427C-BE18-BB5A243B8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7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7645-EC42-C3D1-E70D-C4B473C5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B3BCD-309F-48DE-C0F7-2EFEC38D0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69FF6-203A-A89A-8987-942DF89C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F415-7B51-4524-89E4-3349CCD3331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D57D6-F963-4A3F-BD10-1A9AA602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6C893-75FD-2BEC-EC1D-BF8AA2D6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286C-B70B-427C-BE18-BB5A243B8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5F7AE-271E-79A6-A8A4-45CE0307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3DA09-6411-73A6-FD7E-33308B7CD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A9F9A-096D-0F57-C15A-26648103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F415-7B51-4524-89E4-3349CCD3331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A0CA9-4BDB-5191-33B9-C42397A5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B5B80-D647-40C5-C110-807D89CF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286C-B70B-427C-BE18-BB5A243B8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1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BA59D-8687-555A-F101-DD29F1BE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030A5-723A-0BFA-3E10-032E125F0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B3C34-40B1-B25A-8030-E4B4AFE8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C1DB4-F3EC-7424-B107-FCE49697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F415-7B51-4524-89E4-3349CCD3331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01FB8-0FDE-8FED-B548-986965DC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907ED-18FA-CCBF-3BBB-CEE144BF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286C-B70B-427C-BE18-BB5A243B8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7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BF5E-A65F-688C-0A8B-6B9BF3E4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177F2-7A53-5915-940F-9A7ED95B5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921D7-5428-DC71-C474-CAD04D8D8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3262B-49A4-BA2D-B816-AA00E667B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FF806-B9DE-CD09-54D4-B8480D5C2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0C4AB-5807-936D-0D72-F4EFB0E1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F415-7B51-4524-89E4-3349CCD3331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A2C63-1C31-181C-60DF-0F6C9C9F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8D41E-ED96-7835-2E02-873C0375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286C-B70B-427C-BE18-BB5A243B8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8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5C9A-57D4-C39E-8B97-E63C6C51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4DBE2-4D4D-70BC-8815-0F26EC2F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F415-7B51-4524-89E4-3349CCD3331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DE9F3-D33F-4B21-C6AE-76C8C0B6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EA8BC-0DDF-DAFB-726C-6E2B25E6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286C-B70B-427C-BE18-BB5A243B8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2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9C542-E4E8-E33F-3ED5-F9777A18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F415-7B51-4524-89E4-3349CCD3331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3F0CD-C7FE-3B7F-1208-7B9F4F0D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D5735-1D73-5A30-4C30-361604CA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286C-B70B-427C-BE18-BB5A243B8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1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EFE2-DEFE-418E-1E46-8C0CA83D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587D0-8D05-439A-DDB5-7B51E4980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87D55-19BF-3A09-EDAD-1D5B2DDA7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9AF74-5F50-C4DE-2434-3774630F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F415-7B51-4524-89E4-3349CCD3331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9CF27-1FD1-FC9D-866E-49D8F811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6155C-EE59-FF81-1205-D19E7B60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286C-B70B-427C-BE18-BB5A243B8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25C0-487F-CAD2-9DF3-B4603212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DE3E5-FDB9-1799-0385-DB958A335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F2AF6-1E85-F0C3-9892-731387CDF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10859-23D8-0ED0-6B46-FCA4E64A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F415-7B51-4524-89E4-3349CCD3331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E1E90-9F70-E5D6-2EA1-9225CB95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F0475-632C-7E44-F782-869C815F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3286C-B70B-427C-BE18-BB5A243B8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8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46744-8507-551B-C3C7-87D0B986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3828D-CEC5-064F-D0B0-DC8017126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2A91A-0E90-9648-492A-BB871CE23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F415-7B51-4524-89E4-3349CCD3331A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6AA6D-DB0F-4863-6A35-B3268CBCC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46222-EA97-2A32-EC72-5E3D1E976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3286C-B70B-427C-BE18-BB5A243B8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4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877CB3-674F-4933-15BC-318ABBE47149}"/>
              </a:ext>
            </a:extLst>
          </p:cNvPr>
          <p:cNvSpPr txBox="1"/>
          <p:nvPr/>
        </p:nvSpPr>
        <p:spPr>
          <a:xfrm>
            <a:off x="804081" y="690113"/>
            <a:ext cx="6771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 Black" panose="020B0A04020102020204" pitchFamily="34" charset="0"/>
              </a:rPr>
              <a:t>Descriptive statistics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80253-0130-786D-73D3-6FA4002845D7}"/>
              </a:ext>
            </a:extLst>
          </p:cNvPr>
          <p:cNvSpPr txBox="1"/>
          <p:nvPr/>
        </p:nvSpPr>
        <p:spPr>
          <a:xfrm>
            <a:off x="804081" y="1370950"/>
            <a:ext cx="7605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ova Light" panose="020B0604020202020204" pitchFamily="34" charset="0"/>
              </a:rPr>
              <a:t>We validated the data based on obligatory data fields and common logic.</a:t>
            </a:r>
          </a:p>
          <a:p>
            <a:r>
              <a:rPr lang="en-US" dirty="0">
                <a:latin typeface="Arial Nova Light" panose="020B0604020202020204" pitchFamily="34" charset="0"/>
              </a:rPr>
              <a:t>The resulted data statistics is presented below.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C4CA4-990D-C965-E2DC-B4D426574EF3}"/>
              </a:ext>
            </a:extLst>
          </p:cNvPr>
          <p:cNvSpPr txBox="1"/>
          <p:nvPr/>
        </p:nvSpPr>
        <p:spPr>
          <a:xfrm>
            <a:off x="874229" y="2436508"/>
            <a:ext cx="1892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4217</a:t>
            </a:r>
            <a:endParaRPr lang="en-US" sz="2800" b="1" dirty="0">
              <a:solidFill>
                <a:srgbClr val="00B050"/>
              </a:solidFill>
            </a:endParaRPr>
          </a:p>
          <a:p>
            <a:pPr algn="ctr"/>
            <a:r>
              <a:rPr lang="en-US" sz="1600" dirty="0">
                <a:solidFill>
                  <a:srgbClr val="00B050"/>
                </a:solidFill>
              </a:rPr>
              <a:t>Validated accidents*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96FF9-BED8-936A-A31C-6ACE1959358E}"/>
              </a:ext>
            </a:extLst>
          </p:cNvPr>
          <p:cNvSpPr txBox="1"/>
          <p:nvPr/>
        </p:nvSpPr>
        <p:spPr>
          <a:xfrm>
            <a:off x="871268" y="6236898"/>
            <a:ext cx="29306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*validated means an accident with known categorical parameters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C20BB8-1E23-BDA1-E15E-1C5BFBDE7475}"/>
              </a:ext>
            </a:extLst>
          </p:cNvPr>
          <p:cNvSpPr txBox="1"/>
          <p:nvPr/>
        </p:nvSpPr>
        <p:spPr>
          <a:xfrm>
            <a:off x="4348064" y="2436508"/>
            <a:ext cx="19918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JAN2018…</a:t>
            </a:r>
          </a:p>
          <a:p>
            <a:pPr algn="ctr"/>
            <a:r>
              <a:rPr lang="en-US" sz="1600" dirty="0">
                <a:solidFill>
                  <a:srgbClr val="00B050"/>
                </a:solidFill>
              </a:rPr>
              <a:t>Data starts</a:t>
            </a:r>
          </a:p>
          <a:p>
            <a:pPr algn="ctr"/>
            <a:r>
              <a:rPr lang="en-US" sz="1600" dirty="0">
                <a:solidFill>
                  <a:srgbClr val="00B050"/>
                </a:solidFill>
              </a:rPr>
              <a:t> from JAN2018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51BAF-BD5C-1B73-5250-092D1BDB0891}"/>
              </a:ext>
            </a:extLst>
          </p:cNvPr>
          <p:cNvSpPr txBox="1"/>
          <p:nvPr/>
        </p:nvSpPr>
        <p:spPr>
          <a:xfrm>
            <a:off x="7808824" y="2436508"/>
            <a:ext cx="35103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1:1 accidents ~86% </a:t>
            </a:r>
          </a:p>
          <a:p>
            <a:pPr algn="ctr"/>
            <a:r>
              <a:rPr lang="en-US" sz="1600" dirty="0">
                <a:solidFill>
                  <a:srgbClr val="00B050"/>
                </a:solidFill>
              </a:rPr>
              <a:t>86% of accidents</a:t>
            </a:r>
          </a:p>
          <a:p>
            <a:pPr algn="ctr"/>
            <a:r>
              <a:rPr lang="en-US" sz="1600" dirty="0">
                <a:solidFill>
                  <a:srgbClr val="00B050"/>
                </a:solidFill>
              </a:rPr>
              <a:t> are with 2 vehicles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F10C6-3C9A-6D62-8785-542FCDA123BB}"/>
              </a:ext>
            </a:extLst>
          </p:cNvPr>
          <p:cNvSpPr txBox="1"/>
          <p:nvPr/>
        </p:nvSpPr>
        <p:spPr>
          <a:xfrm>
            <a:off x="768273" y="4336703"/>
            <a:ext cx="19636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/>
                </a:solidFill>
              </a:rPr>
              <a:t>55</a:t>
            </a:r>
            <a:endParaRPr lang="en-US" sz="2800" b="1" dirty="0">
              <a:solidFill>
                <a:schemeClr val="accent4"/>
              </a:solidFill>
            </a:endParaRP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Number of accidents 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with 1 vehicle</a:t>
            </a:r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3C94A7-16CD-B22B-AE30-AC461AACAA46}"/>
              </a:ext>
            </a:extLst>
          </p:cNvPr>
          <p:cNvSpPr txBox="1"/>
          <p:nvPr/>
        </p:nvSpPr>
        <p:spPr>
          <a:xfrm>
            <a:off x="4304302" y="4409832"/>
            <a:ext cx="20512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17</a:t>
            </a:r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Number of accidents 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with known road signs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96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52F3FB-4E10-D8CA-304E-81635D9A5557}"/>
              </a:ext>
            </a:extLst>
          </p:cNvPr>
          <p:cNvSpPr txBox="1"/>
          <p:nvPr/>
        </p:nvSpPr>
        <p:spPr>
          <a:xfrm>
            <a:off x="804081" y="690113"/>
            <a:ext cx="6567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 Black" panose="020B0A04020102020204" pitchFamily="34" charset="0"/>
              </a:rPr>
              <a:t>Model determination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E4E004-5D7B-03A4-7864-464C003F9D48}"/>
              </a:ext>
            </a:extLst>
          </p:cNvPr>
          <p:cNvGrpSpPr/>
          <p:nvPr/>
        </p:nvGrpSpPr>
        <p:grpSpPr>
          <a:xfrm>
            <a:off x="804081" y="2140391"/>
            <a:ext cx="2754280" cy="4605466"/>
            <a:chOff x="804081" y="1397479"/>
            <a:chExt cx="3198576" cy="534837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00040BC-2E03-59CA-1628-C13F232F7466}"/>
                </a:ext>
              </a:extLst>
            </p:cNvPr>
            <p:cNvSpPr/>
            <p:nvPr/>
          </p:nvSpPr>
          <p:spPr>
            <a:xfrm>
              <a:off x="804081" y="1397479"/>
              <a:ext cx="3198576" cy="53483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E8E099-5199-B4B0-FD3B-E0BECD14EC84}"/>
                </a:ext>
              </a:extLst>
            </p:cNvPr>
            <p:cNvSpPr txBox="1"/>
            <p:nvPr/>
          </p:nvSpPr>
          <p:spPr>
            <a:xfrm>
              <a:off x="1386199" y="1490203"/>
              <a:ext cx="2034342" cy="4610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Features</a:t>
              </a:r>
            </a:p>
            <a:p>
              <a:pPr algn="ctr"/>
              <a:endParaRPr lang="en-US" dirty="0">
                <a:latin typeface="Arial Black" panose="020B0A04020102020204" pitchFamily="34" charset="0"/>
              </a:endParaRPr>
            </a:p>
            <a:p>
              <a:pPr algn="ctr"/>
              <a:r>
                <a:rPr lang="en-US" dirty="0">
                  <a:latin typeface="Arial Nova Light" panose="020B0304020202020204" pitchFamily="34" charset="0"/>
                </a:rPr>
                <a:t>Circumstance 1</a:t>
              </a:r>
            </a:p>
            <a:p>
              <a:pPr algn="ctr"/>
              <a:r>
                <a:rPr lang="en-US" dirty="0">
                  <a:latin typeface="Arial Nova Light" panose="020B0304020202020204" pitchFamily="34" charset="0"/>
                </a:rPr>
                <a:t>Circumstance 2</a:t>
              </a:r>
            </a:p>
            <a:p>
              <a:pPr algn="ctr"/>
              <a:r>
                <a:rPr lang="en-US" dirty="0">
                  <a:latin typeface="Arial Nova Light" panose="020B0304020202020204" pitchFamily="34" charset="0"/>
                </a:rPr>
                <a:t>…</a:t>
              </a:r>
            </a:p>
            <a:p>
              <a:pPr algn="ctr"/>
              <a:r>
                <a:rPr lang="en-US" dirty="0">
                  <a:latin typeface="Arial Nova Light" panose="020B0304020202020204" pitchFamily="34" charset="0"/>
                </a:rPr>
                <a:t>Visibility 1</a:t>
              </a:r>
            </a:p>
            <a:p>
              <a:pPr algn="ctr"/>
              <a:r>
                <a:rPr lang="en-US" dirty="0">
                  <a:latin typeface="Arial Nova Light" panose="020B0304020202020204" pitchFamily="34" charset="0"/>
                </a:rPr>
                <a:t>Visibility 2</a:t>
              </a:r>
            </a:p>
            <a:p>
              <a:pPr algn="ctr"/>
              <a:r>
                <a:rPr lang="en-US" dirty="0">
                  <a:latin typeface="Arial Nova Light" panose="020B0304020202020204" pitchFamily="34" charset="0"/>
                </a:rPr>
                <a:t>…</a:t>
              </a:r>
            </a:p>
            <a:p>
              <a:pPr algn="ctr"/>
              <a:r>
                <a:rPr lang="en-US" dirty="0">
                  <a:latin typeface="Arial Nova Light" panose="020B0304020202020204" pitchFamily="34" charset="0"/>
                </a:rPr>
                <a:t>Drunk driver</a:t>
              </a:r>
            </a:p>
            <a:p>
              <a:pPr algn="ctr"/>
              <a:r>
                <a:rPr lang="en-US" dirty="0">
                  <a:latin typeface="Arial Nova Light" panose="020B0304020202020204" pitchFamily="34" charset="0"/>
                </a:rPr>
                <a:t>…</a:t>
              </a:r>
            </a:p>
            <a:p>
              <a:pPr algn="ctr"/>
              <a:r>
                <a:rPr lang="en-US" dirty="0">
                  <a:latin typeface="Arial Nova Light" panose="020B0304020202020204" pitchFamily="34" charset="0"/>
                </a:rPr>
                <a:t>Feature 1</a:t>
              </a:r>
            </a:p>
            <a:p>
              <a:pPr algn="ctr"/>
              <a:r>
                <a:rPr lang="en-US" dirty="0">
                  <a:latin typeface="Arial Nova Light" panose="020B0304020202020204" pitchFamily="34" charset="0"/>
                </a:rPr>
                <a:t>Feature 2</a:t>
              </a:r>
            </a:p>
            <a:p>
              <a:pPr algn="ctr"/>
              <a:r>
                <a:rPr lang="en-US" dirty="0">
                  <a:latin typeface="Arial Nova Light" panose="020B0304020202020204" pitchFamily="34" charset="0"/>
                </a:rPr>
                <a:t>…</a:t>
              </a:r>
            </a:p>
            <a:p>
              <a:pPr algn="ctr"/>
              <a:r>
                <a:rPr lang="en-US" dirty="0">
                  <a:latin typeface="Arial Nova Light" panose="020B0304020202020204" pitchFamily="34" charset="0"/>
                </a:rPr>
                <a:t>Feature N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BF79692-F757-D0AF-58CC-1C67383EBF44}"/>
              </a:ext>
            </a:extLst>
          </p:cNvPr>
          <p:cNvSpPr txBox="1"/>
          <p:nvPr/>
        </p:nvSpPr>
        <p:spPr>
          <a:xfrm>
            <a:off x="804081" y="1370950"/>
            <a:ext cx="6262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ova Light" panose="020B0604020202020204" pitchFamily="34" charset="0"/>
              </a:rPr>
              <a:t>Tree based algorithms are selected as a target models family. </a:t>
            </a:r>
            <a:br>
              <a:rPr lang="en-US" dirty="0">
                <a:latin typeface="Arial Nova Light" panose="020B0604020202020204" pitchFamily="34" charset="0"/>
              </a:rPr>
            </a:br>
            <a:r>
              <a:rPr lang="en-US" dirty="0">
                <a:latin typeface="Arial Nova Light" panose="020B0604020202020204" pitchFamily="34" charset="0"/>
              </a:rPr>
              <a:t>Particularly focus is on tree-based-classifier sub-family.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6AE972-74C3-62CC-D3A1-707E0B2E172E}"/>
              </a:ext>
            </a:extLst>
          </p:cNvPr>
          <p:cNvGrpSpPr/>
          <p:nvPr/>
        </p:nvGrpSpPr>
        <p:grpSpPr>
          <a:xfrm>
            <a:off x="5577426" y="2698118"/>
            <a:ext cx="5974406" cy="3540247"/>
            <a:chOff x="5314506" y="2873637"/>
            <a:chExt cx="5974406" cy="354024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AC13B2F-5793-199C-EB2B-5E193CCA0AA9}"/>
                </a:ext>
              </a:extLst>
            </p:cNvPr>
            <p:cNvGrpSpPr/>
            <p:nvPr/>
          </p:nvGrpSpPr>
          <p:grpSpPr>
            <a:xfrm>
              <a:off x="5314506" y="2873637"/>
              <a:ext cx="5740310" cy="3540247"/>
              <a:chOff x="5141978" y="2140391"/>
              <a:chExt cx="5740310" cy="3540247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79902B3-516B-0A40-1F54-A5464F19788F}"/>
                  </a:ext>
                </a:extLst>
              </p:cNvPr>
              <p:cNvSpPr/>
              <p:nvPr/>
            </p:nvSpPr>
            <p:spPr>
              <a:xfrm>
                <a:off x="8695425" y="2140391"/>
                <a:ext cx="923027" cy="42807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Weather rainy?</a:t>
                </a:r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90A638E2-FF0F-25F4-7EDC-38C8C80272AE}"/>
                  </a:ext>
                </a:extLst>
              </p:cNvPr>
              <p:cNvSpPr/>
              <p:nvPr/>
            </p:nvSpPr>
            <p:spPr>
              <a:xfrm rot="15704483">
                <a:off x="8093557" y="2264542"/>
                <a:ext cx="1463040" cy="1645920"/>
              </a:xfrm>
              <a:prstGeom prst="arc">
                <a:avLst>
                  <a:gd name="adj1" fmla="val 17234516"/>
                  <a:gd name="adj2" fmla="val 0"/>
                </a:avLst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2290C0-65D3-82A2-0974-A89D6DA3D4F2}"/>
                  </a:ext>
                </a:extLst>
              </p:cNvPr>
              <p:cNvSpPr txBox="1"/>
              <p:nvPr/>
            </p:nvSpPr>
            <p:spPr>
              <a:xfrm rot="19242282">
                <a:off x="7939009" y="2257523"/>
                <a:ext cx="4083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Arial Nova Light" panose="020B0604020202020204" pitchFamily="34" charset="0"/>
                  </a:rPr>
                  <a:t>yes</a:t>
                </a:r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B86D2C33-4E32-8869-A9C7-24C344ED6546}"/>
                  </a:ext>
                </a:extLst>
              </p:cNvPr>
              <p:cNvSpPr/>
              <p:nvPr/>
            </p:nvSpPr>
            <p:spPr>
              <a:xfrm rot="16029545" flipV="1">
                <a:off x="8858556" y="2511311"/>
                <a:ext cx="1645920" cy="1463040"/>
              </a:xfrm>
              <a:prstGeom prst="arc">
                <a:avLst>
                  <a:gd name="adj1" fmla="val 17234516"/>
                  <a:gd name="adj2" fmla="val 0"/>
                </a:avLst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D61CA9-4E25-7BB9-E60D-261026F82CF5}"/>
                  </a:ext>
                </a:extLst>
              </p:cNvPr>
              <p:cNvSpPr txBox="1"/>
              <p:nvPr/>
            </p:nvSpPr>
            <p:spPr>
              <a:xfrm rot="2197551" flipH="1">
                <a:off x="9959666" y="2357365"/>
                <a:ext cx="4852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Arial Nova Light" panose="020B0604020202020204" pitchFamily="34" charset="0"/>
                  </a:rPr>
                  <a:t>no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7009E79A-4D60-C162-FAB9-A141B7420049}"/>
                  </a:ext>
                </a:extLst>
              </p:cNvPr>
              <p:cNvSpPr/>
              <p:nvPr/>
            </p:nvSpPr>
            <p:spPr>
              <a:xfrm>
                <a:off x="7588368" y="3000926"/>
                <a:ext cx="923027" cy="42807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Road icy?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3C61684-8547-7D22-EE37-8A26B1D891B6}"/>
                  </a:ext>
                </a:extLst>
              </p:cNvPr>
              <p:cNvSpPr/>
              <p:nvPr/>
            </p:nvSpPr>
            <p:spPr>
              <a:xfrm>
                <a:off x="5141978" y="4737595"/>
                <a:ext cx="1049155" cy="311252"/>
              </a:xfrm>
              <a:prstGeom prst="ellipse">
                <a:avLst/>
              </a:prstGeom>
              <a:solidFill>
                <a:srgbClr val="FF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guilty</a:t>
                </a: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39767878-8C87-635A-9292-B93C4E762B91}"/>
                  </a:ext>
                </a:extLst>
              </p:cNvPr>
              <p:cNvSpPr/>
              <p:nvPr/>
            </p:nvSpPr>
            <p:spPr>
              <a:xfrm rot="15704483">
                <a:off x="6946498" y="3192523"/>
                <a:ext cx="1463040" cy="1645920"/>
              </a:xfrm>
              <a:prstGeom prst="arc">
                <a:avLst>
                  <a:gd name="adj1" fmla="val 17234516"/>
                  <a:gd name="adj2" fmla="val 0"/>
                </a:avLst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6153D8-542B-C77B-2617-C23D22A5A557}"/>
                  </a:ext>
                </a:extLst>
              </p:cNvPr>
              <p:cNvSpPr txBox="1"/>
              <p:nvPr/>
            </p:nvSpPr>
            <p:spPr>
              <a:xfrm rot="19242282">
                <a:off x="6791950" y="3185504"/>
                <a:ext cx="4083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Arial Nova Light" panose="020B0604020202020204" pitchFamily="34" charset="0"/>
                  </a:rPr>
                  <a:t>yes</a:t>
                </a: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F9D3A72C-DD31-516E-91BF-A2BC1F525789}"/>
                  </a:ext>
                </a:extLst>
              </p:cNvPr>
              <p:cNvSpPr/>
              <p:nvPr/>
            </p:nvSpPr>
            <p:spPr>
              <a:xfrm rot="16029545" flipV="1">
                <a:off x="7762991" y="3363707"/>
                <a:ext cx="1645920" cy="1463040"/>
              </a:xfrm>
              <a:prstGeom prst="arc">
                <a:avLst>
                  <a:gd name="adj1" fmla="val 17234516"/>
                  <a:gd name="adj2" fmla="val 0"/>
                </a:avLst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C9FAA5-C666-99AE-D289-B2E1F176BA3E}"/>
                  </a:ext>
                </a:extLst>
              </p:cNvPr>
              <p:cNvSpPr txBox="1"/>
              <p:nvPr/>
            </p:nvSpPr>
            <p:spPr>
              <a:xfrm rot="2197551" flipH="1">
                <a:off x="8864101" y="3209761"/>
                <a:ext cx="4852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Arial Nova Light" panose="020B0604020202020204" pitchFamily="34" charset="0"/>
                  </a:rPr>
                  <a:t>no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E764675-CBC9-22B2-79DE-5137FD5416DB}"/>
                  </a:ext>
                </a:extLst>
              </p:cNvPr>
              <p:cNvSpPr/>
              <p:nvPr/>
            </p:nvSpPr>
            <p:spPr>
              <a:xfrm>
                <a:off x="8829663" y="3844751"/>
                <a:ext cx="923027" cy="39213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Condition n?</a:t>
                </a:r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C97CCECE-CDF0-910B-510B-69C378931A6F}"/>
                  </a:ext>
                </a:extLst>
              </p:cNvPr>
              <p:cNvSpPr/>
              <p:nvPr/>
            </p:nvSpPr>
            <p:spPr>
              <a:xfrm rot="16029545" flipV="1">
                <a:off x="9069961" y="4138518"/>
                <a:ext cx="1507721" cy="1463040"/>
              </a:xfrm>
              <a:prstGeom prst="arc">
                <a:avLst>
                  <a:gd name="adj1" fmla="val 17234516"/>
                  <a:gd name="adj2" fmla="val 0"/>
                </a:avLst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DEC927-BCA9-EC56-53E8-1B2C2D8BD450}"/>
                  </a:ext>
                </a:extLst>
              </p:cNvPr>
              <p:cNvSpPr txBox="1"/>
              <p:nvPr/>
            </p:nvSpPr>
            <p:spPr>
              <a:xfrm rot="2197551" flipH="1">
                <a:off x="10105396" y="4053586"/>
                <a:ext cx="4852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Arial Nova Light" panose="020B0604020202020204" pitchFamily="34" charset="0"/>
                  </a:rPr>
                  <a:t>yes</a:t>
                </a:r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4CF07B51-42BC-2BD9-AFA5-AAD8B17A23A3}"/>
                  </a:ext>
                </a:extLst>
              </p:cNvPr>
              <p:cNvSpPr/>
              <p:nvPr/>
            </p:nvSpPr>
            <p:spPr>
              <a:xfrm>
                <a:off x="6397432" y="3901491"/>
                <a:ext cx="923027" cy="39213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Drunk driver?</a:t>
                </a:r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42652AF0-475D-E46D-D65A-BF57AE47DCAF}"/>
                  </a:ext>
                </a:extLst>
              </p:cNvPr>
              <p:cNvSpPr/>
              <p:nvPr/>
            </p:nvSpPr>
            <p:spPr>
              <a:xfrm rot="15704483">
                <a:off x="5808161" y="4032304"/>
                <a:ext cx="1340197" cy="1645920"/>
              </a:xfrm>
              <a:prstGeom prst="arc">
                <a:avLst>
                  <a:gd name="adj1" fmla="val 17234516"/>
                  <a:gd name="adj2" fmla="val 0"/>
                </a:avLst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88E240-4D61-3CFF-8FA4-C5ED5E32162A}"/>
                  </a:ext>
                </a:extLst>
              </p:cNvPr>
              <p:cNvSpPr txBox="1"/>
              <p:nvPr/>
            </p:nvSpPr>
            <p:spPr>
              <a:xfrm rot="19242282">
                <a:off x="5601014" y="4086069"/>
                <a:ext cx="4083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Arial Nova Light" panose="020B0604020202020204" pitchFamily="34" charset="0"/>
                  </a:rPr>
                  <a:t>yes</a:t>
                </a:r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C6BEB3C5-0175-2DE6-0595-0C334DE798FC}"/>
                  </a:ext>
                </a:extLst>
              </p:cNvPr>
              <p:cNvSpPr/>
              <p:nvPr/>
            </p:nvSpPr>
            <p:spPr>
              <a:xfrm rot="16029545" flipV="1">
                <a:off x="6637730" y="4195258"/>
                <a:ext cx="1507721" cy="1463040"/>
              </a:xfrm>
              <a:prstGeom prst="arc">
                <a:avLst>
                  <a:gd name="adj1" fmla="val 17234516"/>
                  <a:gd name="adj2" fmla="val 0"/>
                </a:avLst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F379365-ADB7-1385-3D23-B44B11F44563}"/>
                  </a:ext>
                </a:extLst>
              </p:cNvPr>
              <p:cNvSpPr txBox="1"/>
              <p:nvPr/>
            </p:nvSpPr>
            <p:spPr>
              <a:xfrm rot="2197551" flipH="1">
                <a:off x="7673165" y="4110326"/>
                <a:ext cx="4852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Arial Nova Light" panose="020B0604020202020204" pitchFamily="34" charset="0"/>
                  </a:rPr>
                  <a:t>no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2E498B9-5C26-310B-1BA1-E7A6B2C9500E}"/>
                  </a:ext>
                </a:extLst>
              </p:cNvPr>
              <p:cNvSpPr/>
              <p:nvPr/>
            </p:nvSpPr>
            <p:spPr>
              <a:xfrm>
                <a:off x="7523850" y="4738447"/>
                <a:ext cx="1049155" cy="31125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Not guilty</a:t>
                </a: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4374A7D3-54D3-D811-C861-3EA96B969146}"/>
                  </a:ext>
                </a:extLst>
              </p:cNvPr>
              <p:cNvSpPr/>
              <p:nvPr/>
            </p:nvSpPr>
            <p:spPr>
              <a:xfrm>
                <a:off x="9959261" y="2988225"/>
                <a:ext cx="923027" cy="42807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…</a:t>
                </a:r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7720554-EC3D-57A3-2206-4BBC7BFF5B2B}"/>
                </a:ext>
              </a:extLst>
            </p:cNvPr>
            <p:cNvSpPr/>
            <p:nvPr/>
          </p:nvSpPr>
          <p:spPr>
            <a:xfrm>
              <a:off x="10239757" y="5375426"/>
              <a:ext cx="1049155" cy="31125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Not guilty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31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139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Arial Nova Light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Lilith Sargsian</dc:creator>
  <cp:lastModifiedBy>Lilith Sargsian</cp:lastModifiedBy>
  <cp:revision>2</cp:revision>
  <dcterms:created xsi:type="dcterms:W3CDTF">2022-10-31T14:21:51Z</dcterms:created>
  <dcterms:modified xsi:type="dcterms:W3CDTF">2022-11-06T21:16:03Z</dcterms:modified>
</cp:coreProperties>
</file>