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673baf43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673baf43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673baf43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673baf43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673baf43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a673baf43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673baf43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673baf4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673baf430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673baf43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673baf430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673baf43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Telemarketing Decision: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 sz="2000"/>
              <a:t>Data Mining and Modeling will help bank make decision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Shuxin Zhu-501148088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 Dec 06,2022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h-HK" sz="2500"/>
              <a:t>Precision: 0.893</a:t>
            </a:r>
            <a:endParaRPr b="0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h-HK" sz="2500"/>
              <a:t>Recall score: 0.805</a:t>
            </a:r>
            <a:endParaRPr b="0" sz="8600"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HK" sz="4000"/>
              <a:t>Conclusion</a:t>
            </a:r>
            <a:endParaRPr b="1"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时间轴图形中的背景指针形状" id="143" name="Google Shape;143;p23"/>
          <p:cNvSpPr/>
          <p:nvPr/>
        </p:nvSpPr>
        <p:spPr>
          <a:xfrm>
            <a:off x="346079" y="2245904"/>
            <a:ext cx="22995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4294967295" type="body"/>
          </p:nvPr>
        </p:nvSpPr>
        <p:spPr>
          <a:xfrm>
            <a:off x="346068" y="2383454"/>
            <a:ext cx="19302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HK" sz="1500">
                <a:solidFill>
                  <a:schemeClr val="lt1"/>
                </a:solidFill>
              </a:rPr>
              <a:t>preprocessing</a:t>
            </a:r>
            <a:endParaRPr b="1" sz="1500">
              <a:solidFill>
                <a:schemeClr val="lt1"/>
              </a:solidFill>
            </a:endParaRPr>
          </a:p>
        </p:txBody>
      </p:sp>
      <p:grpSp>
        <p:nvGrpSpPr>
          <p:cNvPr id="145" name="Google Shape;145;p23"/>
          <p:cNvGrpSpPr/>
          <p:nvPr/>
        </p:nvGrpSpPr>
        <p:grpSpPr>
          <a:xfrm>
            <a:off x="1117739" y="1657124"/>
            <a:ext cx="244269" cy="593656"/>
            <a:chOff x="777447" y="1610215"/>
            <a:chExt cx="198900" cy="593656"/>
          </a:xfrm>
        </p:grpSpPr>
        <p:cxnSp>
          <p:nvCxnSpPr>
            <p:cNvPr id="146" name="Google Shape;146;p2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2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3"/>
          <p:cNvSpPr txBox="1"/>
          <p:nvPr>
            <p:ph idx="4294967295" type="body"/>
          </p:nvPr>
        </p:nvSpPr>
        <p:spPr>
          <a:xfrm>
            <a:off x="280100" y="1223275"/>
            <a:ext cx="2754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1600"/>
              <a:t>Missing/Unknow</a:t>
            </a:r>
            <a:endParaRPr sz="1600"/>
          </a:p>
        </p:txBody>
      </p:sp>
      <p:sp>
        <p:nvSpPr>
          <p:cNvPr descr="时间轴图形中的背景指针形状" id="149" name="Google Shape;149;p23"/>
          <p:cNvSpPr/>
          <p:nvPr/>
        </p:nvSpPr>
        <p:spPr>
          <a:xfrm>
            <a:off x="2158898" y="2245904"/>
            <a:ext cx="25188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4294967295" type="body"/>
          </p:nvPr>
        </p:nvSpPr>
        <p:spPr>
          <a:xfrm>
            <a:off x="2538713" y="2383454"/>
            <a:ext cx="20781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400">
                <a:solidFill>
                  <a:schemeClr val="lt1"/>
                </a:solidFill>
              </a:rPr>
              <a:t>feature</a:t>
            </a:r>
            <a:endParaRPr b="1" sz="1400">
              <a:solidFill>
                <a:schemeClr val="lt1"/>
              </a:solidFill>
            </a:endParaRPr>
          </a:p>
        </p:txBody>
      </p:sp>
      <p:grpSp>
        <p:nvGrpSpPr>
          <p:cNvPr id="151" name="Google Shape;151;p23"/>
          <p:cNvGrpSpPr/>
          <p:nvPr/>
        </p:nvGrpSpPr>
        <p:grpSpPr>
          <a:xfrm>
            <a:off x="3224375" y="2985867"/>
            <a:ext cx="244269" cy="593656"/>
            <a:chOff x="2223534" y="2938958"/>
            <a:chExt cx="198900" cy="593656"/>
          </a:xfrm>
        </p:grpSpPr>
        <p:cxnSp>
          <p:nvCxnSpPr>
            <p:cNvPr id="152" name="Google Shape;152;p23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23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idx="4294967295" type="body"/>
          </p:nvPr>
        </p:nvSpPr>
        <p:spPr>
          <a:xfrm>
            <a:off x="1455546" y="3804625"/>
            <a:ext cx="2754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 sz="1600"/>
              <a:t>numerical VS Other Feature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时间轴图形中的背景指针形状" id="155" name="Google Shape;155;p23"/>
          <p:cNvSpPr/>
          <p:nvPr/>
        </p:nvSpPr>
        <p:spPr>
          <a:xfrm>
            <a:off x="4191301" y="2245904"/>
            <a:ext cx="25188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4294967295" type="body"/>
          </p:nvPr>
        </p:nvSpPr>
        <p:spPr>
          <a:xfrm>
            <a:off x="4554543" y="2383454"/>
            <a:ext cx="21558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400">
                <a:solidFill>
                  <a:schemeClr val="lt1"/>
                </a:solidFill>
              </a:rPr>
              <a:t>normalization</a:t>
            </a:r>
            <a:endParaRPr b="1" sz="1400">
              <a:solidFill>
                <a:schemeClr val="lt1"/>
              </a:solidFill>
            </a:endParaRPr>
          </a:p>
        </p:txBody>
      </p:sp>
      <p:grpSp>
        <p:nvGrpSpPr>
          <p:cNvPr id="157" name="Google Shape;157;p23"/>
          <p:cNvGrpSpPr/>
          <p:nvPr/>
        </p:nvGrpSpPr>
        <p:grpSpPr>
          <a:xfrm>
            <a:off x="5232211" y="1657124"/>
            <a:ext cx="244269" cy="593656"/>
            <a:chOff x="3918084" y="1610215"/>
            <a:chExt cx="198900" cy="593656"/>
          </a:xfrm>
        </p:grpSpPr>
        <p:cxnSp>
          <p:nvCxnSpPr>
            <p:cNvPr id="158" name="Google Shape;158;p2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2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3"/>
          <p:cNvSpPr txBox="1"/>
          <p:nvPr>
            <p:ph idx="4294967295" type="body"/>
          </p:nvPr>
        </p:nvSpPr>
        <p:spPr>
          <a:xfrm>
            <a:off x="4508304" y="1223275"/>
            <a:ext cx="2754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 sz="1600"/>
              <a:t>Min-Max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时间轴图形中的背景指针形状" id="161" name="Google Shape;161;p23"/>
          <p:cNvSpPr/>
          <p:nvPr/>
        </p:nvSpPr>
        <p:spPr>
          <a:xfrm>
            <a:off x="6223704" y="2245904"/>
            <a:ext cx="25188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4294967295" type="body"/>
          </p:nvPr>
        </p:nvSpPr>
        <p:spPr>
          <a:xfrm>
            <a:off x="6579615" y="2383454"/>
            <a:ext cx="21558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400">
                <a:solidFill>
                  <a:schemeClr val="lt1"/>
                </a:solidFill>
              </a:rPr>
              <a:t>modeling</a:t>
            </a:r>
            <a:endParaRPr b="1" sz="1400">
              <a:solidFill>
                <a:schemeClr val="lt1"/>
              </a:solidFill>
            </a:endParaRPr>
          </a:p>
        </p:txBody>
      </p:sp>
      <p:grpSp>
        <p:nvGrpSpPr>
          <p:cNvPr id="163" name="Google Shape;163;p23"/>
          <p:cNvGrpSpPr/>
          <p:nvPr/>
        </p:nvGrpSpPr>
        <p:grpSpPr>
          <a:xfrm>
            <a:off x="7262906" y="2985867"/>
            <a:ext cx="244269" cy="593656"/>
            <a:chOff x="5958946" y="2938958"/>
            <a:chExt cx="198900" cy="593656"/>
          </a:xfrm>
        </p:grpSpPr>
        <p:cxnSp>
          <p:nvCxnSpPr>
            <p:cNvPr id="164" name="Google Shape;164;p2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23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3"/>
          <p:cNvSpPr txBox="1"/>
          <p:nvPr>
            <p:ph idx="4294967295" type="body"/>
          </p:nvPr>
        </p:nvSpPr>
        <p:spPr>
          <a:xfrm>
            <a:off x="6389390" y="3579525"/>
            <a:ext cx="2754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 sz="1600"/>
              <a:t>Logistic Regression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 sz="1600"/>
              <a:t>Random Forest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 sz="1600"/>
              <a:t>KNN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" y="-218834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After research</a:t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4960950" y="1595425"/>
            <a:ext cx="3711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Char char="●"/>
            </a:pPr>
            <a:r>
              <a:rPr lang="zh-HK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Lack of data set.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Char char="●"/>
            </a:pPr>
            <a:r>
              <a:rPr lang="zh-HK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Improvement of data processing method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Handling 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Char char="●"/>
            </a:pPr>
            <a:r>
              <a:rPr lang="zh-HK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unstructured data with new techniques.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REFERENCE</a:t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328025" y="845875"/>
            <a:ext cx="8388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S. Moro, P. Cortez and P. Rita(2014). A Data-Driven Approach to Predict the Success of Bank Telemarketing. Decision Support Systems, Elsevier, 62:22-31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S. Moro and R. M.S. Laureano(2011). Using Data Mining for Bank Direct Marketing: An Application of The Crisp-DM Methodology.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Becker, D. &amp; Becker, P.B (1994). Customer Service and the Telephone. Business Skills Express.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Galbraith, J. R. &amp; Kazanjian, R. K. (2006). Strategy Implementation, Structure Systems and process, St 12 Paul, MN: West Publishing.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Klosek, J. (2003). The legal guide to e-business. Westport, CT: Praeger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Marshall, J.J. &amp; Vredenburg, H. (1991). The roles of outside and inside sales representatives: Conflict or cooperation? Journal of Direct Marketing. Volume 5, Issue 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Miller, J.B. (2004). Mainstream Marketing Services. Federal Trade Commission: Resources and Legal Analysis. Retrieved from: ReclaimDemocracy.org.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Zajas, J.R. &amp; Church, O.D. (1997). Applying Telecommunications and Technology from a Global Business Perspective.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Thank you</a:t>
            </a:r>
            <a:endParaRPr/>
          </a:p>
        </p:txBody>
      </p: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zh-HK" sz="3600"/>
              <a:t>Q&amp;A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Telemarketing Decision: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 sz="2000"/>
              <a:t>Data Mining and Modeling will help bank make decision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/>
              <a:t>Portuguese bank marketing dataset</a:t>
            </a:r>
            <a:endParaRPr b="1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zh-HK" sz="1500"/>
              <a:t>from 2008 to 2013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HK" sz="1500"/>
              <a:t>41187 clients and 20 inputs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zh-HK" sz="1500"/>
              <a:t>preprocessing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zh-HK" sz="1500"/>
              <a:t>mining and modeling data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300" y="626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Data mining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808403" y="17939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100">
                <a:solidFill>
                  <a:schemeClr val="dk1"/>
                </a:solidFill>
              </a:rPr>
              <a:t>acquisition and analysis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HK" sz="2100">
                <a:solidFill>
                  <a:schemeClr val="dk1"/>
                </a:solidFill>
              </a:rPr>
              <a:t>data pre-processing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HK" sz="2100">
                <a:solidFill>
                  <a:schemeClr val="dk1"/>
                </a:solidFill>
              </a:rPr>
              <a:t>data modeling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Data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803455" y="1602675"/>
            <a:ext cx="7918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100">
                <a:solidFill>
                  <a:srgbClr val="F46524"/>
                </a:solidFill>
              </a:rPr>
              <a:t>checking, deleting or correcting abnormal data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zh-HK" sz="1600"/>
              <a:t>no missing values and duplicate values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04675" y="699375"/>
            <a:ext cx="63216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Numerical characterization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Category type feature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1314522" y="19980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100">
                <a:solidFill>
                  <a:srgbClr val="F46524"/>
                </a:solidFill>
              </a:rPr>
              <a:t>numerical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zh-HK" sz="1600"/>
              <a:t>20 features, 10 of which are numeric</a:t>
            </a:r>
            <a:endParaRPr sz="1800"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5267347" y="19980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100">
                <a:solidFill>
                  <a:srgbClr val="F46524"/>
                </a:solidFill>
              </a:rPr>
              <a:t>other Feature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zh-HK" sz="1600"/>
              <a:t>transform the category-type features into numeric features by performing ordinal encoding or dummy variable operations.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YES VS NO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12270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HK" sz="2100">
                <a:solidFill>
                  <a:schemeClr val="dk1"/>
                </a:solidFill>
              </a:rPr>
              <a:t>unbalanced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zh-HK" sz="1600"/>
              <a:t>normalization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HK" sz="1600"/>
              <a:t>Min-max normalization</a:t>
            </a:r>
            <a:endParaRPr sz="16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703" y="1633200"/>
            <a:ext cx="3367497" cy="294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Telemarketing modeling study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100">
                <a:solidFill>
                  <a:srgbClr val="F46524"/>
                </a:solidFill>
              </a:rPr>
              <a:t>logistic regression modeling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98" y="2045450"/>
            <a:ext cx="3250847" cy="20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075" y="2203175"/>
            <a:ext cx="2742575" cy="23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7039725" y="2308325"/>
            <a:ext cx="18366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0.498</a:t>
            </a:r>
            <a:endParaRPr sz="19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Recall score: 0.514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Telemarketing modeling study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100">
                <a:solidFill>
                  <a:srgbClr val="F46524"/>
                </a:solidFill>
              </a:rPr>
              <a:t>random forest modeling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1" name="Google Shape;121;p20"/>
          <p:cNvSpPr txBox="1"/>
          <p:nvPr/>
        </p:nvSpPr>
        <p:spPr>
          <a:xfrm>
            <a:off x="7039725" y="2308325"/>
            <a:ext cx="18366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0.498</a:t>
            </a:r>
            <a:endParaRPr sz="19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Recall score: 0.514</a:t>
            </a:r>
            <a:endParaRPr sz="19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75" y="2083700"/>
            <a:ext cx="3292325" cy="21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825" y="2083700"/>
            <a:ext cx="2547540" cy="21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Telemarketing modeling study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100">
                <a:solidFill>
                  <a:srgbClr val="F46524"/>
                </a:solidFill>
              </a:rPr>
              <a:t>K- Nearest Neighbor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0" name="Google Shape;130;p21"/>
          <p:cNvSpPr txBox="1"/>
          <p:nvPr/>
        </p:nvSpPr>
        <p:spPr>
          <a:xfrm>
            <a:off x="7039725" y="2308325"/>
            <a:ext cx="18366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0.893</a:t>
            </a:r>
            <a:endParaRPr sz="19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Recall score: 0.805</a:t>
            </a:r>
            <a:endParaRPr sz="19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75" y="2160250"/>
            <a:ext cx="3174325" cy="20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450" y="2195050"/>
            <a:ext cx="2406570" cy="20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