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0" r:id="rId8"/>
    <p:sldId id="263" r:id="rId9"/>
    <p:sldId id="264" r:id="rId10"/>
    <p:sldId id="266"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snapToGrid="0">
      <p:cViewPr varScale="1">
        <p:scale>
          <a:sx n="96" d="100"/>
          <a:sy n="96" d="100"/>
        </p:scale>
        <p:origin x="294"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E170A-CC2E-4E97-A0FE-EBA1D63654DB}"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87D508F-A373-4D34-9468-CF9825E84B46}">
      <dgm:prSet/>
      <dgm:spPr/>
      <dgm:t>
        <a:bodyPr/>
        <a:lstStyle/>
        <a:p>
          <a:r>
            <a:rPr lang="en-US"/>
            <a:t>RandLA</a:t>
          </a:r>
        </a:p>
      </dgm:t>
    </dgm:pt>
    <dgm:pt modelId="{F2CF395E-62AE-4D12-82B7-AF2B1815CD49}" type="parTrans" cxnId="{1B824B48-F2C4-4A3C-BAAD-885F4ECE4A82}">
      <dgm:prSet/>
      <dgm:spPr/>
      <dgm:t>
        <a:bodyPr/>
        <a:lstStyle/>
        <a:p>
          <a:endParaRPr lang="en-US"/>
        </a:p>
      </dgm:t>
    </dgm:pt>
    <dgm:pt modelId="{F3B41AD7-1504-4103-BD34-A8CA727542E2}" type="sibTrans" cxnId="{1B824B48-F2C4-4A3C-BAAD-885F4ECE4A82}">
      <dgm:prSet/>
      <dgm:spPr/>
      <dgm:t>
        <a:bodyPr/>
        <a:lstStyle/>
        <a:p>
          <a:endParaRPr lang="en-US"/>
        </a:p>
      </dgm:t>
    </dgm:pt>
    <dgm:pt modelId="{E80A3B89-8785-414C-ADC6-EB3E43A72B1C}">
      <dgm:prSet/>
      <dgm:spPr/>
      <dgm:t>
        <a:bodyPr/>
        <a:lstStyle/>
        <a:p>
          <a:r>
            <a:rPr lang="en-US"/>
            <a:t>LFA</a:t>
          </a:r>
        </a:p>
      </dgm:t>
    </dgm:pt>
    <dgm:pt modelId="{40D63CC7-FF5E-409F-906A-2FE5FE337F1E}" type="parTrans" cxnId="{8FF3877A-7597-476B-B4F3-38B0C78C2D1C}">
      <dgm:prSet/>
      <dgm:spPr/>
      <dgm:t>
        <a:bodyPr/>
        <a:lstStyle/>
        <a:p>
          <a:endParaRPr lang="en-US"/>
        </a:p>
      </dgm:t>
    </dgm:pt>
    <dgm:pt modelId="{28285F4E-897F-4968-9501-CB4490DAAA56}" type="sibTrans" cxnId="{8FF3877A-7597-476B-B4F3-38B0C78C2D1C}">
      <dgm:prSet/>
      <dgm:spPr/>
      <dgm:t>
        <a:bodyPr/>
        <a:lstStyle/>
        <a:p>
          <a:endParaRPr lang="en-US"/>
        </a:p>
      </dgm:t>
    </dgm:pt>
    <dgm:pt modelId="{90DB8F61-195B-45DC-A35C-12A836B97E28}">
      <dgm:prSet/>
      <dgm:spPr/>
      <dgm:t>
        <a:bodyPr/>
        <a:lstStyle/>
        <a:p>
          <a:r>
            <a:rPr lang="en-US"/>
            <a:t>Attentive Pooling</a:t>
          </a:r>
        </a:p>
      </dgm:t>
    </dgm:pt>
    <dgm:pt modelId="{50CA237A-EAE4-4575-B52D-6C0E872EEC40}" type="parTrans" cxnId="{53F6CA72-9EFA-4133-A27C-35B8A2DFD23F}">
      <dgm:prSet/>
      <dgm:spPr/>
      <dgm:t>
        <a:bodyPr/>
        <a:lstStyle/>
        <a:p>
          <a:endParaRPr lang="en-US"/>
        </a:p>
      </dgm:t>
    </dgm:pt>
    <dgm:pt modelId="{5B9967BC-7562-4F4D-97C9-7B36E3E1D54C}" type="sibTrans" cxnId="{53F6CA72-9EFA-4133-A27C-35B8A2DFD23F}">
      <dgm:prSet/>
      <dgm:spPr/>
      <dgm:t>
        <a:bodyPr/>
        <a:lstStyle/>
        <a:p>
          <a:endParaRPr lang="en-US"/>
        </a:p>
      </dgm:t>
    </dgm:pt>
    <dgm:pt modelId="{C40027F2-FC6E-4ACE-AF80-6505C6AAC7FA}">
      <dgm:prSet/>
      <dgm:spPr/>
      <dgm:t>
        <a:bodyPr/>
        <a:lstStyle/>
        <a:p>
          <a:r>
            <a:rPr lang="en-US"/>
            <a:t>Dilated Residual Block</a:t>
          </a:r>
        </a:p>
      </dgm:t>
    </dgm:pt>
    <dgm:pt modelId="{1817E580-92C8-4590-857B-7E87CA24AAA8}" type="parTrans" cxnId="{ACEA27F8-70B0-4939-8949-A6A40C6DA199}">
      <dgm:prSet/>
      <dgm:spPr/>
      <dgm:t>
        <a:bodyPr/>
        <a:lstStyle/>
        <a:p>
          <a:endParaRPr lang="en-US"/>
        </a:p>
      </dgm:t>
    </dgm:pt>
    <dgm:pt modelId="{2F3DCA99-51AD-47A4-8CE1-457F8B405AB0}" type="sibTrans" cxnId="{ACEA27F8-70B0-4939-8949-A6A40C6DA199}">
      <dgm:prSet/>
      <dgm:spPr/>
      <dgm:t>
        <a:bodyPr/>
        <a:lstStyle/>
        <a:p>
          <a:endParaRPr lang="en-US"/>
        </a:p>
      </dgm:t>
    </dgm:pt>
    <dgm:pt modelId="{3C4C83FE-1361-4F3E-9F33-63C190404C8B}">
      <dgm:prSet/>
      <dgm:spPr/>
      <dgm:t>
        <a:bodyPr/>
        <a:lstStyle/>
        <a:p>
          <a:r>
            <a:rPr lang="en-US"/>
            <a:t>Point-Voxel…</a:t>
          </a:r>
        </a:p>
      </dgm:t>
    </dgm:pt>
    <dgm:pt modelId="{F7A2FF07-C51E-4E95-9A0C-734EE947F033}" type="parTrans" cxnId="{790BD16F-99FE-4819-9424-2848139D47F2}">
      <dgm:prSet/>
      <dgm:spPr/>
      <dgm:t>
        <a:bodyPr/>
        <a:lstStyle/>
        <a:p>
          <a:endParaRPr lang="en-US"/>
        </a:p>
      </dgm:t>
    </dgm:pt>
    <dgm:pt modelId="{83164444-17CB-4D0E-A5AC-CF0E1114D019}" type="sibTrans" cxnId="{790BD16F-99FE-4819-9424-2848139D47F2}">
      <dgm:prSet/>
      <dgm:spPr/>
      <dgm:t>
        <a:bodyPr/>
        <a:lstStyle/>
        <a:p>
          <a:endParaRPr lang="en-US"/>
        </a:p>
      </dgm:t>
    </dgm:pt>
    <dgm:pt modelId="{700F8C62-6AAC-4F05-99BB-7248A1BF7152}">
      <dgm:prSet/>
      <dgm:spPr/>
      <dgm:t>
        <a:bodyPr/>
        <a:lstStyle/>
        <a:p>
          <a:r>
            <a:rPr lang="en-US"/>
            <a:t>Point</a:t>
          </a:r>
        </a:p>
      </dgm:t>
    </dgm:pt>
    <dgm:pt modelId="{2522801E-0BC1-4667-B6D7-D39B658895A5}" type="parTrans" cxnId="{A572089D-F61B-4E1D-937A-23773EE95385}">
      <dgm:prSet/>
      <dgm:spPr/>
      <dgm:t>
        <a:bodyPr/>
        <a:lstStyle/>
        <a:p>
          <a:endParaRPr lang="en-US"/>
        </a:p>
      </dgm:t>
    </dgm:pt>
    <dgm:pt modelId="{F1522579-CF5F-4F7E-AEFC-CD89593CC2E2}" type="sibTrans" cxnId="{A572089D-F61B-4E1D-937A-23773EE95385}">
      <dgm:prSet/>
      <dgm:spPr/>
      <dgm:t>
        <a:bodyPr/>
        <a:lstStyle/>
        <a:p>
          <a:endParaRPr lang="en-US"/>
        </a:p>
      </dgm:t>
    </dgm:pt>
    <dgm:pt modelId="{6769B55F-162B-424C-A727-187A362D5572}">
      <dgm:prSet/>
      <dgm:spPr/>
      <dgm:t>
        <a:bodyPr/>
        <a:lstStyle/>
        <a:p>
          <a:r>
            <a:rPr lang="en-US"/>
            <a:t>Voxel</a:t>
          </a:r>
        </a:p>
      </dgm:t>
    </dgm:pt>
    <dgm:pt modelId="{60288C87-1C96-48D1-9BFB-40216F8A1E78}" type="parTrans" cxnId="{661A6B19-5E9E-4F0F-9FB8-737301437435}">
      <dgm:prSet/>
      <dgm:spPr/>
      <dgm:t>
        <a:bodyPr/>
        <a:lstStyle/>
        <a:p>
          <a:endParaRPr lang="en-US"/>
        </a:p>
      </dgm:t>
    </dgm:pt>
    <dgm:pt modelId="{0C2D3772-71B6-43A0-83DD-015D8E1A1862}" type="sibTrans" cxnId="{661A6B19-5E9E-4F0F-9FB8-737301437435}">
      <dgm:prSet/>
      <dgm:spPr/>
      <dgm:t>
        <a:bodyPr/>
        <a:lstStyle/>
        <a:p>
          <a:endParaRPr lang="en-US"/>
        </a:p>
      </dgm:t>
    </dgm:pt>
    <dgm:pt modelId="{469258AA-7249-4F90-9837-DE3E47E2CB46}">
      <dgm:prSet/>
      <dgm:spPr/>
      <dgm:t>
        <a:bodyPr/>
        <a:lstStyle/>
        <a:p>
          <a:r>
            <a:rPr lang="en-US"/>
            <a:t>Point Voxel</a:t>
          </a:r>
        </a:p>
      </dgm:t>
    </dgm:pt>
    <dgm:pt modelId="{EA5C7D37-1826-4E93-8ED4-C8D8BAF329AC}" type="parTrans" cxnId="{4D467B0B-2E91-456C-8FFD-2886D2567CD7}">
      <dgm:prSet/>
      <dgm:spPr/>
      <dgm:t>
        <a:bodyPr/>
        <a:lstStyle/>
        <a:p>
          <a:endParaRPr lang="en-US"/>
        </a:p>
      </dgm:t>
    </dgm:pt>
    <dgm:pt modelId="{C5560EFC-942A-41B5-8050-861A86853C45}" type="sibTrans" cxnId="{4D467B0B-2E91-456C-8FFD-2886D2567CD7}">
      <dgm:prSet/>
      <dgm:spPr/>
      <dgm:t>
        <a:bodyPr/>
        <a:lstStyle/>
        <a:p>
          <a:endParaRPr lang="en-US"/>
        </a:p>
      </dgm:t>
    </dgm:pt>
    <dgm:pt modelId="{E40F386D-B21E-4123-8BD7-4424B8356BC9}" type="pres">
      <dgm:prSet presAssocID="{8AEE170A-CC2E-4E97-A0FE-EBA1D63654DB}" presName="linear" presStyleCnt="0">
        <dgm:presLayoutVars>
          <dgm:dir/>
          <dgm:animLvl val="lvl"/>
          <dgm:resizeHandles val="exact"/>
        </dgm:presLayoutVars>
      </dgm:prSet>
      <dgm:spPr/>
    </dgm:pt>
    <dgm:pt modelId="{C988C8DE-7FAB-47D4-AE72-C5228D71C968}" type="pres">
      <dgm:prSet presAssocID="{A87D508F-A373-4D34-9468-CF9825E84B46}" presName="parentLin" presStyleCnt="0"/>
      <dgm:spPr/>
    </dgm:pt>
    <dgm:pt modelId="{E65596E7-5CBB-4F71-B7DF-9E3190D060B4}" type="pres">
      <dgm:prSet presAssocID="{A87D508F-A373-4D34-9468-CF9825E84B46}" presName="parentLeftMargin" presStyleLbl="node1" presStyleIdx="0" presStyleCnt="2"/>
      <dgm:spPr/>
    </dgm:pt>
    <dgm:pt modelId="{0F2482E5-E25A-45CF-B1EA-441D2D5177BE}" type="pres">
      <dgm:prSet presAssocID="{A87D508F-A373-4D34-9468-CF9825E84B46}" presName="parentText" presStyleLbl="node1" presStyleIdx="0" presStyleCnt="2">
        <dgm:presLayoutVars>
          <dgm:chMax val="0"/>
          <dgm:bulletEnabled val="1"/>
        </dgm:presLayoutVars>
      </dgm:prSet>
      <dgm:spPr/>
    </dgm:pt>
    <dgm:pt modelId="{7B1A8E81-902C-4BAE-9B32-4854F00DB68C}" type="pres">
      <dgm:prSet presAssocID="{A87D508F-A373-4D34-9468-CF9825E84B46}" presName="negativeSpace" presStyleCnt="0"/>
      <dgm:spPr/>
    </dgm:pt>
    <dgm:pt modelId="{7550FC47-E490-4AC0-A12A-FD9BF1523239}" type="pres">
      <dgm:prSet presAssocID="{A87D508F-A373-4D34-9468-CF9825E84B46}" presName="childText" presStyleLbl="conFgAcc1" presStyleIdx="0" presStyleCnt="2">
        <dgm:presLayoutVars>
          <dgm:bulletEnabled val="1"/>
        </dgm:presLayoutVars>
      </dgm:prSet>
      <dgm:spPr/>
    </dgm:pt>
    <dgm:pt modelId="{47496164-24DA-43FB-8BBE-A540C69EF472}" type="pres">
      <dgm:prSet presAssocID="{F3B41AD7-1504-4103-BD34-A8CA727542E2}" presName="spaceBetweenRectangles" presStyleCnt="0"/>
      <dgm:spPr/>
    </dgm:pt>
    <dgm:pt modelId="{0041FEF1-ECE2-44E0-AE25-2C627A16BF4D}" type="pres">
      <dgm:prSet presAssocID="{3C4C83FE-1361-4F3E-9F33-63C190404C8B}" presName="parentLin" presStyleCnt="0"/>
      <dgm:spPr/>
    </dgm:pt>
    <dgm:pt modelId="{BD8269A1-0FC5-4D72-8A9F-A2DC3DA15F38}" type="pres">
      <dgm:prSet presAssocID="{3C4C83FE-1361-4F3E-9F33-63C190404C8B}" presName="parentLeftMargin" presStyleLbl="node1" presStyleIdx="0" presStyleCnt="2"/>
      <dgm:spPr/>
    </dgm:pt>
    <dgm:pt modelId="{C16EC471-1571-440C-B4F0-6358E71EA78D}" type="pres">
      <dgm:prSet presAssocID="{3C4C83FE-1361-4F3E-9F33-63C190404C8B}" presName="parentText" presStyleLbl="node1" presStyleIdx="1" presStyleCnt="2">
        <dgm:presLayoutVars>
          <dgm:chMax val="0"/>
          <dgm:bulletEnabled val="1"/>
        </dgm:presLayoutVars>
      </dgm:prSet>
      <dgm:spPr/>
    </dgm:pt>
    <dgm:pt modelId="{DA08C75D-30B4-41F4-B7A9-BFCA0E5E40B0}" type="pres">
      <dgm:prSet presAssocID="{3C4C83FE-1361-4F3E-9F33-63C190404C8B}" presName="negativeSpace" presStyleCnt="0"/>
      <dgm:spPr/>
    </dgm:pt>
    <dgm:pt modelId="{5A951872-ECAB-443F-B4CB-759B90BC95D7}" type="pres">
      <dgm:prSet presAssocID="{3C4C83FE-1361-4F3E-9F33-63C190404C8B}" presName="childText" presStyleLbl="conFgAcc1" presStyleIdx="1" presStyleCnt="2">
        <dgm:presLayoutVars>
          <dgm:bulletEnabled val="1"/>
        </dgm:presLayoutVars>
      </dgm:prSet>
      <dgm:spPr/>
    </dgm:pt>
  </dgm:ptLst>
  <dgm:cxnLst>
    <dgm:cxn modelId="{08807B05-6F98-4EA2-9312-C27445424FBA}" type="presOf" srcId="{6769B55F-162B-424C-A727-187A362D5572}" destId="{5A951872-ECAB-443F-B4CB-759B90BC95D7}" srcOrd="0" destOrd="1" presId="urn:microsoft.com/office/officeart/2005/8/layout/list1"/>
    <dgm:cxn modelId="{4D467B0B-2E91-456C-8FFD-2886D2567CD7}" srcId="{3C4C83FE-1361-4F3E-9F33-63C190404C8B}" destId="{469258AA-7249-4F90-9837-DE3E47E2CB46}" srcOrd="2" destOrd="0" parTransId="{EA5C7D37-1826-4E93-8ED4-C8D8BAF329AC}" sibTransId="{C5560EFC-942A-41B5-8050-861A86853C45}"/>
    <dgm:cxn modelId="{A3D35914-B92C-400C-9CBB-BCE1458E5BD6}" type="presOf" srcId="{3C4C83FE-1361-4F3E-9F33-63C190404C8B}" destId="{BD8269A1-0FC5-4D72-8A9F-A2DC3DA15F38}" srcOrd="0" destOrd="0" presId="urn:microsoft.com/office/officeart/2005/8/layout/list1"/>
    <dgm:cxn modelId="{661A6B19-5E9E-4F0F-9FB8-737301437435}" srcId="{3C4C83FE-1361-4F3E-9F33-63C190404C8B}" destId="{6769B55F-162B-424C-A727-187A362D5572}" srcOrd="1" destOrd="0" parTransId="{60288C87-1C96-48D1-9BFB-40216F8A1E78}" sibTransId="{0C2D3772-71B6-43A0-83DD-015D8E1A1862}"/>
    <dgm:cxn modelId="{F650AE22-1A52-4BA8-A669-1047AE9CF914}" type="presOf" srcId="{A87D508F-A373-4D34-9468-CF9825E84B46}" destId="{0F2482E5-E25A-45CF-B1EA-441D2D5177BE}" srcOrd="1" destOrd="0" presId="urn:microsoft.com/office/officeart/2005/8/layout/list1"/>
    <dgm:cxn modelId="{821A2830-B479-4C5C-AAAD-836084946B40}" type="presOf" srcId="{A87D508F-A373-4D34-9468-CF9825E84B46}" destId="{E65596E7-5CBB-4F71-B7DF-9E3190D060B4}" srcOrd="0" destOrd="0" presId="urn:microsoft.com/office/officeart/2005/8/layout/list1"/>
    <dgm:cxn modelId="{5F1A825D-CED4-4593-AD5A-8465BAE523C7}" type="presOf" srcId="{469258AA-7249-4F90-9837-DE3E47E2CB46}" destId="{5A951872-ECAB-443F-B4CB-759B90BC95D7}" srcOrd="0" destOrd="2" presId="urn:microsoft.com/office/officeart/2005/8/layout/list1"/>
    <dgm:cxn modelId="{1B824B48-F2C4-4A3C-BAAD-885F4ECE4A82}" srcId="{8AEE170A-CC2E-4E97-A0FE-EBA1D63654DB}" destId="{A87D508F-A373-4D34-9468-CF9825E84B46}" srcOrd="0" destOrd="0" parTransId="{F2CF395E-62AE-4D12-82B7-AF2B1815CD49}" sibTransId="{F3B41AD7-1504-4103-BD34-A8CA727542E2}"/>
    <dgm:cxn modelId="{790BD16F-99FE-4819-9424-2848139D47F2}" srcId="{8AEE170A-CC2E-4E97-A0FE-EBA1D63654DB}" destId="{3C4C83FE-1361-4F3E-9F33-63C190404C8B}" srcOrd="1" destOrd="0" parTransId="{F7A2FF07-C51E-4E95-9A0C-734EE947F033}" sibTransId="{83164444-17CB-4D0E-A5AC-CF0E1114D019}"/>
    <dgm:cxn modelId="{53F6CA72-9EFA-4133-A27C-35B8A2DFD23F}" srcId="{A87D508F-A373-4D34-9468-CF9825E84B46}" destId="{90DB8F61-195B-45DC-A35C-12A836B97E28}" srcOrd="1" destOrd="0" parTransId="{50CA237A-EAE4-4575-B52D-6C0E872EEC40}" sibTransId="{5B9967BC-7562-4F4D-97C9-7B36E3E1D54C}"/>
    <dgm:cxn modelId="{8FF3877A-7597-476B-B4F3-38B0C78C2D1C}" srcId="{A87D508F-A373-4D34-9468-CF9825E84B46}" destId="{E80A3B89-8785-414C-ADC6-EB3E43A72B1C}" srcOrd="0" destOrd="0" parTransId="{40D63CC7-FF5E-409F-906A-2FE5FE337F1E}" sibTransId="{28285F4E-897F-4968-9501-CB4490DAAA56}"/>
    <dgm:cxn modelId="{A572089D-F61B-4E1D-937A-23773EE95385}" srcId="{3C4C83FE-1361-4F3E-9F33-63C190404C8B}" destId="{700F8C62-6AAC-4F05-99BB-7248A1BF7152}" srcOrd="0" destOrd="0" parTransId="{2522801E-0BC1-4667-B6D7-D39B658895A5}" sibTransId="{F1522579-CF5F-4F7E-AEFC-CD89593CC2E2}"/>
    <dgm:cxn modelId="{C47AA39F-0731-45C3-9333-8BCECD74B1D8}" type="presOf" srcId="{3C4C83FE-1361-4F3E-9F33-63C190404C8B}" destId="{C16EC471-1571-440C-B4F0-6358E71EA78D}" srcOrd="1" destOrd="0" presId="urn:microsoft.com/office/officeart/2005/8/layout/list1"/>
    <dgm:cxn modelId="{0CD919AA-93B9-46FE-8FC1-4B077518E7EB}" type="presOf" srcId="{8AEE170A-CC2E-4E97-A0FE-EBA1D63654DB}" destId="{E40F386D-B21E-4123-8BD7-4424B8356BC9}" srcOrd="0" destOrd="0" presId="urn:microsoft.com/office/officeart/2005/8/layout/list1"/>
    <dgm:cxn modelId="{99717CCD-B776-4AA9-81EA-055482E40A43}" type="presOf" srcId="{E80A3B89-8785-414C-ADC6-EB3E43A72B1C}" destId="{7550FC47-E490-4AC0-A12A-FD9BF1523239}" srcOrd="0" destOrd="0" presId="urn:microsoft.com/office/officeart/2005/8/layout/list1"/>
    <dgm:cxn modelId="{4D40ADD6-D0E3-4ECF-8073-6FB65A482BA9}" type="presOf" srcId="{C40027F2-FC6E-4ACE-AF80-6505C6AAC7FA}" destId="{7550FC47-E490-4AC0-A12A-FD9BF1523239}" srcOrd="0" destOrd="2" presId="urn:microsoft.com/office/officeart/2005/8/layout/list1"/>
    <dgm:cxn modelId="{ACEA27F8-70B0-4939-8949-A6A40C6DA199}" srcId="{A87D508F-A373-4D34-9468-CF9825E84B46}" destId="{C40027F2-FC6E-4ACE-AF80-6505C6AAC7FA}" srcOrd="2" destOrd="0" parTransId="{1817E580-92C8-4590-857B-7E87CA24AAA8}" sibTransId="{2F3DCA99-51AD-47A4-8CE1-457F8B405AB0}"/>
    <dgm:cxn modelId="{83F1AFFA-7A34-48BA-8E59-DF33E6C34CD4}" type="presOf" srcId="{90DB8F61-195B-45DC-A35C-12A836B97E28}" destId="{7550FC47-E490-4AC0-A12A-FD9BF1523239}" srcOrd="0" destOrd="1" presId="urn:microsoft.com/office/officeart/2005/8/layout/list1"/>
    <dgm:cxn modelId="{E1BCB3FE-213D-4CF7-B608-8CCD71026F0A}" type="presOf" srcId="{700F8C62-6AAC-4F05-99BB-7248A1BF7152}" destId="{5A951872-ECAB-443F-B4CB-759B90BC95D7}" srcOrd="0" destOrd="0" presId="urn:microsoft.com/office/officeart/2005/8/layout/list1"/>
    <dgm:cxn modelId="{4CAF6556-C352-4251-8034-6C266294BCBC}" type="presParOf" srcId="{E40F386D-B21E-4123-8BD7-4424B8356BC9}" destId="{C988C8DE-7FAB-47D4-AE72-C5228D71C968}" srcOrd="0" destOrd="0" presId="urn:microsoft.com/office/officeart/2005/8/layout/list1"/>
    <dgm:cxn modelId="{B9870555-125D-4AD7-864E-C93E9BEEAF62}" type="presParOf" srcId="{C988C8DE-7FAB-47D4-AE72-C5228D71C968}" destId="{E65596E7-5CBB-4F71-B7DF-9E3190D060B4}" srcOrd="0" destOrd="0" presId="urn:microsoft.com/office/officeart/2005/8/layout/list1"/>
    <dgm:cxn modelId="{20F211B7-A209-45EF-AAFF-ACBCB4AF373D}" type="presParOf" srcId="{C988C8DE-7FAB-47D4-AE72-C5228D71C968}" destId="{0F2482E5-E25A-45CF-B1EA-441D2D5177BE}" srcOrd="1" destOrd="0" presId="urn:microsoft.com/office/officeart/2005/8/layout/list1"/>
    <dgm:cxn modelId="{E2E141C3-AE43-448B-8279-AE799609AC2B}" type="presParOf" srcId="{E40F386D-B21E-4123-8BD7-4424B8356BC9}" destId="{7B1A8E81-902C-4BAE-9B32-4854F00DB68C}" srcOrd="1" destOrd="0" presId="urn:microsoft.com/office/officeart/2005/8/layout/list1"/>
    <dgm:cxn modelId="{A56F0E60-AE4F-4DE9-BB1C-A56A3FFDDD14}" type="presParOf" srcId="{E40F386D-B21E-4123-8BD7-4424B8356BC9}" destId="{7550FC47-E490-4AC0-A12A-FD9BF1523239}" srcOrd="2" destOrd="0" presId="urn:microsoft.com/office/officeart/2005/8/layout/list1"/>
    <dgm:cxn modelId="{96B047CC-29F5-44FD-88EC-66D7D683DDA3}" type="presParOf" srcId="{E40F386D-B21E-4123-8BD7-4424B8356BC9}" destId="{47496164-24DA-43FB-8BBE-A540C69EF472}" srcOrd="3" destOrd="0" presId="urn:microsoft.com/office/officeart/2005/8/layout/list1"/>
    <dgm:cxn modelId="{58A1873B-C1ED-413A-AB5E-31CD966668F2}" type="presParOf" srcId="{E40F386D-B21E-4123-8BD7-4424B8356BC9}" destId="{0041FEF1-ECE2-44E0-AE25-2C627A16BF4D}" srcOrd="4" destOrd="0" presId="urn:microsoft.com/office/officeart/2005/8/layout/list1"/>
    <dgm:cxn modelId="{C1393F69-08FD-478F-8274-2B9D2306AF2C}" type="presParOf" srcId="{0041FEF1-ECE2-44E0-AE25-2C627A16BF4D}" destId="{BD8269A1-0FC5-4D72-8A9F-A2DC3DA15F38}" srcOrd="0" destOrd="0" presId="urn:microsoft.com/office/officeart/2005/8/layout/list1"/>
    <dgm:cxn modelId="{FC5CA5EE-9D82-43D0-B74E-5EBE97D236A8}" type="presParOf" srcId="{0041FEF1-ECE2-44E0-AE25-2C627A16BF4D}" destId="{C16EC471-1571-440C-B4F0-6358E71EA78D}" srcOrd="1" destOrd="0" presId="urn:microsoft.com/office/officeart/2005/8/layout/list1"/>
    <dgm:cxn modelId="{3E8DE22F-D460-40E7-9CDF-0682C44874FB}" type="presParOf" srcId="{E40F386D-B21E-4123-8BD7-4424B8356BC9}" destId="{DA08C75D-30B4-41F4-B7A9-BFCA0E5E40B0}" srcOrd="5" destOrd="0" presId="urn:microsoft.com/office/officeart/2005/8/layout/list1"/>
    <dgm:cxn modelId="{D8FFD704-6506-46A9-8FE1-A2BA2672CE99}" type="presParOf" srcId="{E40F386D-B21E-4123-8BD7-4424B8356BC9}" destId="{5A951872-ECAB-443F-B4CB-759B90BC95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0FC47-E490-4AC0-A12A-FD9BF1523239}">
      <dsp:nvSpPr>
        <dsp:cNvPr id="0" name=""/>
        <dsp:cNvSpPr/>
      </dsp:nvSpPr>
      <dsp:spPr>
        <a:xfrm>
          <a:off x="0" y="414037"/>
          <a:ext cx="5918184" cy="20081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520700" rIns="459317"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LFA</a:t>
          </a:r>
        </a:p>
        <a:p>
          <a:pPr marL="228600" lvl="1" indent="-228600" algn="l" defTabSz="1111250">
            <a:lnSpc>
              <a:spcPct val="90000"/>
            </a:lnSpc>
            <a:spcBef>
              <a:spcPct val="0"/>
            </a:spcBef>
            <a:spcAft>
              <a:spcPct val="15000"/>
            </a:spcAft>
            <a:buChar char="•"/>
          </a:pPr>
          <a:r>
            <a:rPr lang="en-US" sz="2500" kern="1200"/>
            <a:t>Attentive Pooling</a:t>
          </a:r>
        </a:p>
        <a:p>
          <a:pPr marL="228600" lvl="1" indent="-228600" algn="l" defTabSz="1111250">
            <a:lnSpc>
              <a:spcPct val="90000"/>
            </a:lnSpc>
            <a:spcBef>
              <a:spcPct val="0"/>
            </a:spcBef>
            <a:spcAft>
              <a:spcPct val="15000"/>
            </a:spcAft>
            <a:buChar char="•"/>
          </a:pPr>
          <a:r>
            <a:rPr lang="en-US" sz="2500" kern="1200"/>
            <a:t>Dilated Residual Block</a:t>
          </a:r>
        </a:p>
      </dsp:txBody>
      <dsp:txXfrm>
        <a:off x="0" y="414037"/>
        <a:ext cx="5918184" cy="2008125"/>
      </dsp:txXfrm>
    </dsp:sp>
    <dsp:sp modelId="{0F2482E5-E25A-45CF-B1EA-441D2D5177BE}">
      <dsp:nvSpPr>
        <dsp:cNvPr id="0" name=""/>
        <dsp:cNvSpPr/>
      </dsp:nvSpPr>
      <dsp:spPr>
        <a:xfrm>
          <a:off x="295909" y="45037"/>
          <a:ext cx="414272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1111250">
            <a:lnSpc>
              <a:spcPct val="90000"/>
            </a:lnSpc>
            <a:spcBef>
              <a:spcPct val="0"/>
            </a:spcBef>
            <a:spcAft>
              <a:spcPct val="35000"/>
            </a:spcAft>
            <a:buNone/>
          </a:pPr>
          <a:r>
            <a:rPr lang="en-US" sz="2500" kern="1200"/>
            <a:t>RandLA</a:t>
          </a:r>
        </a:p>
      </dsp:txBody>
      <dsp:txXfrm>
        <a:off x="331935" y="81063"/>
        <a:ext cx="4070676" cy="665948"/>
      </dsp:txXfrm>
    </dsp:sp>
    <dsp:sp modelId="{5A951872-ECAB-443F-B4CB-759B90BC95D7}">
      <dsp:nvSpPr>
        <dsp:cNvPr id="0" name=""/>
        <dsp:cNvSpPr/>
      </dsp:nvSpPr>
      <dsp:spPr>
        <a:xfrm>
          <a:off x="0" y="2926162"/>
          <a:ext cx="5918184" cy="200812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520700" rIns="459317"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Point</a:t>
          </a:r>
        </a:p>
        <a:p>
          <a:pPr marL="228600" lvl="1" indent="-228600" algn="l" defTabSz="1111250">
            <a:lnSpc>
              <a:spcPct val="90000"/>
            </a:lnSpc>
            <a:spcBef>
              <a:spcPct val="0"/>
            </a:spcBef>
            <a:spcAft>
              <a:spcPct val="15000"/>
            </a:spcAft>
            <a:buChar char="•"/>
          </a:pPr>
          <a:r>
            <a:rPr lang="en-US" sz="2500" kern="1200"/>
            <a:t>Voxel</a:t>
          </a:r>
        </a:p>
        <a:p>
          <a:pPr marL="228600" lvl="1" indent="-228600" algn="l" defTabSz="1111250">
            <a:lnSpc>
              <a:spcPct val="90000"/>
            </a:lnSpc>
            <a:spcBef>
              <a:spcPct val="0"/>
            </a:spcBef>
            <a:spcAft>
              <a:spcPct val="15000"/>
            </a:spcAft>
            <a:buChar char="•"/>
          </a:pPr>
          <a:r>
            <a:rPr lang="en-US" sz="2500" kern="1200"/>
            <a:t>Point Voxel</a:t>
          </a:r>
        </a:p>
      </dsp:txBody>
      <dsp:txXfrm>
        <a:off x="0" y="2926162"/>
        <a:ext cx="5918184" cy="2008125"/>
      </dsp:txXfrm>
    </dsp:sp>
    <dsp:sp modelId="{C16EC471-1571-440C-B4F0-6358E71EA78D}">
      <dsp:nvSpPr>
        <dsp:cNvPr id="0" name=""/>
        <dsp:cNvSpPr/>
      </dsp:nvSpPr>
      <dsp:spPr>
        <a:xfrm>
          <a:off x="295909" y="2557162"/>
          <a:ext cx="4142728" cy="73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1111250">
            <a:lnSpc>
              <a:spcPct val="90000"/>
            </a:lnSpc>
            <a:spcBef>
              <a:spcPct val="0"/>
            </a:spcBef>
            <a:spcAft>
              <a:spcPct val="35000"/>
            </a:spcAft>
            <a:buNone/>
          </a:pPr>
          <a:r>
            <a:rPr lang="en-US" sz="2500" kern="1200"/>
            <a:t>Point-Voxel…</a:t>
          </a:r>
        </a:p>
      </dsp:txBody>
      <dsp:txXfrm>
        <a:off x="331935" y="2593188"/>
        <a:ext cx="4070676"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31E8E-2AB1-4BAE-8468-48E9E2E712FB}"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36FD7-E6E1-474A-9F01-06F1003E6DB1}" type="slidenum">
              <a:rPr lang="zh-CN" altLang="en-US" smtClean="0"/>
              <a:t>‹#›</a:t>
            </a:fld>
            <a:endParaRPr lang="zh-CN" altLang="en-US"/>
          </a:p>
        </p:txBody>
      </p:sp>
    </p:spTree>
    <p:extLst>
      <p:ext uri="{BB962C8B-B14F-4D97-AF65-F5344CB8AC3E}">
        <p14:creationId xmlns:p14="http://schemas.microsoft.com/office/powerpoint/2010/main" val="288609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effectLst/>
                <a:latin typeface="Söhne"/>
              </a:rPr>
              <a:t>Background:</a:t>
            </a:r>
          </a:p>
          <a:p>
            <a:pPr algn="l"/>
            <a:r>
              <a:rPr lang="en-US" altLang="zh-CN" b="0" i="0" dirty="0">
                <a:solidFill>
                  <a:srgbClr val="374151"/>
                </a:solidFill>
                <a:effectLst/>
                <a:latin typeface="Söhne"/>
              </a:rPr>
              <a:t>The paper addresses the need for efficient and accurate semantic segmentation of large-scale 3D point clouds in real-time autonomous driving systems. Traditional convolutional neural networks are not directly applicable to this kind of data, which is often irregular, unstructured, and </a:t>
            </a:r>
            <a:r>
              <a:rPr lang="en-US" altLang="zh-CN" b="0" i="0" dirty="0" err="1">
                <a:solidFill>
                  <a:srgbClr val="374151"/>
                </a:solidFill>
                <a:effectLst/>
                <a:latin typeface="Söhne"/>
              </a:rPr>
              <a:t>orderless</a:t>
            </a:r>
            <a:r>
              <a:rPr lang="en-US" altLang="zh-CN" b="0" i="0" dirty="0">
                <a:solidFill>
                  <a:srgbClr val="374151"/>
                </a:solidFill>
                <a:effectLst/>
                <a:latin typeface="Söhne"/>
              </a:rPr>
              <a:t>. Since the introduction of </a:t>
            </a:r>
            <a:r>
              <a:rPr lang="en-US" altLang="zh-CN" b="0" i="0" dirty="0" err="1">
                <a:solidFill>
                  <a:srgbClr val="374151"/>
                </a:solidFill>
                <a:effectLst/>
                <a:latin typeface="Söhne"/>
              </a:rPr>
              <a:t>PointNet</a:t>
            </a:r>
            <a:r>
              <a:rPr lang="en-US" altLang="zh-CN" b="0" i="0" dirty="0">
                <a:solidFill>
                  <a:srgbClr val="374151"/>
                </a:solidFill>
                <a:effectLst/>
                <a:latin typeface="Söhne"/>
              </a:rPr>
              <a:t> in 2017, which can directly extract features from point clouds, various methods have been proposed to handle irregular point clouds. While these methods perform well in small-scale scenarios, they face challenges in large-scale environments.</a:t>
            </a:r>
          </a:p>
          <a:p>
            <a:endParaRPr lang="zh-CN" altLang="en-US" dirty="0"/>
          </a:p>
        </p:txBody>
      </p:sp>
      <p:sp>
        <p:nvSpPr>
          <p:cNvPr id="4" name="灯片编号占位符 3"/>
          <p:cNvSpPr>
            <a:spLocks noGrp="1"/>
          </p:cNvSpPr>
          <p:nvPr>
            <p:ph type="sldNum" sz="quarter" idx="5"/>
          </p:nvPr>
        </p:nvSpPr>
        <p:spPr/>
        <p:txBody>
          <a:bodyPr/>
          <a:lstStyle/>
          <a:p>
            <a:fld id="{20536FD7-E6E1-474A-9F01-06F1003E6DB1}" type="slidenum">
              <a:rPr lang="zh-CN" altLang="en-US" smtClean="0"/>
              <a:t>3</a:t>
            </a:fld>
            <a:endParaRPr lang="zh-CN" altLang="en-US"/>
          </a:p>
        </p:txBody>
      </p:sp>
    </p:spTree>
    <p:extLst>
      <p:ext uri="{BB962C8B-B14F-4D97-AF65-F5344CB8AC3E}">
        <p14:creationId xmlns:p14="http://schemas.microsoft.com/office/powerpoint/2010/main" val="79537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can be seen that the computational cost of FPS, IDIS, and GS is high in large field attraction clouds, and CRS has a high memory footprint. In addition to this, PGS is unable to learn an effective sampling strategy due to the large search space, therefore, this paper uses random sampling to sample the large field attraction cloud from the computational efficiency. However, some useful information may be lost in random sampling, for this reason, this article proposes a Local Feature Aggregation (LFA) module to compensate for the information loss due to sampling.</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536FD7-E6E1-474A-9F01-06F1003E6DB1}" type="slidenum">
              <a:rPr lang="zh-CN" altLang="en-US" smtClean="0"/>
              <a:t>4</a:t>
            </a:fld>
            <a:endParaRPr lang="zh-CN" altLang="en-US"/>
          </a:p>
        </p:txBody>
      </p:sp>
    </p:spTree>
    <p:extLst>
      <p:ext uri="{BB962C8B-B14F-4D97-AF65-F5344CB8AC3E}">
        <p14:creationId xmlns:p14="http://schemas.microsoft.com/office/powerpoint/2010/main" val="364019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can be seen that the computational cost of FPS, IDIS, and GS is high in large field attraction clouds, and CRS has a high memory footprint. In addition to this, PGS is unable to learn an effective sampling strategy due to the large search space, therefore, this paper uses random sampling to sample the large field attraction cloud from the computational efficiency. However, some useful information may be lost in random sampling, for this reason, this article proposes a Local Feature Aggregation (LFA) module to compensate for the information loss due to sampling.</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536FD7-E6E1-474A-9F01-06F1003E6DB1}" type="slidenum">
              <a:rPr lang="zh-CN" altLang="en-US" smtClean="0"/>
              <a:t>6</a:t>
            </a:fld>
            <a:endParaRPr lang="zh-CN" altLang="en-US"/>
          </a:p>
        </p:txBody>
      </p:sp>
    </p:spTree>
    <p:extLst>
      <p:ext uri="{BB962C8B-B14F-4D97-AF65-F5344CB8AC3E}">
        <p14:creationId xmlns:p14="http://schemas.microsoft.com/office/powerpoint/2010/main" val="47141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runtime of </a:t>
            </a:r>
            <a:r>
              <a:rPr lang="en-US" altLang="zh-CN" dirty="0" err="1"/>
              <a:t>RandLA</a:t>
            </a:r>
            <a:r>
              <a:rPr lang="en-US" altLang="zh-CN" dirty="0"/>
              <a:t>-Net is compared with other models in </a:t>
            </a:r>
            <a:r>
              <a:rPr lang="en-US" altLang="zh-CN" dirty="0" err="1"/>
              <a:t>SemanticKitti's</a:t>
            </a:r>
            <a:r>
              <a:rPr lang="en-US" altLang="zh-CN" dirty="0"/>
              <a:t> validation set. It can be seen that </a:t>
            </a:r>
            <a:r>
              <a:rPr lang="en-US" altLang="zh-CN" dirty="0" err="1"/>
              <a:t>RandLA</a:t>
            </a:r>
            <a:r>
              <a:rPr lang="en-US" altLang="zh-CN" dirty="0"/>
              <a:t>-Net is much smaller than the other models in terms of computation time and can handle larger point clouds simultaneously.</a:t>
            </a:r>
            <a:endParaRPr lang="zh-CN" altLang="en-US" dirty="0"/>
          </a:p>
        </p:txBody>
      </p:sp>
      <p:sp>
        <p:nvSpPr>
          <p:cNvPr id="4" name="灯片编号占位符 3"/>
          <p:cNvSpPr>
            <a:spLocks noGrp="1"/>
          </p:cNvSpPr>
          <p:nvPr>
            <p:ph type="sldNum" sz="quarter" idx="5"/>
          </p:nvPr>
        </p:nvSpPr>
        <p:spPr/>
        <p:txBody>
          <a:bodyPr/>
          <a:lstStyle/>
          <a:p>
            <a:fld id="{20536FD7-E6E1-474A-9F01-06F1003E6DB1}" type="slidenum">
              <a:rPr lang="zh-CN" altLang="en-US" smtClean="0"/>
              <a:t>9</a:t>
            </a:fld>
            <a:endParaRPr lang="zh-CN" altLang="en-US"/>
          </a:p>
        </p:txBody>
      </p:sp>
    </p:spTree>
    <p:extLst>
      <p:ext uri="{BB962C8B-B14F-4D97-AF65-F5344CB8AC3E}">
        <p14:creationId xmlns:p14="http://schemas.microsoft.com/office/powerpoint/2010/main" val="151579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0AA81-AD48-0955-A62F-09C58A99C5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9EF7F9-D087-BAD8-2806-B63B54437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5F00BA-5659-47C2-F411-2D58D5B88079}"/>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A3F68584-9F89-0889-4AFB-32BB22AF3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F6C179-D488-B632-9990-519962C16EE6}"/>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398775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B0008-4FC2-7A49-BA92-A7DA0E5783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6853B1-8721-4984-D144-49ED719AA7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120EAE-9C04-852F-7B9A-F7D25C3C42ED}"/>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B18A1E51-5455-D9B4-A1B1-8E141CF89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AA271D-1A0D-21F8-FB0B-667D95FEC536}"/>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284863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072E19-DCF4-A061-E91D-79229D42CF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05C97E-AE86-096F-E15A-9ACEF6DC8C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D4F6AB-6579-FED0-C396-AF9537B94617}"/>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979F1855-1144-0F38-47D8-B2A0ADE5C3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B9341-5C6E-03EC-FE4C-FAF70E270BA2}"/>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19572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28130-B066-D0F0-8832-A7C06FC8D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3B3D79-8CF8-4822-F629-66C5978C5C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FD5BC8-7AF0-FA49-E747-154475216BEB}"/>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D54402F5-9344-B197-17F1-479265BD3B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E7A207-BA53-6C9F-1B4A-279FE393D14F}"/>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53778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117CF-60B9-CFB2-C88D-98D55F58F2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6C8316-B1F1-F98E-93D6-1276F7E22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830ED4-3354-4CC4-BC5D-47F98D72C89E}"/>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2A13FFC5-C0C9-E808-06D4-1CDA94F47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B8B5AD-0409-F144-B150-37067BE7A1C5}"/>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29206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43A-5E94-33F3-42C4-A6207C8B32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94179-5C18-9946-5A11-A9827D3CB9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3085D6-BAE7-D482-3464-6AE95E40E1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B709E3-4494-7459-B6BA-2E9ADB79AB4E}"/>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6" name="页脚占位符 5">
            <a:extLst>
              <a:ext uri="{FF2B5EF4-FFF2-40B4-BE49-F238E27FC236}">
                <a16:creationId xmlns:a16="http://schemas.microsoft.com/office/drawing/2014/main" id="{164BA937-8756-63FA-3C1B-D3244F1A43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2583EB-0460-0409-5B2D-1086EDA73581}"/>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5964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B20E5-12EE-BC07-1D32-56A8D8E8AC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BD4E8EC-5C50-818C-40C8-964FCA696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5DD225-F011-A803-EE57-4E115A7374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8FC417-2569-11C2-6533-913719707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35BE2B-80EC-3D7C-3698-9F48BD7EB5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CD24C4-B004-F660-01B2-C3F9EE013AF4}"/>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8" name="页脚占位符 7">
            <a:extLst>
              <a:ext uri="{FF2B5EF4-FFF2-40B4-BE49-F238E27FC236}">
                <a16:creationId xmlns:a16="http://schemas.microsoft.com/office/drawing/2014/main" id="{C06A9EDB-0596-C1A2-D829-7956E820DC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5DB1B-87E3-7B80-F173-2002CEADB076}"/>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307468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36AAC-691F-97D9-3843-F76BBD3C9C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B090CC-877C-7AED-63AD-EFEC218273E4}"/>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4" name="页脚占位符 3">
            <a:extLst>
              <a:ext uri="{FF2B5EF4-FFF2-40B4-BE49-F238E27FC236}">
                <a16:creationId xmlns:a16="http://schemas.microsoft.com/office/drawing/2014/main" id="{C2FE92F4-33A0-F6E1-594F-2241C488E6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F72293-4A37-8DAB-9CA1-7068EFFBA5DA}"/>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277668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BCEE0-423A-9E40-A217-8D131EB62985}"/>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3" name="页脚占位符 2">
            <a:extLst>
              <a:ext uri="{FF2B5EF4-FFF2-40B4-BE49-F238E27FC236}">
                <a16:creationId xmlns:a16="http://schemas.microsoft.com/office/drawing/2014/main" id="{BBC5C092-479A-17E1-2C4A-A593FDED29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E58453-CE9C-CF39-A995-F7733E7C2028}"/>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213632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836C2-5D44-AED3-E741-3968D8D662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C2F91A-9996-23C1-655D-730FF659A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5ADC50-8A90-0237-7766-B9495FA7F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70A363-D742-ECC2-C4FD-A1AD3E045494}"/>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6" name="页脚占位符 5">
            <a:extLst>
              <a:ext uri="{FF2B5EF4-FFF2-40B4-BE49-F238E27FC236}">
                <a16:creationId xmlns:a16="http://schemas.microsoft.com/office/drawing/2014/main" id="{0ECD5F7C-9EBA-840E-87A4-CE81CE2241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1AEF88-F95D-A91D-8012-79FF5B840E2A}"/>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100118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02FD2-CD26-75C3-9DD9-33A58B5CFD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C4E8C9-1D39-0A81-6E48-47BAC5AE9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1617AB-8A9A-37F2-B504-7FE9C1011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2C00A-7E45-C702-7D61-C59F0FA2A24C}"/>
              </a:ext>
            </a:extLst>
          </p:cNvPr>
          <p:cNvSpPr>
            <a:spLocks noGrp="1"/>
          </p:cNvSpPr>
          <p:nvPr>
            <p:ph type="dt" sz="half" idx="10"/>
          </p:nvPr>
        </p:nvSpPr>
        <p:spPr/>
        <p:txBody>
          <a:bodyPr/>
          <a:lstStyle/>
          <a:p>
            <a:fld id="{62EFF2B6-02B8-4B2B-980F-8014BCBF1690}" type="datetimeFigureOut">
              <a:rPr lang="zh-CN" altLang="en-US" smtClean="0"/>
              <a:t>2023/9/11</a:t>
            </a:fld>
            <a:endParaRPr lang="zh-CN" altLang="en-US"/>
          </a:p>
        </p:txBody>
      </p:sp>
      <p:sp>
        <p:nvSpPr>
          <p:cNvPr id="6" name="页脚占位符 5">
            <a:extLst>
              <a:ext uri="{FF2B5EF4-FFF2-40B4-BE49-F238E27FC236}">
                <a16:creationId xmlns:a16="http://schemas.microsoft.com/office/drawing/2014/main" id="{725ACC90-796C-2EA4-2E28-4DA4F14EC0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8F581-81A8-2A74-2D54-E3BB0BDD1D4C}"/>
              </a:ext>
            </a:extLst>
          </p:cNvPr>
          <p:cNvSpPr>
            <a:spLocks noGrp="1"/>
          </p:cNvSpPr>
          <p:nvPr>
            <p:ph type="sldNum" sz="quarter" idx="12"/>
          </p:nvPr>
        </p:nvSpPr>
        <p:spPr/>
        <p:txBody>
          <a:body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10115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F48251-CBB6-5F0A-9CB3-0E4EEE7B7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B14B42-C1F3-307F-FF0A-012516B31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A6892B-F82B-BFB4-4CB5-3722851AC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FF2B6-02B8-4B2B-980F-8014BCBF1690}" type="datetimeFigureOut">
              <a:rPr lang="zh-CN" altLang="en-US" smtClean="0"/>
              <a:t>2023/9/11</a:t>
            </a:fld>
            <a:endParaRPr lang="zh-CN" altLang="en-US"/>
          </a:p>
        </p:txBody>
      </p:sp>
      <p:sp>
        <p:nvSpPr>
          <p:cNvPr id="5" name="页脚占位符 4">
            <a:extLst>
              <a:ext uri="{FF2B5EF4-FFF2-40B4-BE49-F238E27FC236}">
                <a16:creationId xmlns:a16="http://schemas.microsoft.com/office/drawing/2014/main" id="{8040B790-F471-33CD-AD72-A0D1077EC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830485-C16B-6D38-A3BB-3B40ED117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104B0-06E7-4D0F-9FA0-32AC57631B2A}" type="slidenum">
              <a:rPr lang="zh-CN" altLang="en-US" smtClean="0"/>
              <a:t>‹#›</a:t>
            </a:fld>
            <a:endParaRPr lang="zh-CN" altLang="en-US"/>
          </a:p>
        </p:txBody>
      </p:sp>
    </p:spTree>
    <p:extLst>
      <p:ext uri="{BB962C8B-B14F-4D97-AF65-F5344CB8AC3E}">
        <p14:creationId xmlns:p14="http://schemas.microsoft.com/office/powerpoint/2010/main" val="127805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liumJadez/Notes8813/tree/main/Voxel-poi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a:extLst>
              <a:ext uri="{FF2B5EF4-FFF2-40B4-BE49-F238E27FC236}">
                <a16:creationId xmlns:a16="http://schemas.microsoft.com/office/drawing/2014/main" id="{A6EB027E-691B-85E6-7431-AC39EE3FAE95}"/>
              </a:ext>
            </a:extLst>
          </p:cNvPr>
          <p:cNvPicPr>
            <a:picLocks noChangeAspect="1"/>
          </p:cNvPicPr>
          <p:nvPr/>
        </p:nvPicPr>
        <p:blipFill rotWithShape="1">
          <a:blip r:embed="rId2"/>
          <a:srcRect t="9639"/>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6259C9E5-3D77-1D22-6935-F56E94CF609D}"/>
              </a:ext>
            </a:extLst>
          </p:cNvPr>
          <p:cNvSpPr>
            <a:spLocks noGrp="1"/>
          </p:cNvSpPr>
          <p:nvPr>
            <p:ph type="ctrTitle"/>
          </p:nvPr>
        </p:nvSpPr>
        <p:spPr>
          <a:xfrm>
            <a:off x="404553" y="3091928"/>
            <a:ext cx="9078562" cy="2387600"/>
          </a:xfrm>
        </p:spPr>
        <p:txBody>
          <a:bodyPr>
            <a:normAutofit/>
          </a:bodyPr>
          <a:lstStyle/>
          <a:p>
            <a:pPr algn="l"/>
            <a:r>
              <a:rPr lang="en-US" altLang="zh-CN" sz="6600" dirty="0">
                <a:solidFill>
                  <a:schemeClr val="bg1"/>
                </a:solidFill>
              </a:rPr>
              <a:t>Weekly Report – Point Cloud Group</a:t>
            </a:r>
            <a:endParaRPr lang="zh-CN" altLang="en-US" sz="6600" dirty="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标题 2">
            <a:extLst>
              <a:ext uri="{FF2B5EF4-FFF2-40B4-BE49-F238E27FC236}">
                <a16:creationId xmlns:a16="http://schemas.microsoft.com/office/drawing/2014/main" id="{A40C9DC4-8324-2ABB-A9EC-06D972103DA3}"/>
              </a:ext>
            </a:extLst>
          </p:cNvPr>
          <p:cNvSpPr>
            <a:spLocks noGrp="1"/>
          </p:cNvSpPr>
          <p:nvPr>
            <p:ph type="subTitle" idx="1"/>
          </p:nvPr>
        </p:nvSpPr>
        <p:spPr>
          <a:xfrm>
            <a:off x="404553" y="5624945"/>
            <a:ext cx="9078562" cy="592975"/>
          </a:xfrm>
        </p:spPr>
        <p:txBody>
          <a:bodyPr anchor="ctr">
            <a:normAutofit/>
          </a:bodyPr>
          <a:lstStyle/>
          <a:p>
            <a:pPr algn="l"/>
            <a:r>
              <a:rPr lang="en-US" altLang="zh-CN" dirty="0">
                <a:solidFill>
                  <a:schemeClr val="bg1"/>
                </a:solidFill>
              </a:rPr>
              <a:t>Wenhe Xu</a:t>
            </a:r>
            <a:endParaRPr lang="zh-CN" altLang="en-US" dirty="0">
              <a:solidFill>
                <a:schemeClr val="bg1"/>
              </a:solidFill>
            </a:endParaRPr>
          </a:p>
        </p:txBody>
      </p:sp>
    </p:spTree>
    <p:extLst>
      <p:ext uri="{BB962C8B-B14F-4D97-AF65-F5344CB8AC3E}">
        <p14:creationId xmlns:p14="http://schemas.microsoft.com/office/powerpoint/2010/main" val="93194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44D1-C9B6-1579-4251-83ACF850DE3D}"/>
              </a:ext>
            </a:extLst>
          </p:cNvPr>
          <p:cNvSpPr>
            <a:spLocks noGrp="1"/>
          </p:cNvSpPr>
          <p:nvPr>
            <p:ph type="title"/>
          </p:nvPr>
        </p:nvSpPr>
        <p:spPr/>
        <p:txBody>
          <a:bodyPr/>
          <a:lstStyle/>
          <a:p>
            <a:r>
              <a:rPr lang="en-US" altLang="zh-CN" dirty="0"/>
              <a:t>Appendices	 of </a:t>
            </a:r>
            <a:r>
              <a:rPr lang="en-US" altLang="zh-CN" b="1" dirty="0" err="1"/>
              <a:t>RandLA</a:t>
            </a:r>
            <a:endParaRPr lang="zh-CN" altLang="en-US" b="1" dirty="0"/>
          </a:p>
        </p:txBody>
      </p:sp>
      <p:sp>
        <p:nvSpPr>
          <p:cNvPr id="3" name="内容占位符 2">
            <a:extLst>
              <a:ext uri="{FF2B5EF4-FFF2-40B4-BE49-F238E27FC236}">
                <a16:creationId xmlns:a16="http://schemas.microsoft.com/office/drawing/2014/main" id="{04F0F1C2-7621-D560-BEB7-17E3F2579DF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5692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93EA384-101A-9697-A27E-CFAADE46A61E}"/>
              </a:ext>
            </a:extLst>
          </p:cNvPr>
          <p:cNvSpPr>
            <a:spLocks noGrp="1"/>
          </p:cNvSpPr>
          <p:nvPr>
            <p:ph type="title"/>
          </p:nvPr>
        </p:nvSpPr>
        <p:spPr>
          <a:xfrm>
            <a:off x="686834" y="1153572"/>
            <a:ext cx="3200400" cy="4461163"/>
          </a:xfrm>
        </p:spPr>
        <p:txBody>
          <a:bodyPr>
            <a:normAutofit/>
          </a:bodyPr>
          <a:lstStyle/>
          <a:p>
            <a:r>
              <a:rPr lang="en-US" altLang="zh-CN" dirty="0">
                <a:solidFill>
                  <a:srgbClr val="FFFFFF"/>
                </a:solidFill>
              </a:rPr>
              <a:t>Point-Voxel</a:t>
            </a:r>
            <a:endParaRPr lang="zh-CN" altLang="en-US" dirty="0">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内容占位符 6">
            <a:extLst>
              <a:ext uri="{FF2B5EF4-FFF2-40B4-BE49-F238E27FC236}">
                <a16:creationId xmlns:a16="http://schemas.microsoft.com/office/drawing/2014/main" id="{D054FCB2-B0A8-4ADD-A299-A19ED5AC0D83}"/>
              </a:ext>
            </a:extLst>
          </p:cNvPr>
          <p:cNvSpPr>
            <a:spLocks noGrp="1"/>
          </p:cNvSpPr>
          <p:nvPr>
            <p:ph idx="1"/>
          </p:nvPr>
        </p:nvSpPr>
        <p:spPr>
          <a:xfrm>
            <a:off x="4447308" y="591344"/>
            <a:ext cx="6906491" cy="5585619"/>
          </a:xfrm>
        </p:spPr>
        <p:txBody>
          <a:bodyPr anchor="ctr">
            <a:normAutofit/>
          </a:bodyPr>
          <a:lstStyle/>
          <a:p>
            <a:r>
              <a:rPr lang="en-US" altLang="zh-CN" dirty="0"/>
              <a:t>Refer to my note on GitHub</a:t>
            </a:r>
          </a:p>
          <a:p>
            <a:r>
              <a:rPr lang="en-US" altLang="zh-CN" dirty="0">
                <a:hlinkClick r:id="rId2"/>
              </a:rPr>
              <a:t>Notes8813/Voxel-point at main · </a:t>
            </a:r>
            <a:r>
              <a:rPr lang="en-US" altLang="zh-CN" dirty="0" err="1">
                <a:hlinkClick r:id="rId2"/>
              </a:rPr>
              <a:t>LiliumJadez</a:t>
            </a:r>
            <a:r>
              <a:rPr lang="en-US" altLang="zh-CN" dirty="0">
                <a:hlinkClick r:id="rId2"/>
              </a:rPr>
              <a:t>/Notes8813 (github.com)</a:t>
            </a:r>
            <a:endParaRPr lang="en-US" altLang="zh-CN" dirty="0"/>
          </a:p>
        </p:txBody>
      </p:sp>
    </p:spTree>
    <p:extLst>
      <p:ext uri="{BB962C8B-B14F-4D97-AF65-F5344CB8AC3E}">
        <p14:creationId xmlns:p14="http://schemas.microsoft.com/office/powerpoint/2010/main" val="384723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AA8759E-180D-F81F-F40D-FFFB2510BE56}"/>
              </a:ext>
            </a:extLst>
          </p:cNvPr>
          <p:cNvSpPr>
            <a:spLocks noGrp="1"/>
          </p:cNvSpPr>
          <p:nvPr>
            <p:ph type="title"/>
          </p:nvPr>
        </p:nvSpPr>
        <p:spPr>
          <a:xfrm>
            <a:off x="645065" y="1097280"/>
            <a:ext cx="3796306" cy="4666207"/>
          </a:xfrm>
        </p:spPr>
        <p:txBody>
          <a:bodyPr anchor="ctr">
            <a:normAutofit/>
          </a:bodyPr>
          <a:lstStyle/>
          <a:p>
            <a:r>
              <a:rPr lang="en-US" altLang="zh-CN" sz="4800"/>
              <a:t>Contents</a:t>
            </a:r>
            <a:endParaRPr lang="zh-CN" altLang="en-US"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3E2F28D3-35E3-F1D7-7C69-DB85C7206910}"/>
              </a:ext>
            </a:extLst>
          </p:cNvPr>
          <p:cNvGraphicFramePr>
            <a:graphicFrameLocks noGrp="1"/>
          </p:cNvGraphicFramePr>
          <p:nvPr>
            <p:ph idx="1"/>
            <p:extLst>
              <p:ext uri="{D42A27DB-BD31-4B8C-83A1-F6EECF244321}">
                <p14:modId xmlns:p14="http://schemas.microsoft.com/office/powerpoint/2010/main" val="23012783"/>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9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D5A910E-11D3-832F-4386-F83343169E8C}"/>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altLang="zh-CN" sz="3600" kern="1200">
                <a:solidFill>
                  <a:schemeClr val="bg1"/>
                </a:solidFill>
                <a:latin typeface="+mj-lt"/>
                <a:ea typeface="+mj-ea"/>
                <a:cs typeface="+mj-cs"/>
              </a:rPr>
              <a:t>RandLA</a:t>
            </a:r>
          </a:p>
        </p:txBody>
      </p:sp>
      <p:sp>
        <p:nvSpPr>
          <p:cNvPr id="3" name="内容占位符 2">
            <a:extLst>
              <a:ext uri="{FF2B5EF4-FFF2-40B4-BE49-F238E27FC236}">
                <a16:creationId xmlns:a16="http://schemas.microsoft.com/office/drawing/2014/main" id="{83450AE2-62B6-253B-FFA9-A435731ED5C2}"/>
              </a:ext>
            </a:extLst>
          </p:cNvPr>
          <p:cNvSpPr>
            <a:spLocks noGrp="1"/>
          </p:cNvSpPr>
          <p:nvPr>
            <p:ph idx="1"/>
          </p:nvPr>
        </p:nvSpPr>
        <p:spPr>
          <a:xfrm>
            <a:off x="5117214" y="696872"/>
            <a:ext cx="2926080" cy="4363844"/>
          </a:xfrm>
        </p:spPr>
        <p:txBody>
          <a:bodyPr vert="horz" lIns="91440" tIns="45720" rIns="91440" bIns="45720" rtlCol="0">
            <a:normAutofit/>
          </a:bodyPr>
          <a:lstStyle/>
          <a:p>
            <a:pPr marL="0" indent="0">
              <a:buNone/>
            </a:pPr>
            <a:r>
              <a:rPr lang="en-US" altLang="zh-CN" sz="1300" b="1" dirty="0"/>
              <a:t>Challenge</a:t>
            </a:r>
            <a:endParaRPr lang="en-US" altLang="zh-CN" sz="1300" b="1" i="0" dirty="0">
              <a:effectLst/>
            </a:endParaRPr>
          </a:p>
          <a:p>
            <a:r>
              <a:rPr lang="en-US" altLang="zh-CN" sz="1300" b="1" i="0" dirty="0" err="1">
                <a:effectLst/>
              </a:rPr>
              <a:t>Downsampling</a:t>
            </a:r>
            <a:r>
              <a:rPr lang="en-US" altLang="zh-CN" sz="1300" b="1" i="0" dirty="0">
                <a:effectLst/>
              </a:rPr>
              <a:t> Strategy</a:t>
            </a:r>
            <a:r>
              <a:rPr lang="en-US" altLang="zh-CN" sz="1300" b="0" i="0" dirty="0">
                <a:effectLst/>
              </a:rPr>
              <a:t>: Existing algorithms either have high computational costs or consume a lot of memory. For instance, the widely-used farthest-point sampling takes over 200 seconds to </a:t>
            </a:r>
            <a:r>
              <a:rPr lang="en-US" altLang="zh-CN" sz="1300" b="0" i="0" dirty="0" err="1">
                <a:effectLst/>
              </a:rPr>
              <a:t>downsample</a:t>
            </a:r>
            <a:r>
              <a:rPr lang="en-US" altLang="zh-CN" sz="1300" b="0" i="0" dirty="0">
                <a:effectLst/>
              </a:rPr>
              <a:t> a point cloud of 1 million points to 10% of its original size.</a:t>
            </a:r>
          </a:p>
          <a:p>
            <a:r>
              <a:rPr lang="en-US" altLang="zh-CN" sz="1300" b="1" i="0" dirty="0">
                <a:effectLst/>
              </a:rPr>
              <a:t>Feature Learning</a:t>
            </a:r>
            <a:r>
              <a:rPr lang="en-US" altLang="zh-CN" sz="1300" b="0" i="0" dirty="0">
                <a:effectLst/>
              </a:rPr>
              <a:t>: Many methods rely on computationally expensive processes like kernelization or graph construction.</a:t>
            </a:r>
          </a:p>
          <a:p>
            <a:r>
              <a:rPr lang="en-US" altLang="zh-CN" sz="1300" b="1" i="0" dirty="0">
                <a:effectLst/>
              </a:rPr>
              <a:t>Limited Receptive Fields</a:t>
            </a:r>
            <a:r>
              <a:rPr lang="en-US" altLang="zh-CN" sz="1300" b="0" i="0" dirty="0">
                <a:effectLst/>
              </a:rPr>
              <a:t>: Most existing methods have limited receptive fields, making it difficult to efficiently and accurately capture complex geometric structures in large-scale point clouds.</a:t>
            </a:r>
          </a:p>
          <a:p>
            <a:endParaRPr lang="en-US" altLang="zh-CN" sz="1300" dirty="0"/>
          </a:p>
        </p:txBody>
      </p:sp>
      <p:sp>
        <p:nvSpPr>
          <p:cNvPr id="4" name="内容占位符 2">
            <a:extLst>
              <a:ext uri="{FF2B5EF4-FFF2-40B4-BE49-F238E27FC236}">
                <a16:creationId xmlns:a16="http://schemas.microsoft.com/office/drawing/2014/main" id="{037F14F0-03BD-685C-7381-23BBEEBB9E82}"/>
              </a:ext>
            </a:extLst>
          </p:cNvPr>
          <p:cNvSpPr txBox="1">
            <a:spLocks/>
          </p:cNvSpPr>
          <p:nvPr/>
        </p:nvSpPr>
        <p:spPr>
          <a:xfrm>
            <a:off x="8510821" y="696872"/>
            <a:ext cx="2926080" cy="4118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300" b="1" dirty="0"/>
              <a:t>Goal</a:t>
            </a:r>
          </a:p>
          <a:p>
            <a:r>
              <a:rPr lang="en-US" altLang="zh-CN" sz="1300" b="0" i="0" dirty="0">
                <a:effectLst/>
              </a:rPr>
              <a:t>Lightweight, computationally-efficient, and memory-efficient network </a:t>
            </a:r>
          </a:p>
          <a:p>
            <a:r>
              <a:rPr lang="en-US" altLang="zh-CN" sz="1300" b="0" i="0" dirty="0">
                <a:effectLst/>
              </a:rPr>
              <a:t>Directly handle large-scale 3D point clouds without voxelization, block partition, or graph construction.</a:t>
            </a:r>
          </a:p>
          <a:p>
            <a:pPr marL="0"/>
            <a:endParaRPr lang="en-US" altLang="zh-CN" sz="1300" dirty="0"/>
          </a:p>
        </p:txBody>
      </p:sp>
      <p:pic>
        <p:nvPicPr>
          <p:cNvPr id="8" name="图片 7">
            <a:extLst>
              <a:ext uri="{FF2B5EF4-FFF2-40B4-BE49-F238E27FC236}">
                <a16:creationId xmlns:a16="http://schemas.microsoft.com/office/drawing/2014/main" id="{15CD983C-A1E4-7B77-0800-07B2A8B73894}"/>
              </a:ext>
            </a:extLst>
          </p:cNvPr>
          <p:cNvPicPr>
            <a:picLocks noChangeAspect="1"/>
          </p:cNvPicPr>
          <p:nvPr/>
        </p:nvPicPr>
        <p:blipFill>
          <a:blip r:embed="rId3"/>
          <a:stretch>
            <a:fillRect/>
          </a:stretch>
        </p:blipFill>
        <p:spPr>
          <a:xfrm>
            <a:off x="4829642" y="5324176"/>
            <a:ext cx="7362358" cy="1533824"/>
          </a:xfrm>
          <a:prstGeom prst="rect">
            <a:avLst/>
          </a:prstGeom>
        </p:spPr>
      </p:pic>
    </p:spTree>
    <p:extLst>
      <p:ext uri="{BB962C8B-B14F-4D97-AF65-F5344CB8AC3E}">
        <p14:creationId xmlns:p14="http://schemas.microsoft.com/office/powerpoint/2010/main" val="21049615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4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7A4DD23-CE17-6648-AC23-63292B14A58A}"/>
              </a:ext>
            </a:extLst>
          </p:cNvPr>
          <p:cNvSpPr>
            <a:spLocks noGrp="1"/>
          </p:cNvSpPr>
          <p:nvPr>
            <p:ph type="title"/>
          </p:nvPr>
        </p:nvSpPr>
        <p:spPr>
          <a:xfrm>
            <a:off x="793662" y="386930"/>
            <a:ext cx="10066122" cy="1298448"/>
          </a:xfrm>
        </p:spPr>
        <p:txBody>
          <a:bodyPr anchor="b">
            <a:normAutofit/>
          </a:bodyPr>
          <a:lstStyle/>
          <a:p>
            <a:r>
              <a:rPr lang="en-US" altLang="zh-CN" sz="4800"/>
              <a:t>RandLA - Downsampling</a:t>
            </a:r>
            <a:endParaRPr lang="zh-CN" altLang="en-US" sz="4800"/>
          </a:p>
        </p:txBody>
      </p:sp>
      <p:sp>
        <p:nvSpPr>
          <p:cNvPr id="1053" name="Rectangle 104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4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FC4ED78-0747-CB77-671F-3A159E69398A}"/>
              </a:ext>
            </a:extLst>
          </p:cNvPr>
          <p:cNvSpPr>
            <a:spLocks noGrp="1"/>
          </p:cNvSpPr>
          <p:nvPr>
            <p:ph idx="1"/>
          </p:nvPr>
        </p:nvSpPr>
        <p:spPr>
          <a:xfrm>
            <a:off x="793661" y="2599509"/>
            <a:ext cx="4530898" cy="3639450"/>
          </a:xfrm>
        </p:spPr>
        <p:txBody>
          <a:bodyPr anchor="ctr">
            <a:normAutofit/>
          </a:bodyPr>
          <a:lstStyle/>
          <a:p>
            <a:r>
              <a:rPr lang="en-US" altLang="zh-CN" sz="1600" dirty="0">
                <a:latin typeface="Arial" panose="020B0604020202020204" pitchFamily="34" charset="0"/>
                <a:ea typeface="Tahoma" panose="020B0604030504040204" pitchFamily="34" charset="0"/>
                <a:cs typeface="Arial" panose="020B0604020202020204" pitchFamily="34" charset="0"/>
              </a:rPr>
              <a:t>Not only significantly reduces the memory footprint of the model, but also allows the model to extract structural features of the point cloud at different scales. </a:t>
            </a:r>
          </a:p>
          <a:p>
            <a:r>
              <a:rPr lang="en-US" altLang="zh-CN" sz="1600" dirty="0">
                <a:latin typeface="Arial" panose="020B0604020202020204" pitchFamily="34" charset="0"/>
                <a:ea typeface="Tahoma" panose="020B0604030504040204" pitchFamily="34" charset="0"/>
                <a:cs typeface="Arial" panose="020B0604020202020204" pitchFamily="34" charset="0"/>
              </a:rPr>
              <a:t>Existing </a:t>
            </a:r>
            <a:r>
              <a:rPr lang="en-US" altLang="zh-CN" sz="1600" dirty="0" err="1">
                <a:latin typeface="Arial" panose="020B0604020202020204" pitchFamily="34" charset="0"/>
                <a:ea typeface="Tahoma" panose="020B0604030504040204" pitchFamily="34" charset="0"/>
                <a:cs typeface="Arial" panose="020B0604020202020204" pitchFamily="34" charset="0"/>
              </a:rPr>
              <a:t>Downsampling</a:t>
            </a:r>
            <a:r>
              <a:rPr lang="en-US" altLang="zh-CN" sz="1600" dirty="0">
                <a:latin typeface="Arial" panose="020B0604020202020204" pitchFamily="34" charset="0"/>
                <a:ea typeface="Tahoma" panose="020B0604030504040204" pitchFamily="34" charset="0"/>
                <a:cs typeface="Arial" panose="020B0604020202020204" pitchFamily="34" charset="0"/>
              </a:rPr>
              <a:t> Methods, including: </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Heuristic sampling methods Farthest point sampling (FPS)</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Inverse Density Importance Sampling (IDIS)</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Random sampling (RS)</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Learning-based sampling methods Generator-based Sampling (GS)</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Continuous Relaxation based Sampling (CRS)</a:t>
            </a:r>
          </a:p>
          <a:p>
            <a:pPr marL="800100" lvl="1" indent="-342900">
              <a:buFont typeface="+mj-lt"/>
              <a:buAutoNum type="arabicPeriod"/>
            </a:pPr>
            <a:r>
              <a:rPr lang="en-US" altLang="zh-CN" sz="1200" dirty="0">
                <a:latin typeface="Arial" panose="020B0604020202020204" pitchFamily="34" charset="0"/>
                <a:ea typeface="Tahoma" panose="020B0604030504040204" pitchFamily="34" charset="0"/>
                <a:cs typeface="Arial" panose="020B0604020202020204" pitchFamily="34" charset="0"/>
              </a:rPr>
              <a:t>Policy Gradient based Sampling (PGS).</a:t>
            </a:r>
          </a:p>
        </p:txBody>
      </p:sp>
      <p:pic>
        <p:nvPicPr>
          <p:cNvPr id="1026" name="Picture 2" descr="图片">
            <a:extLst>
              <a:ext uri="{FF2B5EF4-FFF2-40B4-BE49-F238E27FC236}">
                <a16:creationId xmlns:a16="http://schemas.microsoft.com/office/drawing/2014/main" id="{134A8934-BCB5-4B9A-8D1F-2CC92EF617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0668" y="2484255"/>
            <a:ext cx="4672004" cy="3714244"/>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4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878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7E4D6B5-C5AB-2BCA-C11A-424D0DD27F4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ltLang="zh-CN" sz="4000" kern="1200" dirty="0" err="1">
                <a:solidFill>
                  <a:schemeClr val="tx1"/>
                </a:solidFill>
                <a:latin typeface="+mj-lt"/>
                <a:ea typeface="+mj-ea"/>
                <a:cs typeface="+mj-cs"/>
              </a:rPr>
              <a:t>RandLA</a:t>
            </a:r>
            <a:r>
              <a:rPr lang="en-US" altLang="zh-CN" sz="4000" kern="1200" dirty="0">
                <a:solidFill>
                  <a:schemeClr val="tx1"/>
                </a:solidFill>
                <a:latin typeface="+mj-lt"/>
                <a:ea typeface="+mj-ea"/>
                <a:cs typeface="+mj-cs"/>
              </a:rPr>
              <a:t> – LFA</a:t>
            </a:r>
          </a:p>
        </p:txBody>
      </p:sp>
      <p:sp>
        <p:nvSpPr>
          <p:cNvPr id="20"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2" descr="图片">
            <a:extLst>
              <a:ext uri="{FF2B5EF4-FFF2-40B4-BE49-F238E27FC236}">
                <a16:creationId xmlns:a16="http://schemas.microsoft.com/office/drawing/2014/main" id="{730D2A15-5B35-6A43-3AA2-1AF9E5F5F3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400" y="2139484"/>
            <a:ext cx="11379200"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1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7A4DD23-CE17-6648-AC23-63292B14A58A}"/>
              </a:ext>
            </a:extLst>
          </p:cNvPr>
          <p:cNvSpPr>
            <a:spLocks noGrp="1"/>
          </p:cNvSpPr>
          <p:nvPr>
            <p:ph type="title"/>
          </p:nvPr>
        </p:nvSpPr>
        <p:spPr>
          <a:xfrm>
            <a:off x="793662" y="386930"/>
            <a:ext cx="10066122" cy="1298448"/>
          </a:xfrm>
        </p:spPr>
        <p:txBody>
          <a:bodyPr anchor="b">
            <a:normAutofit/>
          </a:bodyPr>
          <a:lstStyle/>
          <a:p>
            <a:r>
              <a:rPr lang="en-US" altLang="zh-CN" sz="4800" dirty="0" err="1"/>
              <a:t>RandLA</a:t>
            </a:r>
            <a:r>
              <a:rPr lang="en-US" altLang="zh-CN" sz="4800" dirty="0"/>
              <a:t> - </a:t>
            </a:r>
            <a:r>
              <a:rPr lang="en-US" altLang="zh-CN" sz="4800" dirty="0" err="1"/>
              <a:t>LocSE</a:t>
            </a:r>
            <a:endParaRPr lang="zh-CN" altLang="en-US" sz="4800" dirty="0"/>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FC4ED78-0747-CB77-671F-3A159E69398A}"/>
              </a:ext>
            </a:extLst>
          </p:cNvPr>
          <p:cNvSpPr>
            <a:spLocks noGrp="1"/>
          </p:cNvSpPr>
          <p:nvPr>
            <p:ph idx="1"/>
          </p:nvPr>
        </p:nvSpPr>
        <p:spPr>
          <a:xfrm>
            <a:off x="793661" y="2599509"/>
            <a:ext cx="4530898" cy="3639450"/>
          </a:xfrm>
        </p:spPr>
        <p:txBody>
          <a:bodyPr anchor="ctr">
            <a:normAutofit lnSpcReduction="10000"/>
          </a:bodyPr>
          <a:lstStyle/>
          <a:p>
            <a:pPr marL="0" indent="0">
              <a:buNone/>
            </a:pPr>
            <a:r>
              <a:rPr lang="en-US" altLang="zh-CN" sz="1400" dirty="0">
                <a:latin typeface="Arial" panose="020B0604020202020204" pitchFamily="34" charset="0"/>
                <a:ea typeface="Tahoma" panose="020B0604030504040204" pitchFamily="34" charset="0"/>
                <a:cs typeface="Arial" panose="020B0604020202020204" pitchFamily="34" charset="0"/>
              </a:rPr>
              <a:t>1. Finding </a:t>
            </a:r>
            <a:r>
              <a:rPr lang="en-US" altLang="zh-CN" sz="1400" dirty="0" err="1">
                <a:latin typeface="Arial" panose="020B0604020202020204" pitchFamily="34" charset="0"/>
                <a:ea typeface="Tahoma" panose="020B0604030504040204" pitchFamily="34" charset="0"/>
                <a:cs typeface="Arial" panose="020B0604020202020204" pitchFamily="34" charset="0"/>
              </a:rPr>
              <a:t>Neighbouring</a:t>
            </a:r>
            <a:r>
              <a:rPr lang="en-US" altLang="zh-CN" sz="1400" dirty="0">
                <a:latin typeface="Arial" panose="020B0604020202020204" pitchFamily="34" charset="0"/>
                <a:ea typeface="Tahoma" panose="020B0604030504040204" pitchFamily="34" charset="0"/>
                <a:cs typeface="Arial" panose="020B0604020202020204" pitchFamily="34" charset="0"/>
              </a:rPr>
              <a:t> Points (KNN): for the </a:t>
            </a:r>
            <a:r>
              <a:rPr lang="en-US" altLang="zh-CN" sz="1400" dirty="0" err="1">
                <a:latin typeface="Arial" panose="020B0604020202020204" pitchFamily="34" charset="0"/>
                <a:ea typeface="Tahoma" panose="020B0604030504040204" pitchFamily="34" charset="0"/>
                <a:cs typeface="Arial" panose="020B0604020202020204" pitchFamily="34" charset="0"/>
              </a:rPr>
              <a:t>i-th</a:t>
            </a:r>
            <a:r>
              <a:rPr lang="en-US" altLang="zh-CN" sz="1400" dirty="0">
                <a:latin typeface="Arial" panose="020B0604020202020204" pitchFamily="34" charset="0"/>
                <a:ea typeface="Tahoma" panose="020B0604030504040204" pitchFamily="34" charset="0"/>
                <a:cs typeface="Arial" panose="020B0604020202020204" pitchFamily="34" charset="0"/>
              </a:rPr>
              <a:t> point, which has coordinates </a:t>
            </a:r>
            <a:r>
              <a:rPr lang="en-US" altLang="zh-CN" sz="1400" dirty="0" err="1">
                <a:latin typeface="Arial" panose="020B0604020202020204" pitchFamily="34" charset="0"/>
                <a:ea typeface="Tahoma" panose="020B0604030504040204" pitchFamily="34" charset="0"/>
                <a:cs typeface="Arial" panose="020B0604020202020204" pitchFamily="34" charset="0"/>
              </a:rPr>
              <a:t>p_i</a:t>
            </a:r>
            <a:r>
              <a:rPr lang="en-US" altLang="zh-CN" sz="1400" dirty="0">
                <a:latin typeface="Arial" panose="020B0604020202020204" pitchFamily="34" charset="0"/>
                <a:ea typeface="Tahoma" panose="020B0604030504040204" pitchFamily="34" charset="0"/>
                <a:cs typeface="Arial" panose="020B0604020202020204" pitchFamily="34" charset="0"/>
              </a:rPr>
              <a:t> and feature </a:t>
            </a:r>
            <a:r>
              <a:rPr lang="en-US" altLang="zh-CN" sz="1400" dirty="0" err="1">
                <a:latin typeface="Arial" panose="020B0604020202020204" pitchFamily="34" charset="0"/>
                <a:ea typeface="Tahoma" panose="020B0604030504040204" pitchFamily="34" charset="0"/>
                <a:cs typeface="Arial" panose="020B0604020202020204" pitchFamily="34" charset="0"/>
              </a:rPr>
              <a:t>f_i</a:t>
            </a:r>
            <a:r>
              <a:rPr lang="en-US" altLang="zh-CN" sz="1400" dirty="0">
                <a:latin typeface="Arial" panose="020B0604020202020204" pitchFamily="34" charset="0"/>
                <a:ea typeface="Tahoma" panose="020B0604030504040204" pitchFamily="34" charset="0"/>
                <a:cs typeface="Arial" panose="020B0604020202020204" pitchFamily="34" charset="0"/>
              </a:rPr>
              <a:t>, use KNN to find this point. , use KNN to find K neighbors of this point {}, the feature of each neighbor point is:</a:t>
            </a:r>
          </a:p>
          <a:p>
            <a:pPr marL="342900" indent="-342900">
              <a:buAutoNum type="arabicPeriod"/>
            </a:pPr>
            <a:endParaRPr lang="en-US" altLang="zh-CN" sz="1400" dirty="0">
              <a:latin typeface="Arial" panose="020B0604020202020204" pitchFamily="34" charset="0"/>
              <a:ea typeface="Tahoma" panose="020B0604030504040204" pitchFamily="34" charset="0"/>
              <a:cs typeface="Arial" panose="020B0604020202020204" pitchFamily="34" charset="0"/>
            </a:endParaRPr>
          </a:p>
          <a:p>
            <a:pPr marL="0" indent="0">
              <a:buNone/>
            </a:pPr>
            <a:r>
              <a:rPr lang="en-US" altLang="zh-CN" sz="1400" dirty="0">
                <a:latin typeface="Arial" panose="020B0604020202020204" pitchFamily="34" charset="0"/>
                <a:ea typeface="Tahoma" panose="020B0604030504040204" pitchFamily="34" charset="0"/>
                <a:cs typeface="Arial" panose="020B0604020202020204" pitchFamily="34" charset="0"/>
              </a:rPr>
              <a:t>2. Relative Point Position Encoding (RPPE): For each neighbor point </a:t>
            </a:r>
            <a:r>
              <a:rPr lang="en-US" altLang="zh-CN" sz="1400" dirty="0" err="1">
                <a:latin typeface="Arial" panose="020B0604020202020204" pitchFamily="34" charset="0"/>
                <a:ea typeface="Tahoma" panose="020B0604030504040204" pitchFamily="34" charset="0"/>
                <a:cs typeface="Arial" panose="020B0604020202020204" pitchFamily="34" charset="0"/>
              </a:rPr>
              <a:t>p^k_i</a:t>
            </a:r>
            <a:r>
              <a:rPr lang="en-US" altLang="zh-CN" sz="1400" dirty="0">
                <a:latin typeface="Arial" panose="020B0604020202020204" pitchFamily="34" charset="0"/>
                <a:ea typeface="Tahoma" panose="020B0604030504040204" pitchFamily="34" charset="0"/>
                <a:cs typeface="Arial" panose="020B0604020202020204" pitchFamily="34" charset="0"/>
              </a:rPr>
              <a:t> of </a:t>
            </a:r>
            <a:r>
              <a:rPr lang="en-US" altLang="zh-CN" sz="1400" dirty="0" err="1">
                <a:latin typeface="Arial" panose="020B0604020202020204" pitchFamily="34" charset="0"/>
                <a:ea typeface="Tahoma" panose="020B0604030504040204" pitchFamily="34" charset="0"/>
                <a:cs typeface="Arial" panose="020B0604020202020204" pitchFamily="34" charset="0"/>
              </a:rPr>
              <a:t>p_i</a:t>
            </a:r>
            <a:r>
              <a:rPr lang="en-US" altLang="zh-CN" sz="1400" dirty="0">
                <a:latin typeface="Arial" panose="020B0604020202020204" pitchFamily="34" charset="0"/>
                <a:ea typeface="Tahoma" panose="020B0604030504040204" pitchFamily="34" charset="0"/>
                <a:cs typeface="Arial" panose="020B0604020202020204" pitchFamily="34" charset="0"/>
              </a:rPr>
              <a:t>, put together a bunch of information (center point coordinates, neighbor point coordinates, coordinate difference, distance from the center point to the neighbor point), and process it with an MLP to get a new feature: </a:t>
            </a:r>
          </a:p>
          <a:p>
            <a:pPr marL="0" indent="0">
              <a:buNone/>
            </a:pPr>
            <a:endParaRPr lang="en-US" altLang="zh-CN" sz="1400" dirty="0">
              <a:latin typeface="Arial" panose="020B0604020202020204" pitchFamily="34" charset="0"/>
              <a:ea typeface="Tahoma" panose="020B0604030504040204" pitchFamily="34" charset="0"/>
              <a:cs typeface="Arial" panose="020B0604020202020204" pitchFamily="34" charset="0"/>
            </a:endParaRPr>
          </a:p>
          <a:p>
            <a:pPr marL="0" indent="0">
              <a:buNone/>
            </a:pPr>
            <a:r>
              <a:rPr lang="en-US" altLang="zh-CN" sz="1400" dirty="0">
                <a:latin typeface="Arial" panose="020B0604020202020204" pitchFamily="34" charset="0"/>
                <a:ea typeface="Tahoma" panose="020B0604030504040204" pitchFamily="34" charset="0"/>
                <a:cs typeface="Arial" panose="020B0604020202020204" pitchFamily="34" charset="0"/>
              </a:rPr>
              <a:t>3. Neighbor Point Feature Augmentation (Point Feature Augmentation): the original feature </a:t>
            </a:r>
            <a:r>
              <a:rPr lang="en-US" altLang="zh-CN" sz="1400" dirty="0" err="1">
                <a:latin typeface="Arial" panose="020B0604020202020204" pitchFamily="34" charset="0"/>
                <a:ea typeface="Tahoma" panose="020B0604030504040204" pitchFamily="34" charset="0"/>
                <a:cs typeface="Arial" panose="020B0604020202020204" pitchFamily="34" charset="0"/>
              </a:rPr>
              <a:t>f^k_i</a:t>
            </a:r>
            <a:r>
              <a:rPr lang="en-US" altLang="zh-CN" sz="1400" dirty="0">
                <a:latin typeface="Arial" panose="020B0604020202020204" pitchFamily="34" charset="0"/>
                <a:ea typeface="Tahoma" panose="020B0604030504040204" pitchFamily="34" charset="0"/>
                <a:cs typeface="Arial" panose="020B0604020202020204" pitchFamily="34" charset="0"/>
              </a:rPr>
              <a:t> of each neighbor point and the feature </a:t>
            </a:r>
            <a:r>
              <a:rPr lang="en-US" altLang="zh-CN" sz="1400" dirty="0" err="1">
                <a:latin typeface="Arial" panose="020B0604020202020204" pitchFamily="34" charset="0"/>
                <a:ea typeface="Tahoma" panose="020B0604030504040204" pitchFamily="34" charset="0"/>
                <a:cs typeface="Arial" panose="020B0604020202020204" pitchFamily="34" charset="0"/>
              </a:rPr>
              <a:t>r^k_i</a:t>
            </a:r>
            <a:r>
              <a:rPr lang="en-US" altLang="zh-CN" sz="1400" dirty="0">
                <a:latin typeface="Arial" panose="020B0604020202020204" pitchFamily="34" charset="0"/>
                <a:ea typeface="Tahoma" panose="020B0604030504040204" pitchFamily="34" charset="0"/>
                <a:cs typeface="Arial" panose="020B0604020202020204" pitchFamily="34" charset="0"/>
              </a:rPr>
              <a:t> after Relative Point Position Encoding are spliced together to form a new feature</a:t>
            </a:r>
          </a:p>
        </p:txBody>
      </p:sp>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8505754A-8DE8-2C00-40D5-4472432A016B}"/>
              </a:ext>
            </a:extLst>
          </p:cNvPr>
          <p:cNvPicPr>
            <a:picLocks noChangeAspect="1"/>
          </p:cNvPicPr>
          <p:nvPr/>
        </p:nvPicPr>
        <p:blipFill>
          <a:blip r:embed="rId3"/>
          <a:stretch>
            <a:fillRect/>
          </a:stretch>
        </p:blipFill>
        <p:spPr>
          <a:xfrm>
            <a:off x="1993209" y="3403021"/>
            <a:ext cx="2131801" cy="414179"/>
          </a:xfrm>
          <a:prstGeom prst="rect">
            <a:avLst/>
          </a:prstGeom>
        </p:spPr>
      </p:pic>
      <p:pic>
        <p:nvPicPr>
          <p:cNvPr id="9" name="图片 8">
            <a:extLst>
              <a:ext uri="{FF2B5EF4-FFF2-40B4-BE49-F238E27FC236}">
                <a16:creationId xmlns:a16="http://schemas.microsoft.com/office/drawing/2014/main" id="{96A89E02-E555-AEE5-A4E2-421B4B39D034}"/>
              </a:ext>
            </a:extLst>
          </p:cNvPr>
          <p:cNvPicPr>
            <a:picLocks noChangeAspect="1"/>
          </p:cNvPicPr>
          <p:nvPr/>
        </p:nvPicPr>
        <p:blipFill>
          <a:blip r:embed="rId4"/>
          <a:stretch>
            <a:fillRect/>
          </a:stretch>
        </p:blipFill>
        <p:spPr>
          <a:xfrm>
            <a:off x="1029205" y="4855453"/>
            <a:ext cx="4092259" cy="345253"/>
          </a:xfrm>
          <a:prstGeom prst="rect">
            <a:avLst/>
          </a:prstGeom>
        </p:spPr>
      </p:pic>
      <p:pic>
        <p:nvPicPr>
          <p:cNvPr id="11" name="图片 10">
            <a:extLst>
              <a:ext uri="{FF2B5EF4-FFF2-40B4-BE49-F238E27FC236}">
                <a16:creationId xmlns:a16="http://schemas.microsoft.com/office/drawing/2014/main" id="{EE796C42-7BF7-5624-E863-65DA13E14537}"/>
              </a:ext>
            </a:extLst>
          </p:cNvPr>
          <p:cNvPicPr>
            <a:picLocks noChangeAspect="1"/>
          </p:cNvPicPr>
          <p:nvPr/>
        </p:nvPicPr>
        <p:blipFill>
          <a:blip r:embed="rId5"/>
          <a:stretch>
            <a:fillRect/>
          </a:stretch>
        </p:blipFill>
        <p:spPr>
          <a:xfrm>
            <a:off x="1486314" y="5928126"/>
            <a:ext cx="224024" cy="270373"/>
          </a:xfrm>
          <a:prstGeom prst="rect">
            <a:avLst/>
          </a:prstGeom>
        </p:spPr>
      </p:pic>
      <p:pic>
        <p:nvPicPr>
          <p:cNvPr id="13" name="图片 12">
            <a:extLst>
              <a:ext uri="{FF2B5EF4-FFF2-40B4-BE49-F238E27FC236}">
                <a16:creationId xmlns:a16="http://schemas.microsoft.com/office/drawing/2014/main" id="{5344F9EF-12B2-EFA2-2417-3BD5A1F39C0C}"/>
              </a:ext>
            </a:extLst>
          </p:cNvPr>
          <p:cNvPicPr>
            <a:picLocks noChangeAspect="1"/>
          </p:cNvPicPr>
          <p:nvPr/>
        </p:nvPicPr>
        <p:blipFill>
          <a:blip r:embed="rId6"/>
          <a:stretch>
            <a:fillRect/>
          </a:stretch>
        </p:blipFill>
        <p:spPr>
          <a:xfrm>
            <a:off x="7091629" y="3747265"/>
            <a:ext cx="2983810" cy="683516"/>
          </a:xfrm>
          <a:prstGeom prst="rect">
            <a:avLst/>
          </a:prstGeom>
        </p:spPr>
      </p:pic>
      <p:sp>
        <p:nvSpPr>
          <p:cNvPr id="15" name="文本框 14">
            <a:extLst>
              <a:ext uri="{FF2B5EF4-FFF2-40B4-BE49-F238E27FC236}">
                <a16:creationId xmlns:a16="http://schemas.microsoft.com/office/drawing/2014/main" id="{AEB6871C-2636-A32D-71B1-B34312A9C374}"/>
              </a:ext>
            </a:extLst>
          </p:cNvPr>
          <p:cNvSpPr txBox="1"/>
          <p:nvPr/>
        </p:nvSpPr>
        <p:spPr>
          <a:xfrm>
            <a:off x="6706388" y="4658838"/>
            <a:ext cx="3926620" cy="738664"/>
          </a:xfrm>
          <a:prstGeom prst="rect">
            <a:avLst/>
          </a:prstGeom>
          <a:noFill/>
        </p:spPr>
        <p:txBody>
          <a:bodyPr wrap="square">
            <a:spAutoFit/>
          </a:bodyPr>
          <a:lstStyle/>
          <a:p>
            <a:r>
              <a:rPr lang="zh-CN" altLang="en-US" sz="1400" dirty="0">
                <a:latin typeface="Arial" panose="020B0604020202020204" pitchFamily="34" charset="0"/>
                <a:cs typeface="Arial" panose="020B0604020202020204" pitchFamily="34" charset="0"/>
              </a:rPr>
              <a:t>inside the feature of each neighbor point, the position information with respect to the center point is added.</a:t>
            </a:r>
          </a:p>
        </p:txBody>
      </p:sp>
      <p:sp>
        <p:nvSpPr>
          <p:cNvPr id="16" name="右大括号 15">
            <a:extLst>
              <a:ext uri="{FF2B5EF4-FFF2-40B4-BE49-F238E27FC236}">
                <a16:creationId xmlns:a16="http://schemas.microsoft.com/office/drawing/2014/main" id="{ABF4C2A9-7B99-FA47-C81B-8E677D16D606}"/>
              </a:ext>
            </a:extLst>
          </p:cNvPr>
          <p:cNvSpPr/>
          <p:nvPr/>
        </p:nvSpPr>
        <p:spPr>
          <a:xfrm>
            <a:off x="5560943" y="2780068"/>
            <a:ext cx="793280" cy="314805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8843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1D308-C702-2B1A-69E5-09C2EAB9F635}"/>
              </a:ext>
            </a:extLst>
          </p:cNvPr>
          <p:cNvSpPr>
            <a:spLocks noGrp="1"/>
          </p:cNvSpPr>
          <p:nvPr>
            <p:ph type="title"/>
          </p:nvPr>
        </p:nvSpPr>
        <p:spPr/>
        <p:txBody>
          <a:bodyPr/>
          <a:lstStyle/>
          <a:p>
            <a:r>
              <a:rPr lang="en-US" altLang="zh-CN" dirty="0" err="1"/>
              <a:t>RandLA</a:t>
            </a:r>
            <a:r>
              <a:rPr lang="en-US" altLang="zh-CN" dirty="0"/>
              <a:t> – Attentive Pooling</a:t>
            </a:r>
            <a:endParaRPr lang="zh-CN" altLang="en-US" dirty="0"/>
          </a:p>
        </p:txBody>
      </p:sp>
      <p:sp>
        <p:nvSpPr>
          <p:cNvPr id="3" name="内容占位符 2">
            <a:extLst>
              <a:ext uri="{FF2B5EF4-FFF2-40B4-BE49-F238E27FC236}">
                <a16:creationId xmlns:a16="http://schemas.microsoft.com/office/drawing/2014/main" id="{F3F7D3C7-390C-76A5-5DFF-B26B296A75B4}"/>
              </a:ext>
            </a:extLst>
          </p:cNvPr>
          <p:cNvSpPr>
            <a:spLocks noGrp="1"/>
          </p:cNvSpPr>
          <p:nvPr>
            <p:ph idx="1"/>
          </p:nvPr>
        </p:nvSpPr>
        <p:spPr>
          <a:xfrm>
            <a:off x="838200" y="1825625"/>
            <a:ext cx="9682370" cy="2314023"/>
          </a:xfrm>
        </p:spPr>
        <p:txBody>
          <a:bodyPr>
            <a:normAutofit/>
          </a:bodyPr>
          <a:lstStyle/>
          <a:p>
            <a:pPr marL="0" indent="0">
              <a:buNone/>
            </a:pPr>
            <a:r>
              <a:rPr lang="en-US" altLang="zh-CN" sz="1800" dirty="0">
                <a:latin typeface="Arial" panose="020B0604020202020204" pitchFamily="34" charset="0"/>
                <a:cs typeface="Arial" panose="020B0604020202020204" pitchFamily="34" charset="0"/>
              </a:rPr>
              <a:t>This module is used to aggregate the features generated by the local spatial coding module. This module uses the ATTENTION mechanism to feed the point features into the MLP and </a:t>
            </a:r>
            <a:r>
              <a:rPr lang="en-US" altLang="zh-CN" sz="1800" dirty="0" err="1">
                <a:latin typeface="Arial" panose="020B0604020202020204" pitchFamily="34" charset="0"/>
                <a:cs typeface="Arial" panose="020B0604020202020204" pitchFamily="34" charset="0"/>
              </a:rPr>
              <a:t>softmax</a:t>
            </a:r>
            <a:r>
              <a:rPr lang="en-US" altLang="zh-CN" sz="1800" dirty="0">
                <a:latin typeface="Arial" panose="020B0604020202020204" pitchFamily="34" charset="0"/>
                <a:cs typeface="Arial" panose="020B0604020202020204" pitchFamily="34" charset="0"/>
              </a:rPr>
              <a:t> layers to get the ATTENTION score.</a:t>
            </a:r>
            <a:endParaRPr lang="zh-CN" altLang="en-US" sz="18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C7302933-67BA-63B2-4414-687D940707FB}"/>
              </a:ext>
            </a:extLst>
          </p:cNvPr>
          <p:cNvPicPr>
            <a:picLocks noChangeAspect="1"/>
          </p:cNvPicPr>
          <p:nvPr/>
        </p:nvPicPr>
        <p:blipFill>
          <a:blip r:embed="rId3"/>
          <a:stretch>
            <a:fillRect/>
          </a:stretch>
        </p:blipFill>
        <p:spPr>
          <a:xfrm>
            <a:off x="4270513" y="2982636"/>
            <a:ext cx="2438400" cy="876300"/>
          </a:xfrm>
          <a:prstGeom prst="rect">
            <a:avLst/>
          </a:prstGeom>
        </p:spPr>
      </p:pic>
      <p:sp>
        <p:nvSpPr>
          <p:cNvPr id="11" name="文本框 10">
            <a:extLst>
              <a:ext uri="{FF2B5EF4-FFF2-40B4-BE49-F238E27FC236}">
                <a16:creationId xmlns:a16="http://schemas.microsoft.com/office/drawing/2014/main" id="{231B25C6-7684-B7D7-E057-AB7664731801}"/>
              </a:ext>
            </a:extLst>
          </p:cNvPr>
          <p:cNvSpPr txBox="1"/>
          <p:nvPr/>
        </p:nvSpPr>
        <p:spPr>
          <a:xfrm>
            <a:off x="838200" y="4190621"/>
            <a:ext cx="9123648" cy="590931"/>
          </a:xfrm>
          <a:prstGeom prst="rect">
            <a:avLst/>
          </a:prstGeom>
          <a:noFill/>
        </p:spPr>
        <p:txBody>
          <a:bodyPr wrap="square">
            <a:spAutoFit/>
          </a:bodyPr>
          <a:lstStyle/>
          <a:p>
            <a:pPr>
              <a:lnSpc>
                <a:spcPct val="90000"/>
              </a:lnSpc>
              <a:spcBef>
                <a:spcPts val="1000"/>
              </a:spcBef>
            </a:pPr>
            <a:r>
              <a:rPr lang="zh-CN" altLang="en-US" dirty="0">
                <a:latin typeface="Arial" panose="020B0604020202020204" pitchFamily="34" charset="0"/>
                <a:cs typeface="Arial" panose="020B0604020202020204" pitchFamily="34" charset="0"/>
              </a:rPr>
              <a:t>Neighborhood point features are weighted and summed using ATTENTION SCORE to get a new centroid feature.</a:t>
            </a:r>
          </a:p>
        </p:txBody>
      </p:sp>
      <p:pic>
        <p:nvPicPr>
          <p:cNvPr id="13" name="图片 12">
            <a:extLst>
              <a:ext uri="{FF2B5EF4-FFF2-40B4-BE49-F238E27FC236}">
                <a16:creationId xmlns:a16="http://schemas.microsoft.com/office/drawing/2014/main" id="{46929B19-275A-B416-C1FD-98904364F4AD}"/>
              </a:ext>
            </a:extLst>
          </p:cNvPr>
          <p:cNvPicPr>
            <a:picLocks noChangeAspect="1"/>
          </p:cNvPicPr>
          <p:nvPr/>
        </p:nvPicPr>
        <p:blipFill>
          <a:blip r:embed="rId4"/>
          <a:stretch>
            <a:fillRect/>
          </a:stretch>
        </p:blipFill>
        <p:spPr>
          <a:xfrm>
            <a:off x="4041085" y="4781552"/>
            <a:ext cx="3276600" cy="1390650"/>
          </a:xfrm>
          <a:prstGeom prst="rect">
            <a:avLst/>
          </a:prstGeom>
        </p:spPr>
      </p:pic>
    </p:spTree>
    <p:extLst>
      <p:ext uri="{BB962C8B-B14F-4D97-AF65-F5344CB8AC3E}">
        <p14:creationId xmlns:p14="http://schemas.microsoft.com/office/powerpoint/2010/main" val="35362538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2" name="Group 309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093" name="Rectangle 309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7" name="Rectangle 309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8CD2F7-38F7-08D7-69DF-6B9217F66A69}"/>
              </a:ext>
            </a:extLst>
          </p:cNvPr>
          <p:cNvSpPr>
            <a:spLocks noGrp="1"/>
          </p:cNvSpPr>
          <p:nvPr>
            <p:ph type="title"/>
          </p:nvPr>
        </p:nvSpPr>
        <p:spPr>
          <a:xfrm>
            <a:off x="1043631" y="873940"/>
            <a:ext cx="4928291" cy="1035781"/>
          </a:xfrm>
        </p:spPr>
        <p:txBody>
          <a:bodyPr anchor="ctr">
            <a:normAutofit fontScale="90000"/>
          </a:bodyPr>
          <a:lstStyle/>
          <a:p>
            <a:r>
              <a:rPr lang="en-US" altLang="zh-CN" sz="3600" dirty="0" err="1"/>
              <a:t>RandLA</a:t>
            </a:r>
            <a:r>
              <a:rPr lang="en-US" altLang="zh-CN" sz="3600" dirty="0"/>
              <a:t> – DRB (Dilated Residual Block)</a:t>
            </a:r>
            <a:endParaRPr lang="zh-CN" altLang="en-US" sz="3600" dirty="0"/>
          </a:p>
        </p:txBody>
      </p:sp>
      <p:sp>
        <p:nvSpPr>
          <p:cNvPr id="3" name="内容占位符 2">
            <a:extLst>
              <a:ext uri="{FF2B5EF4-FFF2-40B4-BE49-F238E27FC236}">
                <a16:creationId xmlns:a16="http://schemas.microsoft.com/office/drawing/2014/main" id="{E6EC6C92-CE40-3205-ED62-B9EB889FBBFE}"/>
              </a:ext>
            </a:extLst>
          </p:cNvPr>
          <p:cNvSpPr>
            <a:spLocks noGrp="1"/>
          </p:cNvSpPr>
          <p:nvPr>
            <p:ph idx="1"/>
          </p:nvPr>
        </p:nvSpPr>
        <p:spPr>
          <a:xfrm>
            <a:off x="1045029" y="2524721"/>
            <a:ext cx="4991629" cy="3677123"/>
          </a:xfrm>
        </p:spPr>
        <p:txBody>
          <a:bodyPr anchor="ctr">
            <a:normAutofit/>
          </a:bodyPr>
          <a:lstStyle/>
          <a:p>
            <a:r>
              <a:rPr lang="en-US" altLang="zh-CN" sz="1800" dirty="0">
                <a:latin typeface="Arial" panose="020B0604020202020204" pitchFamily="34" charset="0"/>
                <a:cs typeface="Arial" panose="020B0604020202020204" pitchFamily="34" charset="0"/>
              </a:rPr>
              <a:t>The main idea of this module is to compensate for the loss of information due to random sampling by expanding the receptive field of each point. In this module, two sets of local spatial coding and attentive pooling modules are used to make the receptive field of each point increase from its k nearest neighbors to up to k^2 points.</a:t>
            </a:r>
            <a:endParaRPr lang="zh-CN" altLang="en-US" sz="1800" dirty="0">
              <a:latin typeface="Arial" panose="020B0604020202020204" pitchFamily="34" charset="0"/>
              <a:cs typeface="Arial" panose="020B0604020202020204" pitchFamily="34" charset="0"/>
            </a:endParaRPr>
          </a:p>
        </p:txBody>
      </p:sp>
      <p:sp>
        <p:nvSpPr>
          <p:cNvPr id="3099" name="Rectangle 309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65E438AF-28B6-2FDC-4877-C02584C8CC74}"/>
              </a:ext>
            </a:extLst>
          </p:cNvPr>
          <p:cNvPicPr>
            <a:picLocks noChangeAspect="1"/>
          </p:cNvPicPr>
          <p:nvPr/>
        </p:nvPicPr>
        <p:blipFill>
          <a:blip r:embed="rId2"/>
          <a:stretch>
            <a:fillRect/>
          </a:stretch>
        </p:blipFill>
        <p:spPr>
          <a:xfrm>
            <a:off x="6970282" y="841905"/>
            <a:ext cx="4047473" cy="2317178"/>
          </a:xfrm>
          <a:prstGeom prst="rect">
            <a:avLst/>
          </a:prstGeom>
        </p:spPr>
      </p:pic>
      <p:sp>
        <p:nvSpPr>
          <p:cNvPr id="3101" name="Rectangle 310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52975AE-56EC-ACE1-C3FF-134E0C417A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148"/>
          <a:stretch/>
        </p:blipFill>
        <p:spPr bwMode="auto">
          <a:xfrm>
            <a:off x="6841066" y="4554182"/>
            <a:ext cx="4305905" cy="616131"/>
          </a:xfrm>
          <a:prstGeom prst="rect">
            <a:avLst/>
          </a:prstGeom>
          <a:noFill/>
          <a:extLst>
            <a:ext uri="{909E8E84-426E-40DD-AFC4-6F175D3DCCD1}">
              <a14:hiddenFill xmlns:a14="http://schemas.microsoft.com/office/drawing/2010/main">
                <a:solidFill>
                  <a:srgbClr val="FFFFFF"/>
                </a:solidFill>
              </a14:hiddenFill>
            </a:ext>
          </a:extLst>
        </p:spPr>
      </p:pic>
      <p:cxnSp>
        <p:nvCxnSpPr>
          <p:cNvPr id="3103" name="Straight Connector 310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6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0C5D872-4969-CE4B-56F1-F3837867F2EF}"/>
              </a:ext>
            </a:extLst>
          </p:cNvPr>
          <p:cNvSpPr>
            <a:spLocks noGrp="1"/>
          </p:cNvSpPr>
          <p:nvPr>
            <p:ph type="title"/>
          </p:nvPr>
        </p:nvSpPr>
        <p:spPr>
          <a:xfrm>
            <a:off x="1022894" y="2634173"/>
            <a:ext cx="2504033" cy="1656157"/>
          </a:xfrm>
        </p:spPr>
        <p:txBody>
          <a:bodyPr vert="horz" lIns="91440" tIns="45720" rIns="91440" bIns="45720" rtlCol="0" anchor="t">
            <a:noAutofit/>
          </a:bodyPr>
          <a:lstStyle/>
          <a:p>
            <a:r>
              <a:rPr lang="en-US" altLang="zh-CN" dirty="0" err="1"/>
              <a:t>RandLA</a:t>
            </a:r>
            <a:r>
              <a:rPr lang="en-US" altLang="zh-CN" dirty="0"/>
              <a:t> –Result:</a:t>
            </a:r>
            <a:br>
              <a:rPr lang="en-US" altLang="zh-CN" dirty="0"/>
            </a:br>
            <a:br>
              <a:rPr lang="en-US" altLang="zh-CN" sz="3200" dirty="0"/>
            </a:br>
            <a:r>
              <a:rPr lang="en-US" altLang="zh-CN" sz="3200" dirty="0" err="1"/>
              <a:t>SotA</a:t>
            </a:r>
            <a:r>
              <a:rPr lang="en-US" altLang="zh-CN" sz="3200" dirty="0"/>
              <a:t> (2020)</a:t>
            </a:r>
          </a:p>
        </p:txBody>
      </p:sp>
      <p:grpSp>
        <p:nvGrpSpPr>
          <p:cNvPr id="6157" name="Group 615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6158" name="Rectangle 615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2" name="Rectangle 616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Rectangle 6163">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descr="图片">
            <a:extLst>
              <a:ext uri="{FF2B5EF4-FFF2-40B4-BE49-F238E27FC236}">
                <a16:creationId xmlns:a16="http://schemas.microsoft.com/office/drawing/2014/main" id="{B4E7328F-59DF-3C36-B742-3DB78D175C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3050" y="628961"/>
            <a:ext cx="6729571" cy="2237582"/>
          </a:xfrm>
          <a:prstGeom prst="rect">
            <a:avLst/>
          </a:prstGeom>
          <a:noFill/>
          <a:extLst>
            <a:ext uri="{909E8E84-426E-40DD-AFC4-6F175D3DCCD1}">
              <a14:hiddenFill xmlns:a14="http://schemas.microsoft.com/office/drawing/2010/main">
                <a:solidFill>
                  <a:srgbClr val="FFFFFF"/>
                </a:solidFill>
              </a14:hiddenFill>
            </a:ext>
          </a:extLst>
        </p:spPr>
      </p:pic>
      <p:sp>
        <p:nvSpPr>
          <p:cNvPr id="6166" name="Rectangle 61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图片">
            <a:extLst>
              <a:ext uri="{FF2B5EF4-FFF2-40B4-BE49-F238E27FC236}">
                <a16:creationId xmlns:a16="http://schemas.microsoft.com/office/drawing/2014/main" id="{04CE446F-823B-CA6B-2B4C-B45AFFED2C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75591" y="4086722"/>
            <a:ext cx="6967030" cy="18985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CF1EC753-BF39-5881-866D-01F1CEF08749}"/>
              </a:ext>
            </a:extLst>
          </p:cNvPr>
          <p:cNvSpPr txBox="1">
            <a:spLocks/>
          </p:cNvSpPr>
          <p:nvPr/>
        </p:nvSpPr>
        <p:spPr>
          <a:xfrm>
            <a:off x="3567972" y="1419930"/>
            <a:ext cx="1924107" cy="4713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err="1">
                <a:latin typeface="Arial" panose="020B0604020202020204" pitchFamily="34" charset="0"/>
                <a:cs typeface="Arial" panose="020B0604020202020204" pitchFamily="34" charset="0"/>
              </a:rPr>
              <a:t>SemanticKITTI</a:t>
            </a:r>
            <a:endParaRPr lang="en-US" altLang="zh-CN" sz="1800" b="1" dirty="0">
              <a:latin typeface="Arial" panose="020B0604020202020204" pitchFamily="34" charset="0"/>
              <a:cs typeface="Arial" panose="020B0604020202020204" pitchFamily="34" charset="0"/>
            </a:endParaRPr>
          </a:p>
        </p:txBody>
      </p:sp>
      <p:sp>
        <p:nvSpPr>
          <p:cNvPr id="6" name="标题 1">
            <a:extLst>
              <a:ext uri="{FF2B5EF4-FFF2-40B4-BE49-F238E27FC236}">
                <a16:creationId xmlns:a16="http://schemas.microsoft.com/office/drawing/2014/main" id="{2F7A3539-647C-1350-56EB-E3C041DAA4B4}"/>
              </a:ext>
            </a:extLst>
          </p:cNvPr>
          <p:cNvSpPr txBox="1">
            <a:spLocks/>
          </p:cNvSpPr>
          <p:nvPr/>
        </p:nvSpPr>
        <p:spPr>
          <a:xfrm>
            <a:off x="3769599" y="4679911"/>
            <a:ext cx="1924107" cy="4713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atin typeface="Arial" panose="020B0604020202020204" pitchFamily="34" charset="0"/>
                <a:cs typeface="Arial" panose="020B0604020202020204" pitchFamily="34" charset="0"/>
              </a:rPr>
              <a:t>Semantic3D</a:t>
            </a:r>
          </a:p>
        </p:txBody>
      </p:sp>
    </p:spTree>
    <p:extLst>
      <p:ext uri="{BB962C8B-B14F-4D97-AF65-F5344CB8AC3E}">
        <p14:creationId xmlns:p14="http://schemas.microsoft.com/office/powerpoint/2010/main" val="13524962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6F7D4D4-5E35-48CF-BA55-098B4550ADA5}">
  <we:reference id="wa104381063" version="1.0.0.1" store="zh-CN"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86</TotalTime>
  <Words>924</Words>
  <Application>Microsoft Office PowerPoint</Application>
  <PresentationFormat>宽屏</PresentationFormat>
  <Paragraphs>57</Paragraphs>
  <Slides>11</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Söhne</vt:lpstr>
      <vt:lpstr>等线</vt:lpstr>
      <vt:lpstr>等线 Light</vt:lpstr>
      <vt:lpstr>Arial</vt:lpstr>
      <vt:lpstr>Calibri</vt:lpstr>
      <vt:lpstr>Office 主题​​</vt:lpstr>
      <vt:lpstr>Weekly Report – Point Cloud Group</vt:lpstr>
      <vt:lpstr>Contents</vt:lpstr>
      <vt:lpstr>RandLA</vt:lpstr>
      <vt:lpstr>RandLA - Downsampling</vt:lpstr>
      <vt:lpstr>RandLA – LFA</vt:lpstr>
      <vt:lpstr>RandLA - LocSE</vt:lpstr>
      <vt:lpstr>RandLA – Attentive Pooling</vt:lpstr>
      <vt:lpstr>RandLA – DRB (Dilated Residual Block)</vt:lpstr>
      <vt:lpstr>RandLA –Result:  SotA (2020)</vt:lpstr>
      <vt:lpstr>Appendices  of RandLA</vt:lpstr>
      <vt:lpstr>Point-Voxel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 Point Cloud Group</dc:title>
  <dc:creator>Eric Xu</dc:creator>
  <cp:lastModifiedBy>Eric Xu</cp:lastModifiedBy>
  <cp:revision>1</cp:revision>
  <dcterms:created xsi:type="dcterms:W3CDTF">2023-09-11T01:36:41Z</dcterms:created>
  <dcterms:modified xsi:type="dcterms:W3CDTF">2023-09-11T03:03:04Z</dcterms:modified>
</cp:coreProperties>
</file>