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8"/>
  </p:notesMasterIdLst>
  <p:sldIdLst>
    <p:sldId id="256" r:id="rId2"/>
    <p:sldId id="272" r:id="rId3"/>
    <p:sldId id="257" r:id="rId4"/>
    <p:sldId id="259" r:id="rId5"/>
    <p:sldId id="258" r:id="rId6"/>
    <p:sldId id="273" r:id="rId7"/>
    <p:sldId id="262" r:id="rId8"/>
    <p:sldId id="265" r:id="rId9"/>
    <p:sldId id="264" r:id="rId10"/>
    <p:sldId id="268" r:id="rId11"/>
    <p:sldId id="269" r:id="rId12"/>
    <p:sldId id="263" r:id="rId13"/>
    <p:sldId id="270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D476-6E3C-40AE-A279-ACDE9B5327D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B2CE9-209A-4DA4-97CF-F4722D328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FA50-5CE5-4D18-BBA4-25C20E1E5B93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0B3F-0C20-4DE7-B3D7-E2584B099E0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B585-B403-4820-95D0-F3A417BC6B4C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2641-CFB1-4496-A428-0BD3E971D3A4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947A-490F-4143-B3BE-16BA8AED2411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93E-5B8F-4F13-9522-94264B329486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DE56-3C6D-48A8-970C-7EA77E095BAF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E9B4-5D23-4DAB-9D7C-5F7291BFD2DF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F29E-DF66-42F1-AC7A-806D5003C3AC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130-A814-4D83-AED1-3F863FDCCE1B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6935-B272-4D75-A5FC-4C5696AAA179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413B7178-9B14-49A7-9B3D-DA2240705ECD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Трехмерная технология Art">
            <a:extLst>
              <a:ext uri="{FF2B5EF4-FFF2-40B4-BE49-F238E27FC236}">
                <a16:creationId xmlns:a16="http://schemas.microsoft.com/office/drawing/2014/main" id="{BB166085-B313-81A5-0BB2-0919E39FA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4" r="24566" b="-1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81DC0-B3AF-E63B-4B7F-BFA74E7E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5437102" cy="3125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>
                <a:latin typeface="+mj-lt"/>
                <a:ea typeface="+mj-ea"/>
              </a:rPr>
              <a:t>Идентификация</a:t>
            </a:r>
            <a:r>
              <a:rPr lang="ru-RU" sz="4400" b="0" i="0" dirty="0">
                <a:effectLst/>
                <a:latin typeface="+mj-lt"/>
                <a:ea typeface="+mj-ea"/>
              </a:rPr>
              <a:t> и аутентификация. Управление доступом.</a:t>
            </a:r>
            <a:endParaRPr lang="en-US" sz="4400" dirty="0">
              <a:latin typeface="+mj-lt"/>
              <a:ea typeface="+mj-e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67AD9-B6C3-24D2-252C-1D03E8AF0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22601"/>
            <a:ext cx="6032856" cy="41543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/>
              <a:t>выполнила</a:t>
            </a:r>
            <a:r>
              <a:rPr lang="en-US" sz="18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Пономарева Лилия Михайловна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1032192953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392341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089B3-42A4-014C-0DB7-B1B0BB9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управления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0AE0F-DB80-1B3A-C671-673008BE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Дискреционное управление доступом</a:t>
            </a:r>
          </a:p>
          <a:p>
            <a:r>
              <a:rPr lang="ru-RU" sz="2800" dirty="0"/>
              <a:t>Мандатное управление доступом</a:t>
            </a:r>
          </a:p>
          <a:p>
            <a:r>
              <a:rPr lang="ru-RU" sz="2800" dirty="0"/>
              <a:t>Ролевое управление доступом</a:t>
            </a:r>
            <a:endParaRPr lang="en-GB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889A7C47-9069-5527-C3A2-C6656838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10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957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33E7-2A77-E3A0-C91A-5049C0F7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Дискреционное управление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E589D-F39C-2FAC-84D0-E842165B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Дискреционное (избирательное) управление доступом (англ. </a:t>
            </a:r>
            <a:r>
              <a:rPr lang="ru-RU" sz="2800" dirty="0" err="1"/>
              <a:t>discretionary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</a:t>
            </a:r>
            <a:r>
              <a:rPr lang="ru-RU" sz="2800" dirty="0" err="1"/>
              <a:t>control</a:t>
            </a:r>
            <a:r>
              <a:rPr lang="ru-RU" sz="2800" dirty="0"/>
              <a:t>, DAC) — управление доступом субъектов к объектам на основе списков управления  доступом или матрицы доступа.</a:t>
            </a:r>
            <a:endParaRPr lang="en-GB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CE5ADEE2-AE93-B483-5414-2F3CEFC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11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827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81E6C-D971-11EA-E378-3F0C869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доступа (</a:t>
            </a:r>
            <a:r>
              <a:rPr lang="en-US" dirty="0"/>
              <a:t>access control matrix)</a:t>
            </a:r>
            <a:endParaRPr lang="en-GB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82FF32-3711-E743-3341-58C4129B2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29860"/>
              </p:ext>
            </p:extLst>
          </p:nvPr>
        </p:nvGraphicFramePr>
        <p:xfrm>
          <a:off x="571500" y="2076450"/>
          <a:ext cx="1106011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352">
                  <a:extLst>
                    <a:ext uri="{9D8B030D-6E8A-4147-A177-3AD203B41FA5}">
                      <a16:colId xmlns:a16="http://schemas.microsoft.com/office/drawing/2014/main" val="66624791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2503412184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76403587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858138314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1965198621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86678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 Program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 Data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Data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Payroll Data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5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4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35066"/>
                  </a:ext>
                </a:extLst>
              </a:tr>
            </a:tbl>
          </a:graphicData>
        </a:graphic>
      </p:graphicFrame>
      <p:sp>
        <p:nvSpPr>
          <p:cNvPr id="3" name="Номер слайда 4">
            <a:extLst>
              <a:ext uri="{FF2B5EF4-FFF2-40B4-BE49-F238E27FC236}">
                <a16:creationId xmlns:a16="http://schemas.microsoft.com/office/drawing/2014/main" id="{B318CA47-B603-F486-C728-38E70FE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12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221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42848-F669-4EAA-D8A4-A170EF35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Мандатное</a:t>
            </a:r>
            <a:r>
              <a:rPr lang="ru-RU" sz="4000" dirty="0"/>
              <a:t> управление доступом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D8D2-1DF7-004E-75AC-E726C56D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Мандатное (полномочное) управление доступом (англ. </a:t>
            </a:r>
            <a:r>
              <a:rPr lang="ru-RU" sz="2800" dirty="0" err="1"/>
              <a:t>Mandatory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</a:t>
            </a:r>
            <a:r>
              <a:rPr lang="ru-RU" sz="2800" dirty="0" err="1"/>
              <a:t>control</a:t>
            </a:r>
            <a:r>
              <a:rPr lang="ru-RU" sz="2800" dirty="0"/>
              <a:t>, MAC) — разграничение доступа субъектов к объектам, основанное на назначении метки конфиденциальности для информации, содержащейся в объектах, и выдаче официальных разрешений субъектам на обращение к информации такого уровня конфиденциальности. </a:t>
            </a:r>
            <a:endParaRPr lang="en-GB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4C0957A0-04C4-E1C1-F09D-F08D302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13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191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16CF7-571E-DE6A-EC25-5990F2EB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Ролевое управление доступом</a:t>
            </a:r>
            <a:endParaRPr lang="en-GB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2D5369A6-CD5A-2BFE-79CC-23C5BF366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5805447" cy="3910987"/>
          </a:xfrm>
        </p:spPr>
        <p:txBody>
          <a:bodyPr>
            <a:normAutofit/>
          </a:bodyPr>
          <a:lstStyle/>
          <a:p>
            <a:r>
              <a:rPr lang="ru-RU" sz="2400" dirty="0"/>
              <a:t>Управление доступом на основе ролей (англ. </a:t>
            </a:r>
            <a:r>
              <a:rPr lang="ru-RU" sz="2400" dirty="0" err="1"/>
              <a:t>Role</a:t>
            </a:r>
            <a:r>
              <a:rPr lang="ru-RU" sz="2400" dirty="0"/>
              <a:t> Based Access Control, RBAC) — развитие политики избирательного управления доступом, в котором права доступа субъектов системы на объекты группируются с учётом специфики их применения, образуя роли.</a:t>
            </a:r>
            <a:endParaRPr lang="en-GB" sz="2400" dirty="0"/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036E1A95-1129-A25F-B44D-DDD15D7E7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0" t="12782" r="24248" b="43699"/>
          <a:stretch/>
        </p:blipFill>
        <p:spPr>
          <a:xfrm>
            <a:off x="6200602" y="2401716"/>
            <a:ext cx="5627051" cy="3450444"/>
          </a:xfrm>
          <a:prstGeom prst="rect">
            <a:avLst/>
          </a:prstGeom>
        </p:spPr>
      </p:pic>
      <p:sp>
        <p:nvSpPr>
          <p:cNvPr id="3" name="Номер слайда 4">
            <a:extLst>
              <a:ext uri="{FF2B5EF4-FFF2-40B4-BE49-F238E27FC236}">
                <a16:creationId xmlns:a16="http://schemas.microsoft.com/office/drawing/2014/main" id="{C19B377B-811F-7FB8-D0E0-A9761AA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14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435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2D122-6E79-D91D-1AC5-8C8419EC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705192"/>
            <a:ext cx="11049000" cy="1084101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GB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FDAF5AC-961D-D738-223C-904C0F70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Основные средства аутентификации: парольная информация, физический носитель, биометрическая характеристика пользователя.</a:t>
            </a:r>
          </a:p>
          <a:p>
            <a:r>
              <a:rPr lang="ru-RU" sz="2800" dirty="0"/>
              <a:t>Модели управления доступом: избирательное управление доступом, полномочное управление доступом, ролевое управление доступом.</a:t>
            </a:r>
            <a:endParaRPr lang="en-GB" sz="2800" dirty="0"/>
          </a:p>
          <a:p>
            <a:pPr marL="0" indent="0">
              <a:buNone/>
            </a:pPr>
            <a:endParaRPr lang="ru-RU" dirty="0"/>
          </a:p>
          <a:p>
            <a:endParaRPr lang="en-GB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0D958DFE-D264-133B-CC2A-DD75CF5C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15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66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00BDC-8280-F10C-7824-1EC35AE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1DB1B-4950-3F06-05A9-E5597534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Галатенко, В. А. Основы информационной безопасности : учебное пособие / В. А. Галатенко. — 3-е изд. — Москва : Интернет-Университет Информационных Технологий (ИНТУИТ), Ай Пи Ар Медиа, 2020. — 266 c. — ISBN 978-5-4497-0675-1. — URL: https://profspo.ru/books/97562 (дата обращения: 16.10.2022).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Щеглов А.Ю. Модели, методы и средства контроля доступа к ресурсам вычислительных систем : учебное пособие / Щеглов А.Ю.. — Санкт-Петербург : Университет ИТМО, 2014.</a:t>
            </a:r>
            <a:endParaRPr lang="en-GB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99D05B-9506-A2DC-7A40-523253A6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16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16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F43D6-8102-6A37-FC95-CDFAF500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7BD94-612F-EACB-5AD1-F6A3BC10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Идентификация и аутентификация</a:t>
            </a:r>
          </a:p>
          <a:p>
            <a:r>
              <a:rPr lang="ru-RU" sz="2400" dirty="0"/>
              <a:t>Методы аутентификации</a:t>
            </a:r>
            <a:endParaRPr lang="ru-RU" sz="2200" dirty="0"/>
          </a:p>
          <a:p>
            <a:r>
              <a:rPr lang="ru-RU" sz="2400" dirty="0"/>
              <a:t>Модели управления доступом</a:t>
            </a:r>
          </a:p>
          <a:p>
            <a:r>
              <a:rPr lang="ru-RU" sz="2400" dirty="0"/>
              <a:t>Заключение</a:t>
            </a:r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DF43CD94-190C-A5A5-6FB0-370632E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2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52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2089E-26E7-D673-8D7F-938FEDFF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и аутентификация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8A616-656F-D679-0562-90DF7D1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Идентификация</a:t>
            </a:r>
            <a:r>
              <a:rPr lang="ru-RU" sz="2800" dirty="0"/>
              <a:t> – процедура опознавания пользователя по предъявленному</a:t>
            </a:r>
            <a:r>
              <a:rPr lang="en-US" sz="2800" dirty="0"/>
              <a:t> </a:t>
            </a:r>
            <a:r>
              <a:rPr lang="ru-RU" sz="2800" i="1" dirty="0"/>
              <a:t>идентификатору</a:t>
            </a:r>
            <a:r>
              <a:rPr lang="ru-RU" sz="2800" dirty="0"/>
              <a:t> (некое уникальное количество информации, позволяющее</a:t>
            </a:r>
            <a:r>
              <a:rPr lang="en-US" sz="2800" dirty="0"/>
              <a:t> </a:t>
            </a:r>
            <a:r>
              <a:rPr lang="ru-RU" sz="2800" dirty="0"/>
              <a:t>различать субъекты и объекты доступа).</a:t>
            </a:r>
            <a:endParaRPr lang="en-US" sz="2800" dirty="0"/>
          </a:p>
          <a:p>
            <a:r>
              <a:rPr lang="ru-RU" sz="2800" dirty="0"/>
              <a:t> </a:t>
            </a:r>
            <a:r>
              <a:rPr lang="ru-RU" sz="2800" b="1" dirty="0"/>
              <a:t>Аутентификация</a:t>
            </a:r>
            <a:r>
              <a:rPr lang="ru-RU" sz="2800" dirty="0"/>
              <a:t> – установление подлинности идентифицированного пользователя. </a:t>
            </a:r>
          </a:p>
          <a:p>
            <a:endParaRPr lang="en-GB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9979EDF3-20A8-2ABD-8DF1-F7D07EFF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3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07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2089E-26E7-D673-8D7F-938FEDFF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Подтверждение подлинности</a:t>
            </a:r>
            <a:endParaRPr lang="en-GB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8A616-656F-D679-0562-90DF7D1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аутентификации используются: </a:t>
            </a:r>
          </a:p>
          <a:p>
            <a:r>
              <a:rPr lang="ru-RU" sz="2800" dirty="0"/>
              <a:t>парольная информация; </a:t>
            </a:r>
          </a:p>
          <a:p>
            <a:r>
              <a:rPr lang="ru-RU" sz="2800" dirty="0"/>
              <a:t>физический носитель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биометрическая характеристика пользователя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461D374A-725A-E69C-07F9-686C6A8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4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27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14F49-B05F-E319-A1C4-261B8E8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Парольная аутентификация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C3F26-CF0D-7489-9117-F8B9A800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075688"/>
            <a:ext cx="11433975" cy="4325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Достоинство – простота и привычность.</a:t>
            </a:r>
          </a:p>
          <a:p>
            <a:pPr marL="0" indent="0">
              <a:buNone/>
            </a:pPr>
            <a:r>
              <a:rPr lang="ru-RU" sz="2800" dirty="0"/>
              <a:t>Недостаток – низкий уровень безопасности.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Способы повышения надежности парольной защиты:</a:t>
            </a:r>
          </a:p>
          <a:p>
            <a:r>
              <a:rPr lang="ru-RU" sz="2800" dirty="0"/>
              <a:t>технические ограничения;</a:t>
            </a:r>
          </a:p>
          <a:p>
            <a:r>
              <a:rPr lang="ru-RU" sz="2800" dirty="0"/>
              <a:t>установленный срок действия паролей;</a:t>
            </a:r>
            <a:endParaRPr lang="en-US" sz="2800" dirty="0"/>
          </a:p>
          <a:p>
            <a:r>
              <a:rPr lang="ru-RU" sz="2800" dirty="0"/>
              <a:t>использование программных генераторов паролей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ограниченное число неудачных попыток входа в систему</a:t>
            </a:r>
            <a:r>
              <a:rPr lang="en-US" sz="2800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CB405E-3D59-A7C9-466C-3D0E3F92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5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8EA32-833A-9551-F586-BEE51903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Аппаратные средства аутентификации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BAA0C-E422-0453-FA3D-F5D1FAFF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Это небольшие по размеру устройства, которые позволяют пользователю получать доступ к информационным системам с локального рабочего места или удаленно с использованием подключения к сети интернет. </a:t>
            </a:r>
          </a:p>
          <a:p>
            <a:r>
              <a:rPr lang="ru-RU" sz="2800" dirty="0"/>
              <a:t>Такие устройства принято называть </a:t>
            </a:r>
            <a:r>
              <a:rPr lang="ru-RU" sz="2800" i="1" dirty="0"/>
              <a:t>токенами</a:t>
            </a:r>
            <a:r>
              <a:rPr lang="ru-RU" sz="2800" dirty="0"/>
              <a:t>.</a:t>
            </a:r>
            <a:endParaRPr lang="en-GB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65D1DD97-D028-1974-6D12-599FEBEA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6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78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9D14D-CBF0-C5E5-60B1-5916A13E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Биометрия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691F5-F26A-9E16-9690-8D97CC8C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Биометрия представляет собой совокупность автоматизированных методов аутентификации людей на основе их физиологических и поведенческих характеристик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9C4ED37C-39D3-6761-D419-72C257BA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7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304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B8EDC-C7CF-F428-FF10-B5C84CE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16627-4AAD-0D6C-656F-35832D4C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Средства управления доступом позволяют специфицировать и контролировать действия, которые субъекты могут выполнять над объектами.</a:t>
            </a:r>
          </a:p>
          <a:p>
            <a:r>
              <a:rPr lang="ru-RU" sz="2800" dirty="0"/>
              <a:t>Физическое управление доступом</a:t>
            </a:r>
          </a:p>
          <a:p>
            <a:r>
              <a:rPr lang="ru-RU" sz="2800" dirty="0"/>
              <a:t>Логическое управление доступом</a:t>
            </a:r>
            <a:endParaRPr lang="en-GB" sz="2800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B49F2EA0-5BB6-8987-03AF-07E89C0B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8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64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86906-523F-1C0A-663C-B33D8C9F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B0B64-49FD-1CAD-C56D-50FCD935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Цель</a:t>
            </a:r>
            <a:r>
              <a:rPr lang="ru-RU" sz="2800" dirty="0"/>
              <a:t> управления доступом – это ограничение операций которые может проводить легитимный пользователь. </a:t>
            </a:r>
          </a:p>
          <a:p>
            <a:r>
              <a:rPr lang="ru-RU" sz="2800" dirty="0"/>
              <a:t>Управление доступом указывает что конкретно пользователь имеет право делать в системе, а также какие операции разрешены для выполнения приложениями, выступающими от имени пользователя.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CC553F-1276-24FB-4D74-881C0CD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9</a:t>
            </a:fld>
            <a:r>
              <a:rPr lang="ru-RU" sz="1000" dirty="0"/>
              <a:t>/16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209727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2D3920"/>
      </a:dk2>
      <a:lt2>
        <a:srgbClr val="E2E4E8"/>
      </a:lt2>
      <a:accent1>
        <a:srgbClr val="B09F7E"/>
      </a:accent1>
      <a:accent2>
        <a:srgbClr val="A1A570"/>
      </a:accent2>
      <a:accent3>
        <a:srgbClr val="93A77F"/>
      </a:accent3>
      <a:accent4>
        <a:srgbClr val="7BAC75"/>
      </a:accent4>
      <a:accent5>
        <a:srgbClr val="81AB8F"/>
      </a:accent5>
      <a:accent6>
        <a:srgbClr val="76AD9F"/>
      </a:accent6>
      <a:hlink>
        <a:srgbClr val="6981AE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565</Words>
  <Application>Microsoft Office PowerPoint</Application>
  <PresentationFormat>Широкоэкранный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Batang</vt:lpstr>
      <vt:lpstr>-apple-system</vt:lpstr>
      <vt:lpstr>Arial</vt:lpstr>
      <vt:lpstr>Avenir Next LT Pro Light</vt:lpstr>
      <vt:lpstr>Calibri</vt:lpstr>
      <vt:lpstr>AlignmentVTI</vt:lpstr>
      <vt:lpstr>Идентификация и аутентификация. Управление доступом.</vt:lpstr>
      <vt:lpstr>Содержание</vt:lpstr>
      <vt:lpstr>Идентификация и аутентификация</vt:lpstr>
      <vt:lpstr>Подтверждение подлинности</vt:lpstr>
      <vt:lpstr>Парольная аутентификация</vt:lpstr>
      <vt:lpstr>Аппаратные средства аутентификации</vt:lpstr>
      <vt:lpstr>Биометрия</vt:lpstr>
      <vt:lpstr>Управление доступом</vt:lpstr>
      <vt:lpstr>Управление доступом</vt:lpstr>
      <vt:lpstr>Модели управления доступом</vt:lpstr>
      <vt:lpstr>Дискреционное управление доступом</vt:lpstr>
      <vt:lpstr>Матрица доступа (access control matrix)</vt:lpstr>
      <vt:lpstr>Мандатное управление доступом</vt:lpstr>
      <vt:lpstr>Ролевое управление доступом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и аутентификация. Управление доступом.</dc:title>
  <dc:creator>Пономарева Лилия Михайловна</dc:creator>
  <cp:lastModifiedBy>Пономарева Лилия Михайловна</cp:lastModifiedBy>
  <cp:revision>14</cp:revision>
  <dcterms:created xsi:type="dcterms:W3CDTF">2022-10-17T11:35:30Z</dcterms:created>
  <dcterms:modified xsi:type="dcterms:W3CDTF">2022-10-24T11:35:57Z</dcterms:modified>
</cp:coreProperties>
</file>