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9" r:id="rId3"/>
    <p:sldId id="258" r:id="rId4"/>
    <p:sldId id="260" r:id="rId5"/>
    <p:sldId id="261" r:id="rId6"/>
    <p:sldId id="263" r:id="rId7"/>
    <p:sldId id="264" r:id="rId8"/>
    <p:sldId id="268" r:id="rId9"/>
    <p:sldId id="269"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3/31/2023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3/31/2023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3/31/2023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3/31/2023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3/31/2023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3/31/2023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3/31/2023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3/31/2023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EAX TSP</a:t>
            </a:r>
            <a:endParaRPr lang="en-US" dirty="0"/>
          </a:p>
        </p:txBody>
      </p:sp>
      <p:sp>
        <p:nvSpPr>
          <p:cNvPr id="3" name="Subtitle 2"/>
          <p:cNvSpPr>
            <a:spLocks noGrp="1"/>
          </p:cNvSpPr>
          <p:nvPr>
            <p:ph type="subTitle" idx="1"/>
          </p:nvPr>
        </p:nvSpPr>
        <p:spPr/>
        <p:txBody>
          <a:bodyPr/>
          <a:lstStyle/>
          <a:p>
            <a:r>
              <a:rPr lang="en-US" dirty="0"/>
              <a:t>Yuichi Nagata, Shigenobu </a:t>
            </a:r>
            <a:r>
              <a:rPr lang="en-US" dirty="0" smtClean="0"/>
              <a:t>Kobayashi</a:t>
            </a:r>
            <a:endParaRPr lang="en-US" dirty="0"/>
          </a:p>
        </p:txBody>
      </p:sp>
    </p:spTree>
    <p:extLst>
      <p:ext uri="{BB962C8B-B14F-4D97-AF65-F5344CB8AC3E}">
        <p14:creationId xmlns:p14="http://schemas.microsoft.com/office/powerpoint/2010/main" val="12360785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Computational Experiments</a:t>
            </a:r>
          </a:p>
        </p:txBody>
      </p:sp>
      <p:sp>
        <p:nvSpPr>
          <p:cNvPr id="3" name="Content Placeholder 2"/>
          <p:cNvSpPr>
            <a:spLocks noGrp="1"/>
          </p:cNvSpPr>
          <p:nvPr>
            <p:ph idx="1"/>
          </p:nvPr>
        </p:nvSpPr>
        <p:spPr/>
        <p:txBody>
          <a:bodyPr/>
          <a:lstStyle/>
          <a:p>
            <a:r>
              <a:rPr lang="en-US" dirty="0"/>
              <a:t>The proposed GA was tested on 57 instances with up to 85,900 cities </a:t>
            </a:r>
            <a:endParaRPr lang="en-US" dirty="0" smtClean="0"/>
          </a:p>
          <a:p>
            <a:r>
              <a:rPr lang="en-US" dirty="0"/>
              <a:t>The proposed GA was implemented in C</a:t>
            </a:r>
            <a:r>
              <a:rPr lang="en-US" dirty="0" smtClean="0"/>
              <a:t>++</a:t>
            </a:r>
          </a:p>
          <a:p>
            <a:r>
              <a:rPr lang="en-US" dirty="0"/>
              <a:t>The proposed GA is compared to LKH-2, which is known as one of the most powerful heuristic algorithms for the TSP</a:t>
            </a:r>
          </a:p>
          <a:p>
            <a:r>
              <a:rPr lang="en-US" dirty="0"/>
              <a:t>GA-EAX found five new best solutions</a:t>
            </a:r>
            <a:endParaRPr lang="en-US" dirty="0" smtClean="0"/>
          </a:p>
          <a:p>
            <a:r>
              <a:rPr lang="en-US" dirty="0" smtClean="0"/>
              <a:t>Solution </a:t>
            </a:r>
            <a:r>
              <a:rPr lang="en-US" dirty="0"/>
              <a:t>quality of GA-EAX is better than that of LKH-2 in most </a:t>
            </a:r>
            <a:r>
              <a:rPr lang="en-US" dirty="0" smtClean="0"/>
              <a:t>instances</a:t>
            </a:r>
          </a:p>
          <a:p>
            <a:r>
              <a:rPr lang="en-US" dirty="0" smtClean="0"/>
              <a:t>Computation </a:t>
            </a:r>
            <a:r>
              <a:rPr lang="en-US" dirty="0"/>
              <a:t>time of GA-EAX is basically smaller than that of LKH-2</a:t>
            </a:r>
          </a:p>
        </p:txBody>
      </p:sp>
    </p:spTree>
    <p:extLst>
      <p:ext uri="{BB962C8B-B14F-4D97-AF65-F5344CB8AC3E}">
        <p14:creationId xmlns:p14="http://schemas.microsoft.com/office/powerpoint/2010/main" val="24139417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Tsp problem</a:t>
            </a:r>
          </a:p>
        </p:txBody>
      </p:sp>
      <p:sp>
        <p:nvSpPr>
          <p:cNvPr id="3" name="Content Placeholder 2"/>
          <p:cNvSpPr>
            <a:spLocks noGrp="1"/>
          </p:cNvSpPr>
          <p:nvPr>
            <p:ph idx="1"/>
          </p:nvPr>
        </p:nvSpPr>
        <p:spPr>
          <a:xfrm>
            <a:off x="1069848" y="2121408"/>
            <a:ext cx="5408590" cy="4050792"/>
          </a:xfrm>
        </p:spPr>
        <p:txBody>
          <a:bodyPr/>
          <a:lstStyle/>
          <a:p>
            <a:pPr marL="285750" indent="-285750">
              <a:buFont typeface="Arial" panose="020B0604020202020204" pitchFamily="34" charset="0"/>
              <a:buChar char="•"/>
            </a:pPr>
            <a:r>
              <a:rPr lang="en-US" dirty="0"/>
              <a:t>NP hard combinatorial optimization problem </a:t>
            </a:r>
          </a:p>
          <a:p>
            <a:pPr marL="0" indent="0">
              <a:buNone/>
            </a:pPr>
            <a:endParaRPr lang="en-US" dirty="0"/>
          </a:p>
          <a:p>
            <a:pPr marL="285750" indent="-285750">
              <a:buFont typeface="Arial" panose="020B0604020202020204" pitchFamily="34" charset="0"/>
              <a:buChar char="•"/>
            </a:pPr>
            <a:r>
              <a:rPr lang="en-US" dirty="0"/>
              <a:t>It is a permutation problem </a:t>
            </a:r>
          </a:p>
          <a:p>
            <a:endParaRPr lang="en-US" dirty="0"/>
          </a:p>
          <a:p>
            <a:endParaRPr lang="en-US" dirty="0"/>
          </a:p>
          <a:p>
            <a:pPr marL="285750" indent="-285750">
              <a:buFont typeface="Arial" panose="020B0604020202020204" pitchFamily="34" charset="0"/>
              <a:buChar char="•"/>
            </a:pPr>
            <a:r>
              <a:rPr lang="en-US" dirty="0"/>
              <a:t>The goal is to find the shortest route, while visiting all cities exactly ones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edges can be both weighted or not</a:t>
            </a:r>
          </a:p>
          <a:p>
            <a:endParaRPr lang="en-US" dirty="0"/>
          </a:p>
        </p:txBody>
      </p:sp>
      <p:pic>
        <p:nvPicPr>
          <p:cNvPr id="4" name="Picture 2" descr="https://upload.wikimedia.org/wikipedia/commons/thumb/1/11/GLPK_solution_of_a_travelling_salesman_problem.svg/220px-GLPK_solution_of_a_travelling_salesman_problem.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5" y="1544128"/>
            <a:ext cx="4693612" cy="4373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295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work on this task</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a:t>
            </a:r>
            <a:r>
              <a:rPr lang="en-US" dirty="0"/>
              <a:t>Lin–Kernighan (LK) algorithm and its </a:t>
            </a:r>
            <a:r>
              <a:rPr lang="en-US" dirty="0" smtClean="0"/>
              <a:t>extensions</a:t>
            </a:r>
            <a:endParaRPr lang="en-US" dirty="0"/>
          </a:p>
          <a:p>
            <a:r>
              <a:rPr lang="en-US" dirty="0" smtClean="0"/>
              <a:t>Hybrid genetic algorithms (memetic algorithms)</a:t>
            </a:r>
          </a:p>
          <a:p>
            <a:r>
              <a:rPr lang="en-US" dirty="0" smtClean="0"/>
              <a:t>Genetic local search algorithms</a:t>
            </a:r>
          </a:p>
          <a:p>
            <a:r>
              <a:rPr lang="en-US" dirty="0" smtClean="0"/>
              <a:t>Development of different crossover operators, specifically for this problem</a:t>
            </a:r>
          </a:p>
          <a:p>
            <a:r>
              <a:rPr lang="en-US" dirty="0"/>
              <a:t>The current state-of-the-art exact algorithm “Concorde”</a:t>
            </a:r>
          </a:p>
        </p:txBody>
      </p:sp>
    </p:spTree>
    <p:extLst>
      <p:ext uri="{BB962C8B-B14F-4D97-AF65-F5344CB8AC3E}">
        <p14:creationId xmlns:p14="http://schemas.microsoft.com/office/powerpoint/2010/main" val="12697966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ideas and outline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04659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a:t>
            </a:r>
            <a:endParaRPr lang="en-US" dirty="0"/>
          </a:p>
        </p:txBody>
      </p:sp>
      <p:sp>
        <p:nvSpPr>
          <p:cNvPr id="3" name="Content Placeholder 2"/>
          <p:cNvSpPr>
            <a:spLocks noGrp="1"/>
          </p:cNvSpPr>
          <p:nvPr>
            <p:ph idx="1"/>
          </p:nvPr>
        </p:nvSpPr>
        <p:spPr/>
        <p:txBody>
          <a:bodyPr/>
          <a:lstStyle/>
          <a:p>
            <a:r>
              <a:rPr lang="en-US" dirty="0" smtClean="0"/>
              <a:t>Generate </a:t>
            </a:r>
            <a:r>
              <a:rPr lang="en-US" dirty="0" smtClean="0"/>
              <a:t>Npop</a:t>
            </a:r>
            <a:r>
              <a:rPr lang="en-US" dirty="0" smtClean="0"/>
              <a:t> solutions by a specific procedure so that they are all with a required level of quality</a:t>
            </a:r>
          </a:p>
          <a:p>
            <a:r>
              <a:rPr lang="en-US" dirty="0" smtClean="0"/>
              <a:t>In each generation, each of the members is picked one as Pa and once as </a:t>
            </a:r>
            <a:r>
              <a:rPr lang="en-US" dirty="0" smtClean="0"/>
              <a:t>Pb</a:t>
            </a:r>
            <a:endParaRPr lang="en-US" dirty="0" smtClean="0"/>
          </a:p>
          <a:p>
            <a:r>
              <a:rPr lang="en-US" dirty="0" smtClean="0"/>
              <a:t>They produce </a:t>
            </a:r>
            <a:r>
              <a:rPr lang="en-US" dirty="0" smtClean="0"/>
              <a:t>Nchild</a:t>
            </a:r>
            <a:r>
              <a:rPr lang="en-US" dirty="0" smtClean="0"/>
              <a:t> number of children</a:t>
            </a:r>
          </a:p>
          <a:p>
            <a:r>
              <a:rPr lang="en-US" dirty="0" smtClean="0"/>
              <a:t>The best one from the offspring and Pa is chosen, and it replaces Pa (Thus we have to note that no change occurs when the whole offspring is with worse quality that Pa itself)</a:t>
            </a:r>
          </a:p>
          <a:p>
            <a:r>
              <a:rPr lang="en-US" dirty="0" smtClean="0"/>
              <a:t>This procedure continues until a termination condition is met</a:t>
            </a:r>
          </a:p>
          <a:p>
            <a:r>
              <a:rPr lang="en-US" dirty="0" smtClean="0"/>
              <a:t>The best solution is returned </a:t>
            </a:r>
          </a:p>
        </p:txBody>
      </p:sp>
    </p:spTree>
    <p:extLst>
      <p:ext uri="{BB962C8B-B14F-4D97-AF65-F5344CB8AC3E}">
        <p14:creationId xmlns:p14="http://schemas.microsoft.com/office/powerpoint/2010/main" val="24778578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EAX algorithm</a:t>
            </a:r>
          </a:p>
        </p:txBody>
      </p:sp>
      <p:sp>
        <p:nvSpPr>
          <p:cNvPr id="3" name="Content Placeholder 2"/>
          <p:cNvSpPr>
            <a:spLocks noGrp="1"/>
          </p:cNvSpPr>
          <p:nvPr>
            <p:ph sz="half" idx="1"/>
          </p:nvPr>
        </p:nvSpPr>
        <p:spPr/>
        <p:txBody>
          <a:bodyPr/>
          <a:lstStyle/>
          <a:p>
            <a:r>
              <a:rPr lang="en-US" dirty="0" smtClean="0"/>
              <a:t>Create a multigraph Gab, consisting of the all the edges of both parent </a:t>
            </a:r>
          </a:p>
          <a:p>
            <a:endParaRPr lang="en-US" dirty="0"/>
          </a:p>
          <a:p>
            <a:r>
              <a:rPr lang="en-US" dirty="0" smtClean="0"/>
              <a:t>Create AB-cycles (cycles, in which the edges from Pa and </a:t>
            </a:r>
            <a:r>
              <a:rPr lang="en-US" dirty="0" err="1" smtClean="0"/>
              <a:t>Pb</a:t>
            </a:r>
            <a:r>
              <a:rPr lang="en-US" dirty="0" smtClean="0"/>
              <a:t> are alternately linked)</a:t>
            </a:r>
          </a:p>
          <a:p>
            <a:endParaRPr lang="en-US" dirty="0"/>
          </a:p>
          <a:p>
            <a:r>
              <a:rPr lang="en-US" dirty="0"/>
              <a:t>. Construct an E-set by selecting AB-cycles according to a given selection strategy,</a:t>
            </a:r>
          </a:p>
        </p:txBody>
      </p:sp>
      <p:pic>
        <p:nvPicPr>
          <p:cNvPr id="5"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64288" y="2194560"/>
            <a:ext cx="5186482" cy="3977640"/>
          </a:xfrm>
        </p:spPr>
      </p:pic>
    </p:spTree>
    <p:extLst>
      <p:ext uri="{BB962C8B-B14F-4D97-AF65-F5344CB8AC3E}">
        <p14:creationId xmlns:p14="http://schemas.microsoft.com/office/powerpoint/2010/main" val="3030302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EAX algorithm</a:t>
            </a:r>
          </a:p>
        </p:txBody>
      </p:sp>
      <p:sp>
        <p:nvSpPr>
          <p:cNvPr id="3" name="Content Placeholder 2"/>
          <p:cNvSpPr>
            <a:spLocks noGrp="1"/>
          </p:cNvSpPr>
          <p:nvPr>
            <p:ph sz="half" idx="1"/>
          </p:nvPr>
        </p:nvSpPr>
        <p:spPr/>
        <p:txBody>
          <a:bodyPr/>
          <a:lstStyle/>
          <a:p>
            <a:r>
              <a:rPr lang="en-US" dirty="0" smtClean="0"/>
              <a:t>Generate the an intermediate solutions based on  on this rule</a:t>
            </a:r>
          </a:p>
          <a:p>
            <a:endParaRPr lang="en-US" dirty="0" smtClean="0"/>
          </a:p>
          <a:p>
            <a:endParaRPr lang="en-US" dirty="0" smtClean="0"/>
          </a:p>
          <a:p>
            <a:r>
              <a:rPr lang="en-US" dirty="0" smtClean="0"/>
              <a:t>Connect all the </a:t>
            </a:r>
            <a:r>
              <a:rPr lang="en-US" dirty="0" err="1" smtClean="0"/>
              <a:t>subtours</a:t>
            </a:r>
            <a:r>
              <a:rPr lang="en-US" dirty="0" smtClean="0"/>
              <a:t> into a tour</a:t>
            </a:r>
          </a:p>
          <a:p>
            <a:endParaRPr lang="en-US" dirty="0"/>
          </a:p>
          <a:p>
            <a:r>
              <a:rPr lang="en-US" dirty="0" smtClean="0"/>
              <a:t>Check if you need to create another offspring solution, if not-terminate </a:t>
            </a:r>
            <a:endParaRPr lang="en-US" dirty="0"/>
          </a:p>
        </p:txBody>
      </p:sp>
      <p:pic>
        <p:nvPicPr>
          <p:cNvPr id="5"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64288" y="2194560"/>
            <a:ext cx="5186482" cy="3977640"/>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389" y="2858802"/>
            <a:ext cx="3496030" cy="300033"/>
          </a:xfrm>
          <a:prstGeom prst="rect">
            <a:avLst/>
          </a:prstGeom>
        </p:spPr>
      </p:pic>
    </p:spTree>
    <p:extLst>
      <p:ext uri="{BB962C8B-B14F-4D97-AF65-F5344CB8AC3E}">
        <p14:creationId xmlns:p14="http://schemas.microsoft.com/office/powerpoint/2010/main" val="15839331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a:t>
            </a:r>
            <a:r>
              <a:rPr lang="en-US" dirty="0" smtClean="0"/>
              <a:t>AB-cycles</a:t>
            </a:r>
            <a:endParaRPr lang="en-US" dirty="0"/>
          </a:p>
        </p:txBody>
      </p:sp>
      <p:sp>
        <p:nvSpPr>
          <p:cNvPr id="3" name="Content Placeholder 2"/>
          <p:cNvSpPr>
            <a:spLocks noGrp="1"/>
          </p:cNvSpPr>
          <p:nvPr>
            <p:ph idx="1"/>
          </p:nvPr>
        </p:nvSpPr>
        <p:spPr/>
        <p:txBody>
          <a:bodyPr/>
          <a:lstStyle/>
          <a:p>
            <a:r>
              <a:rPr lang="en-US" dirty="0"/>
              <a:t>Random </a:t>
            </a:r>
            <a:r>
              <a:rPr lang="en-US" dirty="0" smtClean="0"/>
              <a:t>strategy</a:t>
            </a:r>
            <a:endParaRPr lang="en-US" dirty="0"/>
          </a:p>
          <a:p>
            <a:pPr lvl="2"/>
            <a:r>
              <a:rPr lang="en-US" dirty="0"/>
              <a:t>Randomly with a 0.5 probability</a:t>
            </a:r>
          </a:p>
          <a:p>
            <a:r>
              <a:rPr lang="en-US" dirty="0"/>
              <a:t>Selection </a:t>
            </a:r>
            <a:r>
              <a:rPr lang="en-US" dirty="0" smtClean="0"/>
              <a:t>strategy</a:t>
            </a:r>
            <a:endParaRPr lang="en-US" dirty="0"/>
          </a:p>
          <a:p>
            <a:pPr lvl="1"/>
            <a:r>
              <a:rPr lang="en-US" dirty="0"/>
              <a:t>Randomly, but with no overlap with previous </a:t>
            </a:r>
            <a:r>
              <a:rPr lang="en-US" dirty="0" smtClean="0"/>
              <a:t>selections</a:t>
            </a:r>
          </a:p>
          <a:p>
            <a:r>
              <a:rPr lang="en-US" dirty="0" smtClean="0"/>
              <a:t>K-multiple strategy</a:t>
            </a:r>
          </a:p>
          <a:p>
            <a:pPr lvl="1"/>
            <a:r>
              <a:rPr lang="en-US" dirty="0" smtClean="0"/>
              <a:t>Select K random cycles where K is a parameter</a:t>
            </a:r>
          </a:p>
          <a:p>
            <a:r>
              <a:rPr lang="en-US" dirty="0" smtClean="0"/>
              <a:t>Block2 strategy</a:t>
            </a:r>
          </a:p>
          <a:p>
            <a:pPr lvl="1"/>
            <a:r>
              <a:rPr lang="en-US" dirty="0" smtClean="0"/>
              <a:t>Heuristic selection strategy which aims to construct few, but big </a:t>
            </a:r>
            <a:r>
              <a:rPr lang="en-US" dirty="0" err="1" smtClean="0"/>
              <a:t>subtours</a:t>
            </a:r>
            <a:endParaRPr lang="en-US" dirty="0"/>
          </a:p>
        </p:txBody>
      </p:sp>
    </p:spTree>
    <p:extLst>
      <p:ext uri="{BB962C8B-B14F-4D97-AF65-F5344CB8AC3E}">
        <p14:creationId xmlns:p14="http://schemas.microsoft.com/office/powerpoint/2010/main" val="3825421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Configurations</a:t>
            </a:r>
            <a:endParaRPr lang="en-US" dirty="0"/>
          </a:p>
        </p:txBody>
      </p:sp>
      <p:sp>
        <p:nvSpPr>
          <p:cNvPr id="3" name="Content Placeholder 2"/>
          <p:cNvSpPr>
            <a:spLocks noGrp="1"/>
          </p:cNvSpPr>
          <p:nvPr>
            <p:ph idx="1"/>
          </p:nvPr>
        </p:nvSpPr>
        <p:spPr/>
        <p:txBody>
          <a:bodyPr>
            <a:normAutofit/>
          </a:bodyPr>
          <a:lstStyle/>
          <a:p>
            <a:r>
              <a:rPr lang="en-US" dirty="0"/>
              <a:t>Version of EAX in </a:t>
            </a:r>
            <a:r>
              <a:rPr lang="en-US" dirty="0" smtClean="0"/>
              <a:t>stages I and II</a:t>
            </a:r>
          </a:p>
          <a:p>
            <a:pPr lvl="1"/>
            <a:r>
              <a:rPr lang="en-US" dirty="0"/>
              <a:t>single strategy, block2 strategy, </a:t>
            </a:r>
            <a:r>
              <a:rPr lang="en-US" dirty="0" err="1"/>
              <a:t>fivemultiple</a:t>
            </a:r>
            <a:r>
              <a:rPr lang="en-US" dirty="0"/>
              <a:t> </a:t>
            </a:r>
            <a:endParaRPr lang="en-US" dirty="0" smtClean="0"/>
          </a:p>
          <a:p>
            <a:r>
              <a:rPr lang="en-US" dirty="0"/>
              <a:t>Selection method of offspring solutions: </a:t>
            </a:r>
          </a:p>
          <a:p>
            <a:pPr lvl="1"/>
            <a:r>
              <a:rPr lang="en-US" dirty="0" err="1" smtClean="0"/>
              <a:t>entropypreserving</a:t>
            </a:r>
            <a:r>
              <a:rPr lang="en-US" dirty="0" smtClean="0"/>
              <a:t> selection (default), greedy selection and distance-preserving selection are used. </a:t>
            </a:r>
          </a:p>
          <a:p>
            <a:r>
              <a:rPr lang="en-US" dirty="0" smtClean="0"/>
              <a:t> </a:t>
            </a:r>
            <a:r>
              <a:rPr lang="en-US" dirty="0"/>
              <a:t>Population size </a:t>
            </a:r>
            <a:endParaRPr lang="en-US" dirty="0" smtClean="0"/>
          </a:p>
          <a:p>
            <a:pPr lvl="1"/>
            <a:r>
              <a:rPr lang="en-US" dirty="0" smtClean="0"/>
              <a:t>(</a:t>
            </a:r>
            <a:r>
              <a:rPr lang="en-US" dirty="0" err="1"/>
              <a:t>Npop</a:t>
            </a:r>
            <a:r>
              <a:rPr lang="en-US" dirty="0"/>
              <a:t>): 300 (default). Alternatively, set to 600 if greedy selection is used</a:t>
            </a:r>
            <a:r>
              <a:rPr lang="en-US" dirty="0" smtClean="0"/>
              <a:t>.</a:t>
            </a:r>
          </a:p>
          <a:p>
            <a:r>
              <a:rPr lang="en-US" dirty="0" smtClean="0"/>
              <a:t>  </a:t>
            </a:r>
            <a:r>
              <a:rPr lang="en-US" dirty="0"/>
              <a:t>Number of offspring solutions (</a:t>
            </a:r>
            <a:r>
              <a:rPr lang="en-US" dirty="0" err="1"/>
              <a:t>Nch</a:t>
            </a:r>
            <a:r>
              <a:rPr lang="en-US" dirty="0" smtClean="0"/>
              <a:t>)</a:t>
            </a:r>
          </a:p>
          <a:p>
            <a:pPr lvl="1"/>
            <a:r>
              <a:rPr lang="en-US" dirty="0" smtClean="0"/>
              <a:t> </a:t>
            </a:r>
            <a:r>
              <a:rPr lang="en-US" dirty="0"/>
              <a:t>30 (default). Alternatively, set to 5, 10, and 100.</a:t>
            </a:r>
          </a:p>
        </p:txBody>
      </p:sp>
    </p:spTree>
    <p:extLst>
      <p:ext uri="{BB962C8B-B14F-4D97-AF65-F5344CB8AC3E}">
        <p14:creationId xmlns:p14="http://schemas.microsoft.com/office/powerpoint/2010/main" val="24563581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210</TotalTime>
  <Words>463</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Rockwell</vt:lpstr>
      <vt:lpstr>Rockwell Condensed</vt:lpstr>
      <vt:lpstr>Wingdings</vt:lpstr>
      <vt:lpstr>Wood Type</vt:lpstr>
      <vt:lpstr>EAX TSP</vt:lpstr>
      <vt:lpstr>The Tsp problem</vt:lpstr>
      <vt:lpstr>Previous work on this task</vt:lpstr>
      <vt:lpstr>Key ideas and outline</vt:lpstr>
      <vt:lpstr>Framework</vt:lpstr>
      <vt:lpstr>The EAX algorithm</vt:lpstr>
      <vt:lpstr>The EAX algorithm</vt:lpstr>
      <vt:lpstr>Selecting AB-cycles</vt:lpstr>
      <vt:lpstr>Configurations</vt:lpstr>
      <vt:lpstr>Computational Experiments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EAX TSP</dc:title>
  <dc:creator>Administrator</dc:creator>
  <cp:lastModifiedBy>Administrator</cp:lastModifiedBy>
  <cp:revision>10</cp:revision>
  <dcterms:created xsi:type="dcterms:W3CDTF">2023-03-31T14:58:22Z</dcterms:created>
  <dcterms:modified xsi:type="dcterms:W3CDTF">2023-03-31T18:29:19Z</dcterms:modified>
</cp:coreProperties>
</file>