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8"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1B6352A-4FE0-4F9A-95B0-FE9876E01768}" type="datetimeFigureOut">
              <a:rPr lang="ru-RU" smtClean="0"/>
              <a:t>04.02.2020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F86C7E-66BC-48C9-8278-5D26D09BA66B}"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75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1B6352A-4FE0-4F9A-95B0-FE9876E01768}" type="datetimeFigureOut">
              <a:rPr lang="ru-RU" smtClean="0"/>
              <a:t>04.02.2020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F86C7E-66BC-48C9-8278-5D26D09BA66B}" type="slidenum">
              <a:rPr lang="ru-RU" smtClean="0"/>
              <a:t>‹#›</a:t>
            </a:fld>
            <a:endParaRPr lang="ru-RU"/>
          </a:p>
        </p:txBody>
      </p:sp>
    </p:spTree>
    <p:extLst>
      <p:ext uri="{BB962C8B-B14F-4D97-AF65-F5344CB8AC3E}">
        <p14:creationId xmlns:p14="http://schemas.microsoft.com/office/powerpoint/2010/main" val="139756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1B6352A-4FE0-4F9A-95B0-FE9876E01768}" type="datetimeFigureOut">
              <a:rPr lang="ru-RU" smtClean="0"/>
              <a:t>04.02.2020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F86C7E-66BC-48C9-8278-5D26D09BA66B}" type="slidenum">
              <a:rPr lang="ru-RU" smtClean="0"/>
              <a:t>‹#›</a:t>
            </a:fld>
            <a:endParaRPr lang="ru-RU"/>
          </a:p>
        </p:txBody>
      </p:sp>
    </p:spTree>
    <p:extLst>
      <p:ext uri="{BB962C8B-B14F-4D97-AF65-F5344CB8AC3E}">
        <p14:creationId xmlns:p14="http://schemas.microsoft.com/office/powerpoint/2010/main" val="415029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1B6352A-4FE0-4F9A-95B0-FE9876E01768}" type="datetimeFigureOut">
              <a:rPr lang="ru-RU" smtClean="0"/>
              <a:t>04.02.2020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F86C7E-66BC-48C9-8278-5D26D09BA66B}" type="slidenum">
              <a:rPr lang="ru-RU" smtClean="0"/>
              <a:t>‹#›</a:t>
            </a:fld>
            <a:endParaRPr lang="ru-RU"/>
          </a:p>
        </p:txBody>
      </p:sp>
    </p:spTree>
    <p:extLst>
      <p:ext uri="{BB962C8B-B14F-4D97-AF65-F5344CB8AC3E}">
        <p14:creationId xmlns:p14="http://schemas.microsoft.com/office/powerpoint/2010/main" val="223992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1B6352A-4FE0-4F9A-95B0-FE9876E01768}" type="datetimeFigureOut">
              <a:rPr lang="ru-RU" smtClean="0"/>
              <a:t>04.02.2020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FF86C7E-66BC-48C9-8278-5D26D09BA66B}"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59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1B6352A-4FE0-4F9A-95B0-FE9876E01768}" type="datetimeFigureOut">
              <a:rPr lang="ru-RU" smtClean="0"/>
              <a:t>04.02.2020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FF86C7E-66BC-48C9-8278-5D26D09BA66B}" type="slidenum">
              <a:rPr lang="ru-RU" smtClean="0"/>
              <a:t>‹#›</a:t>
            </a:fld>
            <a:endParaRPr lang="ru-RU"/>
          </a:p>
        </p:txBody>
      </p:sp>
    </p:spTree>
    <p:extLst>
      <p:ext uri="{BB962C8B-B14F-4D97-AF65-F5344CB8AC3E}">
        <p14:creationId xmlns:p14="http://schemas.microsoft.com/office/powerpoint/2010/main" val="362896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1B6352A-4FE0-4F9A-95B0-FE9876E01768}" type="datetimeFigureOut">
              <a:rPr lang="ru-RU" smtClean="0"/>
              <a:t>04.02.2020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FF86C7E-66BC-48C9-8278-5D26D09BA66B}" type="slidenum">
              <a:rPr lang="ru-RU" smtClean="0"/>
              <a:t>‹#›</a:t>
            </a:fld>
            <a:endParaRPr lang="ru-RU"/>
          </a:p>
        </p:txBody>
      </p:sp>
    </p:spTree>
    <p:extLst>
      <p:ext uri="{BB962C8B-B14F-4D97-AF65-F5344CB8AC3E}">
        <p14:creationId xmlns:p14="http://schemas.microsoft.com/office/powerpoint/2010/main" val="95451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1B6352A-4FE0-4F9A-95B0-FE9876E01768}" type="datetimeFigureOut">
              <a:rPr lang="ru-RU" smtClean="0"/>
              <a:t>04.02.2020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FF86C7E-66BC-48C9-8278-5D26D09BA66B}" type="slidenum">
              <a:rPr lang="ru-RU" smtClean="0"/>
              <a:t>‹#›</a:t>
            </a:fld>
            <a:endParaRPr lang="ru-RU"/>
          </a:p>
        </p:txBody>
      </p:sp>
    </p:spTree>
    <p:extLst>
      <p:ext uri="{BB962C8B-B14F-4D97-AF65-F5344CB8AC3E}">
        <p14:creationId xmlns:p14="http://schemas.microsoft.com/office/powerpoint/2010/main" val="374605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B6352A-4FE0-4F9A-95B0-FE9876E01768}" type="datetimeFigureOut">
              <a:rPr lang="ru-RU" smtClean="0"/>
              <a:t>04.02.2020</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1FF86C7E-66BC-48C9-8278-5D26D09BA66B}" type="slidenum">
              <a:rPr lang="ru-RU" smtClean="0"/>
              <a:t>‹#›</a:t>
            </a:fld>
            <a:endParaRPr lang="ru-RU"/>
          </a:p>
        </p:txBody>
      </p:sp>
    </p:spTree>
    <p:extLst>
      <p:ext uri="{BB962C8B-B14F-4D97-AF65-F5344CB8AC3E}">
        <p14:creationId xmlns:p14="http://schemas.microsoft.com/office/powerpoint/2010/main" val="330750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B6352A-4FE0-4F9A-95B0-FE9876E01768}" type="datetimeFigureOut">
              <a:rPr lang="ru-RU" smtClean="0"/>
              <a:t>04.02.2020</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F86C7E-66BC-48C9-8278-5D26D09BA66B}" type="slidenum">
              <a:rPr lang="ru-RU" smtClean="0"/>
              <a:t>‹#›</a:t>
            </a:fld>
            <a:endParaRPr lang="ru-RU"/>
          </a:p>
        </p:txBody>
      </p:sp>
    </p:spTree>
    <p:extLst>
      <p:ext uri="{BB962C8B-B14F-4D97-AF65-F5344CB8AC3E}">
        <p14:creationId xmlns:p14="http://schemas.microsoft.com/office/powerpoint/2010/main" val="357284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1B6352A-4FE0-4F9A-95B0-FE9876E01768}" type="datetimeFigureOut">
              <a:rPr lang="ru-RU" smtClean="0"/>
              <a:t>04.02.2020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FF86C7E-66BC-48C9-8278-5D26D09BA66B}" type="slidenum">
              <a:rPr lang="ru-RU" smtClean="0"/>
              <a:t>‹#›</a:t>
            </a:fld>
            <a:endParaRPr lang="ru-RU"/>
          </a:p>
        </p:txBody>
      </p:sp>
    </p:spTree>
    <p:extLst>
      <p:ext uri="{BB962C8B-B14F-4D97-AF65-F5344CB8AC3E}">
        <p14:creationId xmlns:p14="http://schemas.microsoft.com/office/powerpoint/2010/main" val="1636571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B6352A-4FE0-4F9A-95B0-FE9876E01768}" type="datetimeFigureOut">
              <a:rPr lang="ru-RU" smtClean="0"/>
              <a:t>04.02.2020</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F86C7E-66BC-48C9-8278-5D26D09BA66B}"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8193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embinatrails.ca/School/SchoolList/Pages/default.aspx" TargetMode="External"/><Relationship Id="rId7" Type="http://schemas.openxmlformats.org/officeDocument/2006/relationships/hyperlink" Target="https://developer.foursquare.com/" TargetMode="External"/><Relationship Id="rId2" Type="http://schemas.openxmlformats.org/officeDocument/2006/relationships/hyperlink" Target="https://www.lrsd.net/School/Community-of-Schools/Pages/default.aspx" TargetMode="External"/><Relationship Id="rId1" Type="http://schemas.openxmlformats.org/officeDocument/2006/relationships/slideLayout" Target="../slideLayouts/slideLayout7.xml"/><Relationship Id="rId6" Type="http://schemas.openxmlformats.org/officeDocument/2006/relationships/hyperlink" Target="https://data.winnipeg.ca/City-Planning/Addresses/cam2-%20ii3u" TargetMode="External"/><Relationship Id="rId5" Type="http://schemas.openxmlformats.org/officeDocument/2006/relationships/hyperlink" Target="https://www.winnipeg.ca/census/sitemap/sitemap.asp" TargetMode="External"/><Relationship Id="rId4" Type="http://schemas.openxmlformats.org/officeDocument/2006/relationships/hyperlink" Target="https://www.winnipeg.ca/police/AnnualReports/annualreports.s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7C2D1A-5734-4CA5-82C6-B25F7783ACE1}"/>
              </a:ext>
            </a:extLst>
          </p:cNvPr>
          <p:cNvSpPr>
            <a:spLocks noGrp="1"/>
          </p:cNvSpPr>
          <p:nvPr>
            <p:ph type="ctrTitle"/>
          </p:nvPr>
        </p:nvSpPr>
        <p:spPr>
          <a:xfrm>
            <a:off x="896646" y="1010805"/>
            <a:ext cx="6472824" cy="3025155"/>
          </a:xfrm>
        </p:spPr>
        <p:txBody>
          <a:bodyPr>
            <a:noAutofit/>
          </a:bodyPr>
          <a:lstStyle/>
          <a:p>
            <a:pPr algn="ctr"/>
            <a:r>
              <a:rPr lang="en-US" sz="6000" dirty="0"/>
              <a:t>Choosing the best area of Winnipeg </a:t>
            </a:r>
            <a:br>
              <a:rPr lang="ru-RU" sz="6000" dirty="0"/>
            </a:br>
            <a:r>
              <a:rPr lang="en-US" sz="6000" dirty="0"/>
              <a:t>to live with children</a:t>
            </a:r>
            <a:endParaRPr lang="ru-RU" sz="6000" dirty="0"/>
          </a:p>
        </p:txBody>
      </p:sp>
      <p:sp>
        <p:nvSpPr>
          <p:cNvPr id="3" name="Подзаголовок 2">
            <a:extLst>
              <a:ext uri="{FF2B5EF4-FFF2-40B4-BE49-F238E27FC236}">
                <a16:creationId xmlns:a16="http://schemas.microsoft.com/office/drawing/2014/main" id="{8D405D1F-9199-4515-A2B7-0DA37C806E0B}"/>
              </a:ext>
            </a:extLst>
          </p:cNvPr>
          <p:cNvSpPr>
            <a:spLocks noGrp="1"/>
          </p:cNvSpPr>
          <p:nvPr>
            <p:ph type="subTitle" idx="1"/>
          </p:nvPr>
        </p:nvSpPr>
        <p:spPr>
          <a:xfrm>
            <a:off x="7190913" y="4760464"/>
            <a:ext cx="4140128" cy="1143000"/>
          </a:xfrm>
        </p:spPr>
        <p:txBody>
          <a:bodyPr>
            <a:noAutofit/>
          </a:bodyPr>
          <a:lstStyle/>
          <a:p>
            <a:pPr algn="r"/>
            <a:r>
              <a:rPr lang="en-US" sz="3200" dirty="0" err="1"/>
              <a:t>Sultanova</a:t>
            </a:r>
            <a:r>
              <a:rPr lang="en-US" sz="3200" dirty="0"/>
              <a:t> Liliya</a:t>
            </a:r>
          </a:p>
          <a:p>
            <a:pPr algn="r"/>
            <a:r>
              <a:rPr lang="en-US" sz="3200" dirty="0"/>
              <a:t>Ufa - 2020</a:t>
            </a:r>
            <a:endParaRPr lang="ru-RU" sz="3200" dirty="0"/>
          </a:p>
          <a:p>
            <a:pPr algn="r"/>
            <a:endParaRPr lang="en-US" sz="3200" dirty="0"/>
          </a:p>
        </p:txBody>
      </p:sp>
      <p:pic>
        <p:nvPicPr>
          <p:cNvPr id="4" name="Picture 2">
            <a:extLst>
              <a:ext uri="{FF2B5EF4-FFF2-40B4-BE49-F238E27FC236}">
                <a16:creationId xmlns:a16="http://schemas.microsoft.com/office/drawing/2014/main" id="{CE8B92BE-E938-43E9-AC58-D7AC7D375FA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89631" y="179808"/>
            <a:ext cx="4257097" cy="4502399"/>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0BCD69D-C9F3-463D-AE07-8E33049B6FB5}"/>
              </a:ext>
            </a:extLst>
          </p:cNvPr>
          <p:cNvSpPr/>
          <p:nvPr/>
        </p:nvSpPr>
        <p:spPr>
          <a:xfrm>
            <a:off x="896646" y="179808"/>
            <a:ext cx="7116932" cy="830997"/>
          </a:xfrm>
          <a:prstGeom prst="rect">
            <a:avLst/>
          </a:prstGeom>
        </p:spPr>
        <p:txBody>
          <a:bodyPr wrap="square">
            <a:spAutoFit/>
          </a:bodyPr>
          <a:lstStyle/>
          <a:p>
            <a:pPr algn="ctr"/>
            <a:r>
              <a:rPr lang="en-US" sz="2400" dirty="0"/>
              <a:t>Capstone Project - The Battle of the Neighborhoods</a:t>
            </a:r>
          </a:p>
          <a:p>
            <a:pPr algn="ctr"/>
            <a:r>
              <a:rPr lang="en-US" sz="2400" dirty="0"/>
              <a:t>Applied Data Science Capstone by IBM/Coursera</a:t>
            </a:r>
          </a:p>
        </p:txBody>
      </p:sp>
    </p:spTree>
    <p:extLst>
      <p:ext uri="{BB962C8B-B14F-4D97-AF65-F5344CB8AC3E}">
        <p14:creationId xmlns:p14="http://schemas.microsoft.com/office/powerpoint/2010/main" val="1201900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E2533B01-A2A2-4F4F-8374-2FD95920C6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08843" y="1105800"/>
            <a:ext cx="10341006" cy="5681709"/>
          </a:xfrm>
          <a:prstGeom prst="rect">
            <a:avLst/>
          </a:prstGeom>
          <a:ln>
            <a:noFill/>
          </a:ln>
          <a:effectLst>
            <a:softEdge rad="112500"/>
          </a:effectLst>
        </p:spPr>
      </p:pic>
      <p:sp>
        <p:nvSpPr>
          <p:cNvPr id="5" name="Прямоугольник 4">
            <a:extLst>
              <a:ext uri="{FF2B5EF4-FFF2-40B4-BE49-F238E27FC236}">
                <a16:creationId xmlns:a16="http://schemas.microsoft.com/office/drawing/2014/main" id="{9E28A358-00D9-44CA-8220-D0E71EE6B132}"/>
              </a:ext>
            </a:extLst>
          </p:cNvPr>
          <p:cNvSpPr/>
          <p:nvPr/>
        </p:nvSpPr>
        <p:spPr>
          <a:xfrm>
            <a:off x="714654" y="190870"/>
            <a:ext cx="10601416" cy="914930"/>
          </a:xfrm>
          <a:prstGeom prst="rect">
            <a:avLst/>
          </a:prstGeom>
        </p:spPr>
        <p:txBody>
          <a:bodyPr wrap="square">
            <a:spAutoFit/>
          </a:bodyPr>
          <a:lstStyle/>
          <a:p>
            <a:pPr algn="just">
              <a:lnSpc>
                <a:spcPct val="115000"/>
              </a:lnSpc>
              <a:spcBef>
                <a:spcPts val="120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On this map is shown areas where you can rent or buy housing, depending on the requirements for the school</a:t>
            </a:r>
            <a:r>
              <a:rPr lang="ru-RU"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to make clusters visible they are drawn as icons</a:t>
            </a:r>
            <a:r>
              <a:rPr lang="ru-RU" sz="2400" dirty="0">
                <a:latin typeface="Times New Roman" panose="02020603050405020304" pitchFamily="18" charset="0"/>
                <a:ea typeface="Calibri" panose="020F0502020204030204" pitchFamily="34" charset="0"/>
                <a:cs typeface="Times New Roman" panose="02020603050405020304" pitchFamily="18"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777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40E1D4-856D-499E-B31C-1C3F5E15A85B}"/>
              </a:ext>
            </a:extLst>
          </p:cNvPr>
          <p:cNvSpPr>
            <a:spLocks noGrp="1"/>
          </p:cNvSpPr>
          <p:nvPr>
            <p:ph type="title"/>
          </p:nvPr>
        </p:nvSpPr>
        <p:spPr>
          <a:xfrm>
            <a:off x="874154" y="295480"/>
            <a:ext cx="10058400" cy="1450757"/>
          </a:xfrm>
        </p:spPr>
        <p:txBody>
          <a:bodyPr>
            <a:normAutofit/>
          </a:bodyPr>
          <a:lstStyle/>
          <a:p>
            <a:r>
              <a:rPr lang="en-US" sz="3600" dirty="0"/>
              <a:t>Conclusions</a:t>
            </a:r>
            <a:endParaRPr lang="ru-RU" sz="3600" dirty="0"/>
          </a:p>
        </p:txBody>
      </p:sp>
      <p:sp>
        <p:nvSpPr>
          <p:cNvPr id="3" name="Объект 2">
            <a:extLst>
              <a:ext uri="{FF2B5EF4-FFF2-40B4-BE49-F238E27FC236}">
                <a16:creationId xmlns:a16="http://schemas.microsoft.com/office/drawing/2014/main" id="{A6342AD9-4247-4DFE-8396-54A8E1D64D57}"/>
              </a:ext>
            </a:extLst>
          </p:cNvPr>
          <p:cNvSpPr>
            <a:spLocks noGrp="1"/>
          </p:cNvSpPr>
          <p:nvPr>
            <p:ph idx="1"/>
          </p:nvPr>
        </p:nvSpPr>
        <p:spPr>
          <a:xfrm>
            <a:off x="874154" y="1916755"/>
            <a:ext cx="10443691" cy="4023360"/>
          </a:xfrm>
        </p:spPr>
        <p:txBody>
          <a:bodyPr>
            <a:normAutofit/>
          </a:bodyPr>
          <a:lstStyle/>
          <a:p>
            <a:pPr algn="just"/>
            <a:r>
              <a:rPr lang="en-US" sz="2800" dirty="0">
                <a:latin typeface="Times New Roman" panose="02020603050405020304" pitchFamily="18" charset="0"/>
                <a:cs typeface="Times New Roman" panose="02020603050405020304" pitchFamily="18" charset="0"/>
              </a:rPr>
              <a:t>In my work:</a:t>
            </a:r>
          </a:p>
          <a:p>
            <a:pPr algn="just"/>
            <a:r>
              <a:rPr lang="en-US" sz="2800" dirty="0">
                <a:latin typeface="Times New Roman" panose="02020603050405020304" pitchFamily="18" charset="0"/>
                <a:cs typeface="Times New Roman" panose="02020603050405020304" pitchFamily="18" charset="0"/>
              </a:rPr>
              <a:t>I analyzed which areas of Winnipeg are the safest and most comfortable to live with children.</a:t>
            </a:r>
          </a:p>
          <a:p>
            <a:pPr algn="just"/>
            <a:r>
              <a:rPr lang="en-US" sz="2800" dirty="0">
                <a:latin typeface="Times New Roman" panose="02020603050405020304" pitchFamily="18" charset="0"/>
                <a:cs typeface="Times New Roman" panose="02020603050405020304" pitchFamily="18" charset="0"/>
              </a:rPr>
              <a:t>Indicated places for rent and home purchases of which the primary middle and high schools are the closest.</a:t>
            </a:r>
            <a:endParaRPr lang="ru-RU"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Considered what other factors influence the choice of residence</a:t>
            </a:r>
            <a:r>
              <a:rPr lang="ru-RU"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027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1206BFF-7C54-44B9-8F80-B58DF3DA9024}"/>
              </a:ext>
            </a:extLst>
          </p:cNvPr>
          <p:cNvSpPr>
            <a:spLocks noGrp="1"/>
          </p:cNvSpPr>
          <p:nvPr>
            <p:ph idx="4294967295"/>
          </p:nvPr>
        </p:nvSpPr>
        <p:spPr>
          <a:xfrm>
            <a:off x="2417685" y="5682125"/>
            <a:ext cx="10058400" cy="2036762"/>
          </a:xfrm>
        </p:spPr>
        <p:txBody>
          <a:bodyPr>
            <a:normAutofit/>
          </a:bodyPr>
          <a:lstStyle/>
          <a:p>
            <a:r>
              <a:rPr lang="en-US" sz="4000" b="1" dirty="0">
                <a:latin typeface="+mj-lt"/>
              </a:rPr>
              <a:t>Thank you for your attention</a:t>
            </a:r>
            <a:r>
              <a:rPr lang="ru-RU" sz="4000" b="1" dirty="0">
                <a:latin typeface="+mj-lt"/>
              </a:rPr>
              <a:t>!</a:t>
            </a:r>
          </a:p>
        </p:txBody>
      </p:sp>
      <p:sp>
        <p:nvSpPr>
          <p:cNvPr id="2" name="Прямоугольник 1">
            <a:extLst>
              <a:ext uri="{FF2B5EF4-FFF2-40B4-BE49-F238E27FC236}">
                <a16:creationId xmlns:a16="http://schemas.microsoft.com/office/drawing/2014/main" id="{0877C536-41A1-4593-AFB2-CC930F904AB8}"/>
              </a:ext>
            </a:extLst>
          </p:cNvPr>
          <p:cNvSpPr/>
          <p:nvPr/>
        </p:nvSpPr>
        <p:spPr>
          <a:xfrm>
            <a:off x="776111" y="782151"/>
            <a:ext cx="11259845" cy="4739759"/>
          </a:xfrm>
          <a:prstGeom prst="rect">
            <a:avLst/>
          </a:prstGeom>
        </p:spPr>
        <p:txBody>
          <a:bodyPr wrap="square">
            <a:spAutoFit/>
          </a:bodyPr>
          <a:lstStyle/>
          <a:p>
            <a:pPr algn="just">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The Louis Riel School Division:</a:t>
            </a:r>
          </a:p>
          <a:p>
            <a:pPr algn="just">
              <a:spcAft>
                <a:spcPts val="800"/>
              </a:spcAft>
            </a:pPr>
            <a:r>
              <a:rPr lang="en-US" sz="2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a:rPr>
              <a:t>https://www.lrsd.net/School/Community-of-Schools/Pages/default.aspx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Pembina Trails School Division:</a:t>
            </a:r>
          </a:p>
          <a:p>
            <a:pPr algn="just">
              <a:spcAft>
                <a:spcPts val="800"/>
              </a:spcAft>
            </a:pPr>
            <a:r>
              <a:rPr lang="en-US" sz="2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https://www.pembinatrails.ca/School/SchoolList/Pages/default.aspx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criminal situation of each district:</a:t>
            </a:r>
          </a:p>
          <a:p>
            <a:pPr algn="just">
              <a:spcAft>
                <a:spcPts val="800"/>
              </a:spcAft>
            </a:pP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4"/>
              </a:rPr>
              <a:t>https://www.winnipeg.ca/police/AnnualReports/annualreports.stm</a:t>
            </a: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Census data for 1996, 2001, 2006 and 2011, 2016 by district:</a:t>
            </a:r>
          </a:p>
          <a:p>
            <a:pPr algn="just">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5"/>
              </a:rPr>
              <a:t>https://www.winnipeg.ca/census/sitemap/sitemap.asp</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200" dirty="0">
                <a:solidFill>
                  <a:srgbClr val="5E5E5E"/>
                </a:solidFill>
                <a:latin typeface="Times New Roman" panose="02020603050405020304" pitchFamily="18" charset="0"/>
                <a:ea typeface="Calibri" panose="020F0502020204030204" pitchFamily="34" charset="0"/>
                <a:cs typeface="Times New Roman" panose="02020603050405020304" pitchFamily="18" charset="0"/>
              </a:rPr>
              <a:t>City of </a:t>
            </a: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Winnipeg Currently Active Official Property Addresses and Associated Coordinates</a:t>
            </a:r>
            <a:r>
              <a:rPr lang="en-US" sz="2200" dirty="0">
                <a:solidFill>
                  <a:srgbClr val="5E5E5E"/>
                </a:solidFill>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6"/>
              </a:rPr>
              <a:t>https://data.winnipeg.ca/City-Planning/Addresses/cam2- ii3u</a:t>
            </a:r>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200" dirty="0" err="1">
                <a:latin typeface="Times New Roman" panose="02020603050405020304" pitchFamily="18" charset="0"/>
                <a:ea typeface="Calibri" panose="020F0502020204030204" pitchFamily="34" charset="0"/>
                <a:cs typeface="Times New Roman" panose="02020603050405020304" pitchFamily="18" charset="0"/>
              </a:rPr>
              <a:t>Forsquare</a:t>
            </a:r>
            <a:r>
              <a:rPr lang="en-US" sz="2200" dirty="0">
                <a:latin typeface="Times New Roman" panose="02020603050405020304" pitchFamily="18" charset="0"/>
                <a:ea typeface="Calibri" panose="020F0502020204030204" pitchFamily="34" charset="0"/>
                <a:cs typeface="Times New Roman" panose="02020603050405020304" pitchFamily="18" charset="0"/>
              </a:rPr>
              <a:t> API :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7"/>
              </a:rPr>
              <a:t>https://developer.foursquare.com/</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31F7E6F3-427E-4A35-A331-F11E3DD2F5AA}"/>
              </a:ext>
            </a:extLst>
          </p:cNvPr>
          <p:cNvSpPr/>
          <p:nvPr/>
        </p:nvSpPr>
        <p:spPr>
          <a:xfrm>
            <a:off x="829379" y="0"/>
            <a:ext cx="2957092" cy="758669"/>
          </a:xfrm>
          <a:prstGeom prst="rect">
            <a:avLst/>
          </a:prstGeom>
        </p:spPr>
        <p:txBody>
          <a:bodyPr wrap="none">
            <a:spAutoFit/>
          </a:bodyPr>
          <a:lstStyle/>
          <a:p>
            <a:pPr algn="just">
              <a:lnSpc>
                <a:spcPct val="115000"/>
              </a:lnSpc>
              <a:spcAft>
                <a:spcPts val="800"/>
              </a:spcAft>
            </a:pPr>
            <a:r>
              <a:rPr lang="ru-RU" sz="4000" dirty="0" err="1">
                <a:solidFill>
                  <a:srgbClr val="000000"/>
                </a:solidFill>
                <a:latin typeface="+mj-lt"/>
                <a:ea typeface="Calibri" panose="020F0502020204030204" pitchFamily="34" charset="0"/>
                <a:cs typeface="Times New Roman" panose="02020603050405020304" pitchFamily="18" charset="0"/>
              </a:rPr>
              <a:t>Data</a:t>
            </a:r>
            <a:r>
              <a:rPr lang="ru-RU" sz="4000" dirty="0">
                <a:solidFill>
                  <a:srgbClr val="000000"/>
                </a:solidFill>
                <a:latin typeface="+mj-lt"/>
                <a:ea typeface="Calibri" panose="020F0502020204030204" pitchFamily="34" charset="0"/>
                <a:cs typeface="Times New Roman" panose="02020603050405020304" pitchFamily="18" charset="0"/>
              </a:rPr>
              <a:t> </a:t>
            </a:r>
            <a:r>
              <a:rPr lang="ru-RU" sz="4000" dirty="0" err="1">
                <a:solidFill>
                  <a:srgbClr val="000000"/>
                </a:solidFill>
                <a:latin typeface="+mj-lt"/>
                <a:ea typeface="Calibri" panose="020F0502020204030204" pitchFamily="34" charset="0"/>
                <a:cs typeface="Times New Roman" panose="02020603050405020304" pitchFamily="18" charset="0"/>
              </a:rPr>
              <a:t>sources</a:t>
            </a:r>
            <a:r>
              <a:rPr lang="en-US" sz="4000" dirty="0">
                <a:solidFill>
                  <a:srgbClr val="000000"/>
                </a:solidFill>
                <a:latin typeface="+mj-lt"/>
                <a:ea typeface="Calibri" panose="020F0502020204030204" pitchFamily="34" charset="0"/>
                <a:cs typeface="Times New Roman" panose="02020603050405020304" pitchFamily="18" charset="0"/>
              </a:rPr>
              <a:t>:</a:t>
            </a:r>
            <a:endParaRPr lang="ru-RU" sz="40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834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EB6AA2C-4278-4729-854E-08A4BD4EA4E0}"/>
              </a:ext>
            </a:extLst>
          </p:cNvPr>
          <p:cNvSpPr>
            <a:spLocks noGrp="1"/>
          </p:cNvSpPr>
          <p:nvPr>
            <p:ph idx="4294967295"/>
          </p:nvPr>
        </p:nvSpPr>
        <p:spPr>
          <a:xfrm>
            <a:off x="559293" y="656362"/>
            <a:ext cx="10573798" cy="5424488"/>
          </a:xfrm>
        </p:spPr>
        <p:txBody>
          <a:bodyPr>
            <a:normAutofit fontScale="70000" lnSpcReduction="20000"/>
          </a:bodyPr>
          <a:lstStyle/>
          <a:p>
            <a:pPr>
              <a:lnSpc>
                <a:spcPct val="120000"/>
              </a:lnSpc>
            </a:pPr>
            <a:r>
              <a:rPr lang="en-US" sz="4600" b="1" dirty="0"/>
              <a:t>Problem</a:t>
            </a:r>
            <a:endParaRPr lang="ru-RU" sz="4600" dirty="0"/>
          </a:p>
          <a:p>
            <a:pPr algn="just">
              <a:lnSpc>
                <a:spcPct val="120000"/>
              </a:lnSpc>
            </a:pPr>
            <a:r>
              <a:rPr lang="en-US" sz="4600" dirty="0"/>
              <a:t>In my project, I analyzed which parts of the city of Winnipeg are best suited for living with children, in terms of safety, proximity to schools, and availability of various activities. </a:t>
            </a:r>
            <a:endParaRPr lang="ru-RU" sz="4600" dirty="0"/>
          </a:p>
          <a:p>
            <a:pPr>
              <a:lnSpc>
                <a:spcPct val="120000"/>
              </a:lnSpc>
            </a:pPr>
            <a:r>
              <a:rPr lang="en-US" sz="4600" b="1" dirty="0"/>
              <a:t>Interest</a:t>
            </a:r>
            <a:endParaRPr lang="ru-RU" sz="4600" dirty="0"/>
          </a:p>
          <a:p>
            <a:pPr algn="just">
              <a:lnSpc>
                <a:spcPct val="120000"/>
              </a:lnSpc>
            </a:pPr>
            <a:r>
              <a:rPr lang="en-US" sz="4600" dirty="0"/>
              <a:t>This project is intended for families with children who want to move to live in Winnipeg. It can also be useful for realtors offering to buy a house or apartment for families with school-age children.</a:t>
            </a:r>
            <a:endParaRPr lang="ru-RU" sz="4600" dirty="0"/>
          </a:p>
          <a:p>
            <a:endParaRPr lang="ru-RU" dirty="0"/>
          </a:p>
        </p:txBody>
      </p:sp>
    </p:spTree>
    <p:extLst>
      <p:ext uri="{BB962C8B-B14F-4D97-AF65-F5344CB8AC3E}">
        <p14:creationId xmlns:p14="http://schemas.microsoft.com/office/powerpoint/2010/main" val="381449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CC5539-56D2-44AF-9A29-491E032FC3ED}"/>
              </a:ext>
            </a:extLst>
          </p:cNvPr>
          <p:cNvSpPr>
            <a:spLocks noGrp="1"/>
          </p:cNvSpPr>
          <p:nvPr>
            <p:ph type="title" idx="4294967295"/>
          </p:nvPr>
        </p:nvSpPr>
        <p:spPr>
          <a:xfrm>
            <a:off x="1228077" y="-97655"/>
            <a:ext cx="10058400" cy="1450975"/>
          </a:xfrm>
        </p:spPr>
        <p:txBody>
          <a:bodyPr>
            <a:normAutofit/>
          </a:bodyPr>
          <a:lstStyle/>
          <a:p>
            <a:pPr algn="ctr"/>
            <a:r>
              <a:rPr lang="en-US" sz="3600" dirty="0"/>
              <a:t>Consider the criminal situation in Winnipeg and choose the safest areas</a:t>
            </a:r>
            <a:endParaRPr lang="ru-RU" sz="3600" dirty="0"/>
          </a:p>
        </p:txBody>
      </p:sp>
      <p:pic>
        <p:nvPicPr>
          <p:cNvPr id="4" name="Объект 7">
            <a:extLst>
              <a:ext uri="{FF2B5EF4-FFF2-40B4-BE49-F238E27FC236}">
                <a16:creationId xmlns:a16="http://schemas.microsoft.com/office/drawing/2014/main" id="{D743C004-3E38-41C5-8ACC-9CEE150505F3}"/>
              </a:ext>
            </a:extLst>
          </p:cNvPr>
          <p:cNvPicPr>
            <a:picLocks noGrp="1" noChangeAspect="1"/>
          </p:cNvPicPr>
          <p:nvPr>
            <p:ph idx="4294967295"/>
          </p:nvPr>
        </p:nvPicPr>
        <p:blipFill>
          <a:blip r:embed="rId2"/>
          <a:stretch>
            <a:fillRect/>
          </a:stretch>
        </p:blipFill>
        <p:spPr>
          <a:xfrm>
            <a:off x="0" y="3481388"/>
            <a:ext cx="6154738" cy="3376612"/>
          </a:xfrm>
          <a:prstGeom prst="rect">
            <a:avLst/>
          </a:prstGeom>
        </p:spPr>
      </p:pic>
      <p:pic>
        <p:nvPicPr>
          <p:cNvPr id="3" name="Рисунок 2">
            <a:extLst>
              <a:ext uri="{FF2B5EF4-FFF2-40B4-BE49-F238E27FC236}">
                <a16:creationId xmlns:a16="http://schemas.microsoft.com/office/drawing/2014/main" id="{284D0E88-884F-40CC-9892-A723D99FCB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69981" y="1269507"/>
            <a:ext cx="6022019" cy="3165995"/>
          </a:xfrm>
          <a:prstGeom prst="rect">
            <a:avLst/>
          </a:prstGeom>
          <a:noFill/>
          <a:ln>
            <a:noFill/>
          </a:ln>
        </p:spPr>
      </p:pic>
      <p:pic>
        <p:nvPicPr>
          <p:cNvPr id="5" name="Рисунок 4">
            <a:extLst>
              <a:ext uri="{FF2B5EF4-FFF2-40B4-BE49-F238E27FC236}">
                <a16:creationId xmlns:a16="http://schemas.microsoft.com/office/drawing/2014/main" id="{A594C3E3-0511-4D7B-858A-34CE22C3BE0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88350" y="4435502"/>
            <a:ext cx="5903650" cy="2422498"/>
          </a:xfrm>
          <a:prstGeom prst="rect">
            <a:avLst/>
          </a:prstGeom>
          <a:noFill/>
          <a:ln>
            <a:noFill/>
          </a:ln>
        </p:spPr>
      </p:pic>
      <p:sp>
        <p:nvSpPr>
          <p:cNvPr id="6" name="Прямоугольник 5">
            <a:extLst>
              <a:ext uri="{FF2B5EF4-FFF2-40B4-BE49-F238E27FC236}">
                <a16:creationId xmlns:a16="http://schemas.microsoft.com/office/drawing/2014/main" id="{ADFB406C-9401-424C-B94E-3134288D215C}"/>
              </a:ext>
            </a:extLst>
          </p:cNvPr>
          <p:cNvSpPr/>
          <p:nvPr/>
        </p:nvSpPr>
        <p:spPr>
          <a:xfrm>
            <a:off x="192350" y="1293002"/>
            <a:ext cx="5829670" cy="2189125"/>
          </a:xfrm>
          <a:prstGeom prst="rect">
            <a:avLst/>
          </a:prstGeom>
        </p:spPr>
        <p:txBody>
          <a:bodyPr wrap="square">
            <a:spAutoFit/>
          </a:bodyPr>
          <a:lstStyle/>
          <a:p>
            <a:pPr algn="just">
              <a:lnSpc>
                <a:spcPct val="115000"/>
              </a:lnSpc>
              <a:spcBef>
                <a:spcPts val="120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graph shows that the most crimes were committed in the </a:t>
            </a:r>
            <a:r>
              <a:rPr lang="en-US" sz="2400" b="1" dirty="0">
                <a:latin typeface="Times New Roman" panose="02020603050405020304" pitchFamily="18" charset="0"/>
                <a:ea typeface="Calibri" panose="020F0502020204030204" pitchFamily="34" charset="0"/>
                <a:cs typeface="Times New Roman" panose="02020603050405020304" pitchFamily="18" charset="0"/>
              </a:rPr>
              <a:t>Downtown</a:t>
            </a:r>
            <a:r>
              <a:rPr lang="en-US" sz="2400" dirty="0">
                <a:latin typeface="Times New Roman" panose="02020603050405020304" pitchFamily="18" charset="0"/>
                <a:ea typeface="Calibri" panose="020F0502020204030204" pitchFamily="34" charset="0"/>
                <a:cs typeface="Times New Roman" panose="02020603050405020304" pitchFamily="18" charset="0"/>
              </a:rPr>
              <a:t>, the least crimes were committed in </a:t>
            </a:r>
            <a:r>
              <a:rPr lang="en-US" sz="2400" b="1" dirty="0">
                <a:latin typeface="Times New Roman" panose="02020603050405020304" pitchFamily="18" charset="0"/>
                <a:ea typeface="Calibri" panose="020F0502020204030204" pitchFamily="34" charset="0"/>
                <a:cs typeface="Times New Roman" panose="02020603050405020304" pitchFamily="18" charset="0"/>
              </a:rPr>
              <a:t>Assiniboine South</a:t>
            </a:r>
            <a:r>
              <a:rPr lang="en-US" sz="2400" dirty="0">
                <a:latin typeface="Times New Roman" panose="02020603050405020304" pitchFamily="18" charset="0"/>
                <a:ea typeface="Calibri" panose="020F0502020204030204" pitchFamily="34" charset="0"/>
                <a:cs typeface="Times New Roman" panose="02020603050405020304" pitchFamily="18" charset="0"/>
              </a:rPr>
              <a:t>. We also see an increase in the number of crimes by year in all areas of Winnipeg.</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265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E6519408-9FE9-40A4-8B36-93AC4E999D9F}"/>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158344" y="2985502"/>
            <a:ext cx="5722937" cy="3317875"/>
          </a:xfrm>
          <a:prstGeom prst="rect">
            <a:avLst/>
          </a:prstGeom>
          <a:noFill/>
          <a:ln>
            <a:noFill/>
          </a:ln>
        </p:spPr>
      </p:pic>
      <p:sp>
        <p:nvSpPr>
          <p:cNvPr id="2" name="Заголовок 1">
            <a:extLst>
              <a:ext uri="{FF2B5EF4-FFF2-40B4-BE49-F238E27FC236}">
                <a16:creationId xmlns:a16="http://schemas.microsoft.com/office/drawing/2014/main" id="{0971CEB1-C5C5-4419-B0C5-1929D62CD98A}"/>
              </a:ext>
            </a:extLst>
          </p:cNvPr>
          <p:cNvSpPr>
            <a:spLocks noGrp="1"/>
          </p:cNvSpPr>
          <p:nvPr>
            <p:ph type="title" idx="4294967295"/>
          </p:nvPr>
        </p:nvSpPr>
        <p:spPr>
          <a:xfrm>
            <a:off x="943993" y="-85523"/>
            <a:ext cx="10058400" cy="1449387"/>
          </a:xfrm>
        </p:spPr>
        <p:txBody>
          <a:bodyPr>
            <a:normAutofit/>
          </a:bodyPr>
          <a:lstStyle/>
          <a:p>
            <a:pPr algn="ctr"/>
            <a:r>
              <a:rPr lang="en-US" sz="3600" dirty="0"/>
              <a:t>Find the number of crimes committed per capita in each district</a:t>
            </a:r>
            <a:endParaRPr lang="ru-RU" sz="3600" dirty="0"/>
          </a:p>
        </p:txBody>
      </p:sp>
      <p:pic>
        <p:nvPicPr>
          <p:cNvPr id="4" name="Рисунок 3">
            <a:extLst>
              <a:ext uri="{FF2B5EF4-FFF2-40B4-BE49-F238E27FC236}">
                <a16:creationId xmlns:a16="http://schemas.microsoft.com/office/drawing/2014/main" id="{F2533099-F5ED-418B-9D66-DB350E7936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3985" y="3020374"/>
            <a:ext cx="5646197" cy="3318549"/>
          </a:xfrm>
          <a:prstGeom prst="rect">
            <a:avLst/>
          </a:prstGeom>
          <a:noFill/>
          <a:ln>
            <a:noFill/>
          </a:ln>
        </p:spPr>
      </p:pic>
      <p:sp>
        <p:nvSpPr>
          <p:cNvPr id="6" name="Прямоугольник 5">
            <a:extLst>
              <a:ext uri="{FF2B5EF4-FFF2-40B4-BE49-F238E27FC236}">
                <a16:creationId xmlns:a16="http://schemas.microsoft.com/office/drawing/2014/main" id="{0BFC65BC-23B1-4D4B-840A-BE700979E08E}"/>
              </a:ext>
            </a:extLst>
          </p:cNvPr>
          <p:cNvSpPr/>
          <p:nvPr/>
        </p:nvSpPr>
        <p:spPr>
          <a:xfrm>
            <a:off x="834501" y="1335169"/>
            <a:ext cx="9286043" cy="1685205"/>
          </a:xfrm>
          <a:prstGeom prst="rect">
            <a:avLst/>
          </a:prstGeom>
        </p:spPr>
        <p:txBody>
          <a:bodyPr wrap="square">
            <a:spAutoFit/>
          </a:bodyPr>
          <a:lstStyle/>
          <a:p>
            <a:pPr>
              <a:lnSpc>
                <a:spcPct val="115000"/>
              </a:lnSpc>
              <a:spcAft>
                <a:spcPts val="0"/>
              </a:spcAft>
            </a:pPr>
            <a:r>
              <a:rPr lang="en-US" dirty="0">
                <a:latin typeface="Times New Roman" panose="02020603050405020304" pitchFamily="18" charset="0"/>
                <a:ea typeface="Times New Roman" panose="02020603050405020304" pitchFamily="18" charset="0"/>
              </a:rPr>
              <a:t>Formula for calculating the total crime rate per 10000 people:</a:t>
            </a:r>
            <a:endParaRPr lang="ru-RU" sz="1600" dirty="0">
              <a:latin typeface="Times New Roman" panose="02020603050405020304" pitchFamily="18" charset="0"/>
              <a:ea typeface="Times New Roman" panose="02020603050405020304" pitchFamily="18" charset="0"/>
            </a:endParaRPr>
          </a:p>
          <a:p>
            <a:pPr>
              <a:lnSpc>
                <a:spcPct val="115000"/>
              </a:lnSpc>
              <a:spcBef>
                <a:spcPts val="200"/>
              </a:spcBef>
              <a:spcAft>
                <a:spcPts val="0"/>
              </a:spcAft>
            </a:pPr>
            <a:r>
              <a:rPr lang="en-US" b="1" i="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K = P *10000 / N</a:t>
            </a:r>
            <a:endParaRPr lang="ru-RU" sz="1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US" dirty="0">
                <a:latin typeface="Times New Roman" panose="02020603050405020304" pitchFamily="18" charset="0"/>
                <a:ea typeface="Times New Roman" panose="02020603050405020304" pitchFamily="18" charset="0"/>
              </a:rPr>
              <a:t>where K is the crime rate</a:t>
            </a:r>
            <a:endParaRPr lang="ru-RU" sz="1600" dirty="0">
              <a:latin typeface="Times New Roman" panose="02020603050405020304" pitchFamily="18" charset="0"/>
              <a:ea typeface="Times New Roman" panose="02020603050405020304" pitchFamily="18" charset="0"/>
            </a:endParaRPr>
          </a:p>
          <a:p>
            <a:pPr>
              <a:lnSpc>
                <a:spcPct val="115000"/>
              </a:lnSpc>
              <a:spcAft>
                <a:spcPts val="0"/>
              </a:spcAft>
            </a:pPr>
            <a:r>
              <a:rPr lang="en-US" dirty="0">
                <a:latin typeface="Times New Roman" panose="02020603050405020304" pitchFamily="18" charset="0"/>
                <a:ea typeface="Times New Roman" panose="02020603050405020304" pitchFamily="18" charset="0"/>
              </a:rPr>
              <a:t>N - the number of facts or the number of persons who have committed crimes</a:t>
            </a:r>
            <a:endParaRPr lang="ru-RU" sz="1600" dirty="0">
              <a:latin typeface="Times New Roman" panose="02020603050405020304" pitchFamily="18" charset="0"/>
              <a:ea typeface="Times New Roman" panose="02020603050405020304" pitchFamily="18" charset="0"/>
            </a:endParaRPr>
          </a:p>
          <a:p>
            <a:pPr>
              <a:lnSpc>
                <a:spcPct val="115000"/>
              </a:lnSpc>
              <a:spcAft>
                <a:spcPts val="0"/>
              </a:spcAft>
            </a:pPr>
            <a:r>
              <a:rPr lang="en-US" dirty="0">
                <a:latin typeface="Times New Roman" panose="02020603050405020304" pitchFamily="18" charset="0"/>
                <a:ea typeface="Times New Roman" panose="02020603050405020304" pitchFamily="18" charset="0"/>
              </a:rPr>
              <a:t>P– population</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843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8B819-5703-47F7-9B03-3AEDCF1D0FAE}"/>
              </a:ext>
            </a:extLst>
          </p:cNvPr>
          <p:cNvSpPr>
            <a:spLocks noGrp="1"/>
          </p:cNvSpPr>
          <p:nvPr>
            <p:ph type="title" idx="4294967295"/>
          </p:nvPr>
        </p:nvSpPr>
        <p:spPr>
          <a:xfrm>
            <a:off x="115410" y="-532460"/>
            <a:ext cx="5649913" cy="1931988"/>
          </a:xfrm>
        </p:spPr>
        <p:txBody>
          <a:bodyPr>
            <a:normAutofit/>
          </a:bodyPr>
          <a:lstStyle/>
          <a:p>
            <a:pPr algn="ctr"/>
            <a:r>
              <a:rPr lang="en-US" sz="3600" dirty="0"/>
              <a:t>Choosing the</a:t>
            </a:r>
            <a:br>
              <a:rPr lang="en-US" sz="3600" dirty="0"/>
            </a:br>
            <a:r>
              <a:rPr lang="en-US" sz="3600" dirty="0">
                <a:ea typeface="Calibri" panose="020F0502020204030204" pitchFamily="34" charset="0"/>
                <a:cs typeface="Times New Roman" panose="02020603050405020304" pitchFamily="18" charset="0"/>
              </a:rPr>
              <a:t>School Division </a:t>
            </a:r>
            <a:endParaRPr lang="ru-RU" sz="3600" dirty="0"/>
          </a:p>
        </p:txBody>
      </p:sp>
      <p:pic>
        <p:nvPicPr>
          <p:cNvPr id="5" name="Объект 4">
            <a:extLst>
              <a:ext uri="{FF2B5EF4-FFF2-40B4-BE49-F238E27FC236}">
                <a16:creationId xmlns:a16="http://schemas.microsoft.com/office/drawing/2014/main" id="{9764EB95-4367-484C-9AC2-3D4A0F09D1C0}"/>
              </a:ext>
            </a:extLst>
          </p:cNvPr>
          <p:cNvPicPr>
            <a:picLocks noGrp="1" noChangeAspect="1"/>
          </p:cNvPicPr>
          <p:nvPr>
            <p:ph idx="4294967295"/>
          </p:nvPr>
        </p:nvPicPr>
        <p:blipFill>
          <a:blip r:embed="rId2"/>
          <a:stretch>
            <a:fillRect/>
          </a:stretch>
        </p:blipFill>
        <p:spPr>
          <a:xfrm>
            <a:off x="6179968" y="0"/>
            <a:ext cx="5905500" cy="6186487"/>
          </a:xfrm>
          <a:prstGeom prst="rect">
            <a:avLst/>
          </a:prstGeom>
        </p:spPr>
      </p:pic>
      <p:sp>
        <p:nvSpPr>
          <p:cNvPr id="6" name="Прямоугольник 5">
            <a:extLst>
              <a:ext uri="{FF2B5EF4-FFF2-40B4-BE49-F238E27FC236}">
                <a16:creationId xmlns:a16="http://schemas.microsoft.com/office/drawing/2014/main" id="{84B7DD9B-73C0-481B-B6BD-A85AE2E089F8}"/>
              </a:ext>
            </a:extLst>
          </p:cNvPr>
          <p:cNvSpPr/>
          <p:nvPr/>
        </p:nvSpPr>
        <p:spPr>
          <a:xfrm>
            <a:off x="327536" y="1468581"/>
            <a:ext cx="6096000" cy="4843442"/>
          </a:xfrm>
          <a:prstGeom prst="rect">
            <a:avLst/>
          </a:prstGeom>
        </p:spPr>
        <p:txBody>
          <a:bodyPr>
            <a:spAutoFit/>
          </a:bodyPr>
          <a:lstStyle/>
          <a:p>
            <a:pPr algn="just">
              <a:lnSpc>
                <a:spcPct val="115000"/>
              </a:lnSpc>
              <a:spcBef>
                <a:spcPts val="1200"/>
              </a:spcBef>
              <a:spcAft>
                <a:spcPts val="800"/>
              </a:spcAft>
            </a:pPr>
            <a:r>
              <a:rPr lang="en-US" sz="3200" dirty="0" err="1">
                <a:latin typeface="Times New Roman" panose="02020603050405020304" pitchFamily="18" charset="0"/>
                <a:ea typeface="Calibri" panose="020F0502020204030204" pitchFamily="34" charset="0"/>
                <a:cs typeface="Times New Roman" panose="02020603050405020304" pitchFamily="18" charset="0"/>
              </a:rPr>
              <a:t>St.Vital</a:t>
            </a:r>
            <a:r>
              <a:rPr lang="en-US" sz="3200" dirty="0">
                <a:latin typeface="Times New Roman" panose="02020603050405020304" pitchFamily="18" charset="0"/>
                <a:ea typeface="Calibri" panose="020F0502020204030204" pitchFamily="34" charset="0"/>
                <a:cs typeface="Times New Roman" panose="02020603050405020304" pitchFamily="18" charset="0"/>
              </a:rPr>
              <a:t> and </a:t>
            </a:r>
            <a:r>
              <a:rPr lang="en-US" sz="3200" dirty="0" err="1">
                <a:latin typeface="Times New Roman" panose="02020603050405020304" pitchFamily="18" charset="0"/>
                <a:ea typeface="Calibri" panose="020F0502020204030204" pitchFamily="34" charset="0"/>
                <a:cs typeface="Times New Roman" panose="02020603050405020304" pitchFamily="18" charset="0"/>
              </a:rPr>
              <a:t>St.Boniface</a:t>
            </a:r>
            <a:r>
              <a:rPr lang="en-US" sz="3200" dirty="0">
                <a:latin typeface="Times New Roman" panose="02020603050405020304" pitchFamily="18" charset="0"/>
                <a:ea typeface="Calibri" panose="020F0502020204030204" pitchFamily="34" charset="0"/>
                <a:cs typeface="Times New Roman" panose="02020603050405020304" pitchFamily="18" charset="0"/>
              </a:rPr>
              <a:t> are part of the </a:t>
            </a:r>
            <a:r>
              <a:rPr lang="en-US" sz="3200" b="1" dirty="0">
                <a:latin typeface="Times New Roman" panose="02020603050405020304" pitchFamily="18" charset="0"/>
                <a:ea typeface="Calibri" panose="020F0502020204030204" pitchFamily="34" charset="0"/>
                <a:cs typeface="Times New Roman" panose="02020603050405020304" pitchFamily="18" charset="0"/>
              </a:rPr>
              <a:t>Louis Riel School Division.</a:t>
            </a:r>
          </a:p>
          <a:p>
            <a:pPr algn="just">
              <a:lnSpc>
                <a:spcPct val="115000"/>
              </a:lnSpc>
              <a:spcBef>
                <a:spcPts val="1200"/>
              </a:spcBef>
              <a:spcAft>
                <a:spcPts val="8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 The main part of the Ford Garry and Assiniboine South are part of the </a:t>
            </a:r>
            <a:r>
              <a:rPr lang="en-US" sz="3200" b="1" dirty="0">
                <a:latin typeface="Times New Roman" panose="02020603050405020304" pitchFamily="18" charset="0"/>
                <a:ea typeface="Calibri" panose="020F0502020204030204" pitchFamily="34" charset="0"/>
                <a:cs typeface="Times New Roman" panose="02020603050405020304" pitchFamily="18" charset="0"/>
              </a:rPr>
              <a:t>Pembina Trails School Division </a:t>
            </a:r>
            <a:r>
              <a:rPr lang="en-US" sz="3200" dirty="0">
                <a:latin typeface="Times New Roman" panose="02020603050405020304" pitchFamily="18" charset="0"/>
                <a:ea typeface="Calibri" panose="020F0502020204030204" pitchFamily="34" charset="0"/>
                <a:cs typeface="Times New Roman" panose="02020603050405020304" pitchFamily="18" charset="0"/>
              </a:rPr>
              <a:t>, so we will continue to review the schools of only these school divisions.</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460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0BB75A05-CAF5-4CF8-9523-E2A8672CEEAB}"/>
              </a:ext>
            </a:extLst>
          </p:cNvPr>
          <p:cNvPicPr>
            <a:picLocks noChangeAspect="1"/>
          </p:cNvPicPr>
          <p:nvPr/>
        </p:nvPicPr>
        <p:blipFill>
          <a:blip r:embed="rId2"/>
          <a:stretch>
            <a:fillRect/>
          </a:stretch>
        </p:blipFill>
        <p:spPr>
          <a:xfrm>
            <a:off x="7963270" y="1621302"/>
            <a:ext cx="4191000" cy="1952625"/>
          </a:xfrm>
          <a:prstGeom prst="rect">
            <a:avLst/>
          </a:prstGeom>
        </p:spPr>
      </p:pic>
      <p:sp>
        <p:nvSpPr>
          <p:cNvPr id="5" name="Прямоугольник 4">
            <a:extLst>
              <a:ext uri="{FF2B5EF4-FFF2-40B4-BE49-F238E27FC236}">
                <a16:creationId xmlns:a16="http://schemas.microsoft.com/office/drawing/2014/main" id="{EA10CF13-4811-4782-B07F-C78402A5744C}"/>
              </a:ext>
            </a:extLst>
          </p:cNvPr>
          <p:cNvSpPr/>
          <p:nvPr/>
        </p:nvSpPr>
        <p:spPr>
          <a:xfrm>
            <a:off x="7963270" y="1072536"/>
            <a:ext cx="3684233" cy="707886"/>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rPr>
              <a:t>The color of the circle indicates which classes are in school:</a:t>
            </a:r>
            <a:endParaRPr lang="ru-RU" sz="2000" dirty="0"/>
          </a:p>
        </p:txBody>
      </p:sp>
      <p:sp>
        <p:nvSpPr>
          <p:cNvPr id="6" name="Прямоугольник 5">
            <a:extLst>
              <a:ext uri="{FF2B5EF4-FFF2-40B4-BE49-F238E27FC236}">
                <a16:creationId xmlns:a16="http://schemas.microsoft.com/office/drawing/2014/main" id="{C4F959FC-9475-4C65-B440-FC07321C519F}"/>
              </a:ext>
            </a:extLst>
          </p:cNvPr>
          <p:cNvSpPr/>
          <p:nvPr/>
        </p:nvSpPr>
        <p:spPr>
          <a:xfrm>
            <a:off x="8064872" y="3353335"/>
            <a:ext cx="3797924" cy="777777"/>
          </a:xfrm>
          <a:prstGeom prst="rect">
            <a:avLst/>
          </a:prstGeom>
        </p:spPr>
        <p:txBody>
          <a:bodyPr wrap="square">
            <a:spAutoFit/>
          </a:bodyPr>
          <a:lstStyle/>
          <a:p>
            <a:pPr algn="just">
              <a:lnSpc>
                <a:spcPct val="115000"/>
              </a:lnSpc>
              <a:spcBef>
                <a:spcPts val="120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Filling the circle indicates what reviews about the school:</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Рисунок 7">
            <a:extLst>
              <a:ext uri="{FF2B5EF4-FFF2-40B4-BE49-F238E27FC236}">
                <a16:creationId xmlns:a16="http://schemas.microsoft.com/office/drawing/2014/main" id="{4C355BAF-DF69-4824-8560-A39C865C2C64}"/>
              </a:ext>
            </a:extLst>
          </p:cNvPr>
          <p:cNvPicPr>
            <a:picLocks noChangeAspect="1"/>
          </p:cNvPicPr>
          <p:nvPr/>
        </p:nvPicPr>
        <p:blipFill>
          <a:blip r:embed="rId3"/>
          <a:stretch>
            <a:fillRect/>
          </a:stretch>
        </p:blipFill>
        <p:spPr>
          <a:xfrm>
            <a:off x="8064872" y="4056275"/>
            <a:ext cx="2636669" cy="1747774"/>
          </a:xfrm>
          <a:prstGeom prst="rect">
            <a:avLst/>
          </a:prstGeom>
        </p:spPr>
      </p:pic>
      <p:sp>
        <p:nvSpPr>
          <p:cNvPr id="10" name="Прямоугольник 9">
            <a:extLst>
              <a:ext uri="{FF2B5EF4-FFF2-40B4-BE49-F238E27FC236}">
                <a16:creationId xmlns:a16="http://schemas.microsoft.com/office/drawing/2014/main" id="{2F785B4E-9796-4A14-8CEB-1BB11125D10B}"/>
              </a:ext>
            </a:extLst>
          </p:cNvPr>
          <p:cNvSpPr/>
          <p:nvPr/>
        </p:nvSpPr>
        <p:spPr>
          <a:xfrm>
            <a:off x="168676" y="-47634"/>
            <a:ext cx="12023324" cy="1200329"/>
          </a:xfrm>
          <a:prstGeom prst="rect">
            <a:avLst/>
          </a:prstGeom>
        </p:spPr>
        <p:txBody>
          <a:bodyPr wrap="square">
            <a:spAutoFit/>
          </a:bodyPr>
          <a:lstStyle/>
          <a:p>
            <a:pPr algn="ctr"/>
            <a:r>
              <a:rPr lang="en-US" sz="3600" dirty="0">
                <a:latin typeface="+mj-lt"/>
              </a:rPr>
              <a:t>All Winnipeg schools belonging to the Louis Riel and</a:t>
            </a:r>
          </a:p>
          <a:p>
            <a:pPr algn="ctr"/>
            <a:r>
              <a:rPr lang="en-US" sz="3600" dirty="0">
                <a:latin typeface="+mj-lt"/>
              </a:rPr>
              <a:t> Pembina Trails school division are mapped</a:t>
            </a:r>
            <a:endParaRPr lang="ru-RU" sz="3600" dirty="0">
              <a:latin typeface="+mj-lt"/>
            </a:endParaRPr>
          </a:p>
        </p:txBody>
      </p:sp>
      <p:sp>
        <p:nvSpPr>
          <p:cNvPr id="11" name="Прямоугольник 10">
            <a:extLst>
              <a:ext uri="{FF2B5EF4-FFF2-40B4-BE49-F238E27FC236}">
                <a16:creationId xmlns:a16="http://schemas.microsoft.com/office/drawing/2014/main" id="{75E7DAEF-6DA3-4CF2-A29D-93EE5BBC7CCC}"/>
              </a:ext>
            </a:extLst>
          </p:cNvPr>
          <p:cNvSpPr/>
          <p:nvPr/>
        </p:nvSpPr>
        <p:spPr>
          <a:xfrm>
            <a:off x="241175" y="5668216"/>
            <a:ext cx="11143105" cy="707886"/>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The map shows the number of students in each school: the radius of the circle for each school is divided by 100 students and rounded to an integer in the larger direction.</a:t>
            </a:r>
            <a:endParaRPr lang="ru-RU" sz="2000" dirty="0">
              <a:latin typeface="Times New Roman" panose="02020603050405020304" pitchFamily="18" charset="0"/>
              <a:cs typeface="Times New Roman" panose="02020603050405020304" pitchFamily="18" charset="0"/>
            </a:endParaRPr>
          </a:p>
        </p:txBody>
      </p:sp>
      <p:pic>
        <p:nvPicPr>
          <p:cNvPr id="12" name="Рисунок 11">
            <a:extLst>
              <a:ext uri="{FF2B5EF4-FFF2-40B4-BE49-F238E27FC236}">
                <a16:creationId xmlns:a16="http://schemas.microsoft.com/office/drawing/2014/main" id="{4E74F556-E5CB-44AA-AA4C-F737E4E9262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9204" y="1072536"/>
            <a:ext cx="7634066" cy="4595680"/>
          </a:xfrm>
          <a:prstGeom prst="rect">
            <a:avLst/>
          </a:prstGeom>
          <a:ln>
            <a:noFill/>
          </a:ln>
          <a:effectLst>
            <a:softEdge rad="112500"/>
          </a:effectLst>
        </p:spPr>
      </p:pic>
    </p:spTree>
    <p:extLst>
      <p:ext uri="{BB962C8B-B14F-4D97-AF65-F5344CB8AC3E}">
        <p14:creationId xmlns:p14="http://schemas.microsoft.com/office/powerpoint/2010/main" val="329946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62DAB5-49EB-4CC8-B16F-355D9A3A7390}"/>
              </a:ext>
            </a:extLst>
          </p:cNvPr>
          <p:cNvSpPr>
            <a:spLocks noGrp="1"/>
          </p:cNvSpPr>
          <p:nvPr>
            <p:ph type="title" idx="4294967295"/>
          </p:nvPr>
        </p:nvSpPr>
        <p:spPr>
          <a:xfrm>
            <a:off x="958788" y="-542633"/>
            <a:ext cx="9983788" cy="1309688"/>
          </a:xfrm>
        </p:spPr>
        <p:txBody>
          <a:bodyPr>
            <a:normAutofit/>
          </a:bodyPr>
          <a:lstStyle/>
          <a:p>
            <a:r>
              <a:rPr lang="en-US" sz="3600" dirty="0"/>
              <a:t>Determining the distance between schools</a:t>
            </a:r>
            <a:endParaRPr lang="ru-RU" sz="3600" dirty="0"/>
          </a:p>
        </p:txBody>
      </p:sp>
      <p:pic>
        <p:nvPicPr>
          <p:cNvPr id="5" name="Объект 4">
            <a:extLst>
              <a:ext uri="{FF2B5EF4-FFF2-40B4-BE49-F238E27FC236}">
                <a16:creationId xmlns:a16="http://schemas.microsoft.com/office/drawing/2014/main" id="{42EE6B8A-EF65-4D71-823E-AB24E76D7EDF}"/>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853561" y="2965142"/>
            <a:ext cx="5063231" cy="2912153"/>
          </a:xfrm>
          <a:prstGeom prst="rect">
            <a:avLst/>
          </a:prstGeom>
          <a:noFill/>
          <a:ln>
            <a:noFill/>
          </a:ln>
        </p:spPr>
      </p:pic>
      <p:pic>
        <p:nvPicPr>
          <p:cNvPr id="4" name="Рисунок 3">
            <a:extLst>
              <a:ext uri="{FF2B5EF4-FFF2-40B4-BE49-F238E27FC236}">
                <a16:creationId xmlns:a16="http://schemas.microsoft.com/office/drawing/2014/main" id="{AA6E0D82-DBD7-4F46-8355-778521DBCA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1286921"/>
            <a:ext cx="6981399" cy="5007006"/>
          </a:xfrm>
          <a:prstGeom prst="rect">
            <a:avLst/>
          </a:prstGeom>
          <a:noFill/>
          <a:ln>
            <a:noFill/>
          </a:ln>
        </p:spPr>
      </p:pic>
      <p:sp>
        <p:nvSpPr>
          <p:cNvPr id="6" name="Прямоугольник 5">
            <a:extLst>
              <a:ext uri="{FF2B5EF4-FFF2-40B4-BE49-F238E27FC236}">
                <a16:creationId xmlns:a16="http://schemas.microsoft.com/office/drawing/2014/main" id="{4C158654-2C51-410C-9199-8C799C57A7BF}"/>
              </a:ext>
            </a:extLst>
          </p:cNvPr>
          <p:cNvSpPr/>
          <p:nvPr/>
        </p:nvSpPr>
        <p:spPr>
          <a:xfrm>
            <a:off x="7133505" y="1332617"/>
            <a:ext cx="4580878" cy="1569660"/>
          </a:xfrm>
          <a:prstGeom prst="rect">
            <a:avLst/>
          </a:prstGeom>
        </p:spPr>
        <p:txBody>
          <a:bodyPr wrap="square">
            <a:spAutoFit/>
          </a:bodyPr>
          <a:lstStyle/>
          <a:p>
            <a:pPr algn="just"/>
            <a:r>
              <a:rPr lang="en-US" sz="2400" dirty="0"/>
              <a:t>Since there are only 11 schools in grades 9-12, we calculate the distance from all elementary schools to high schools.</a:t>
            </a:r>
            <a:endParaRPr lang="ru-RU" sz="2400" dirty="0"/>
          </a:p>
        </p:txBody>
      </p:sp>
      <p:sp>
        <p:nvSpPr>
          <p:cNvPr id="7" name="Прямоугольник 6">
            <a:extLst>
              <a:ext uri="{FF2B5EF4-FFF2-40B4-BE49-F238E27FC236}">
                <a16:creationId xmlns:a16="http://schemas.microsoft.com/office/drawing/2014/main" id="{64D97FB2-DEC7-4E19-9A24-B9F974CB3CC0}"/>
              </a:ext>
            </a:extLst>
          </p:cNvPr>
          <p:cNvSpPr/>
          <p:nvPr/>
        </p:nvSpPr>
        <p:spPr>
          <a:xfrm>
            <a:off x="195307" y="749561"/>
            <a:ext cx="11878917" cy="461665"/>
          </a:xfrm>
          <a:prstGeom prst="rect">
            <a:avLst/>
          </a:prstGeom>
        </p:spPr>
        <p:txBody>
          <a:bodyPr wrap="square">
            <a:spAutoFit/>
          </a:bodyPr>
          <a:lstStyle/>
          <a:p>
            <a:r>
              <a:rPr lang="en-US" sz="2400" dirty="0"/>
              <a:t>cos(d) = sin(</a:t>
            </a:r>
            <a:r>
              <a:rPr lang="el-GR" sz="2400" dirty="0"/>
              <a:t>φ</a:t>
            </a:r>
            <a:r>
              <a:rPr lang="ru-RU" sz="2400" dirty="0"/>
              <a:t>А)·</a:t>
            </a:r>
            <a:r>
              <a:rPr lang="en-US" sz="2400" dirty="0"/>
              <a:t>sin(</a:t>
            </a:r>
            <a:r>
              <a:rPr lang="el-GR" sz="2400" dirty="0"/>
              <a:t>φ</a:t>
            </a:r>
            <a:r>
              <a:rPr lang="en-US" sz="2400" dirty="0"/>
              <a:t>B) + cos(</a:t>
            </a:r>
            <a:r>
              <a:rPr lang="el-GR" sz="2400" dirty="0"/>
              <a:t>φ</a:t>
            </a:r>
            <a:r>
              <a:rPr lang="ru-RU" sz="2400" dirty="0"/>
              <a:t>А)·</a:t>
            </a:r>
            <a:r>
              <a:rPr lang="en-US" sz="2400" dirty="0"/>
              <a:t>cos(</a:t>
            </a:r>
            <a:r>
              <a:rPr lang="el-GR" sz="2400" dirty="0"/>
              <a:t>φ</a:t>
            </a:r>
            <a:r>
              <a:rPr lang="en-US" sz="2400" dirty="0"/>
              <a:t>B)·cos(</a:t>
            </a:r>
            <a:r>
              <a:rPr lang="el-GR" sz="2400" dirty="0"/>
              <a:t>λ</a:t>
            </a:r>
            <a:r>
              <a:rPr lang="ru-RU" sz="2400" dirty="0"/>
              <a:t>А − </a:t>
            </a:r>
            <a:r>
              <a:rPr lang="el-GR" sz="2400" dirty="0"/>
              <a:t>λ</a:t>
            </a:r>
            <a:r>
              <a:rPr lang="en-US" sz="2400" dirty="0"/>
              <a:t>B), L = </a:t>
            </a:r>
            <a:r>
              <a:rPr lang="en-US" sz="2400" dirty="0" err="1"/>
              <a:t>d·R</a:t>
            </a:r>
            <a:r>
              <a:rPr lang="en-US" sz="2400" dirty="0"/>
              <a:t>, earth's radius R = 6378137m </a:t>
            </a:r>
            <a:endParaRPr lang="ru-RU" sz="2400" dirty="0"/>
          </a:p>
        </p:txBody>
      </p:sp>
    </p:spTree>
    <p:extLst>
      <p:ext uri="{BB962C8B-B14F-4D97-AF65-F5344CB8AC3E}">
        <p14:creationId xmlns:p14="http://schemas.microsoft.com/office/powerpoint/2010/main" val="119366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86C57508-6B36-4D34-9568-EA7E260797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654" y="1568793"/>
            <a:ext cx="6699221" cy="4314547"/>
          </a:xfrm>
          <a:prstGeom prst="rect">
            <a:avLst/>
          </a:prstGeom>
          <a:noFill/>
          <a:ln>
            <a:noFill/>
          </a:ln>
        </p:spPr>
      </p:pic>
      <p:pic>
        <p:nvPicPr>
          <p:cNvPr id="5" name="Рисунок 4">
            <a:extLst>
              <a:ext uri="{FF2B5EF4-FFF2-40B4-BE49-F238E27FC236}">
                <a16:creationId xmlns:a16="http://schemas.microsoft.com/office/drawing/2014/main" id="{A4A091B2-35F5-4D3A-A1E8-746C24528907}"/>
              </a:ext>
            </a:extLst>
          </p:cNvPr>
          <p:cNvPicPr>
            <a:picLocks noChangeAspect="1"/>
          </p:cNvPicPr>
          <p:nvPr/>
        </p:nvPicPr>
        <p:blipFill>
          <a:blip r:embed="rId3"/>
          <a:stretch>
            <a:fillRect/>
          </a:stretch>
        </p:blipFill>
        <p:spPr>
          <a:xfrm>
            <a:off x="6761365" y="2583401"/>
            <a:ext cx="5430635" cy="3270219"/>
          </a:xfrm>
          <a:prstGeom prst="rect">
            <a:avLst/>
          </a:prstGeom>
        </p:spPr>
      </p:pic>
      <p:sp>
        <p:nvSpPr>
          <p:cNvPr id="6" name="Прямоугольник 5">
            <a:extLst>
              <a:ext uri="{FF2B5EF4-FFF2-40B4-BE49-F238E27FC236}">
                <a16:creationId xmlns:a16="http://schemas.microsoft.com/office/drawing/2014/main" id="{60D0D367-8953-4D96-950D-7B4DC61B5CB4}"/>
              </a:ext>
            </a:extLst>
          </p:cNvPr>
          <p:cNvSpPr/>
          <p:nvPr/>
        </p:nvSpPr>
        <p:spPr>
          <a:xfrm>
            <a:off x="6832386" y="1521585"/>
            <a:ext cx="4254947" cy="830997"/>
          </a:xfrm>
          <a:prstGeom prst="rect">
            <a:avLst/>
          </a:prstGeom>
        </p:spPr>
        <p:txBody>
          <a:bodyPr wrap="none">
            <a:spAutoFit/>
          </a:bodyPr>
          <a:lstStyle/>
          <a:p>
            <a:r>
              <a:rPr lang="en-US" sz="2400" dirty="0"/>
              <a:t>I looked at what places there are</a:t>
            </a:r>
            <a:endParaRPr lang="ru-RU" sz="2400" dirty="0"/>
          </a:p>
          <a:p>
            <a:r>
              <a:rPr lang="en-US" sz="2400" dirty="0"/>
              <a:t> in each area for sports</a:t>
            </a:r>
            <a:r>
              <a:rPr lang="ru-RU" sz="2400" dirty="0"/>
              <a:t>:</a:t>
            </a:r>
          </a:p>
        </p:txBody>
      </p:sp>
      <p:sp>
        <p:nvSpPr>
          <p:cNvPr id="7" name="Прямоугольник 6">
            <a:extLst>
              <a:ext uri="{FF2B5EF4-FFF2-40B4-BE49-F238E27FC236}">
                <a16:creationId xmlns:a16="http://schemas.microsoft.com/office/drawing/2014/main" id="{51544565-1E48-4236-865A-7FD53FD97B08}"/>
              </a:ext>
            </a:extLst>
          </p:cNvPr>
          <p:cNvSpPr/>
          <p:nvPr/>
        </p:nvSpPr>
        <p:spPr>
          <a:xfrm>
            <a:off x="612558" y="406489"/>
            <a:ext cx="11390052" cy="646331"/>
          </a:xfrm>
          <a:prstGeom prst="rect">
            <a:avLst/>
          </a:prstGeom>
        </p:spPr>
        <p:txBody>
          <a:bodyPr wrap="square">
            <a:spAutoFit/>
          </a:bodyPr>
          <a:lstStyle/>
          <a:p>
            <a:r>
              <a:rPr lang="en-US" sz="3600" dirty="0">
                <a:latin typeface="+mj-lt"/>
                <a:ea typeface="Calibri" panose="020F0502020204030204" pitchFamily="34" charset="0"/>
              </a:rPr>
              <a:t>Use Foursquare API to generate a list of venues per borough</a:t>
            </a:r>
            <a:endParaRPr lang="ru-RU" sz="3600" dirty="0">
              <a:latin typeface="+mj-lt"/>
            </a:endParaRPr>
          </a:p>
        </p:txBody>
      </p:sp>
    </p:spTree>
    <p:extLst>
      <p:ext uri="{BB962C8B-B14F-4D97-AF65-F5344CB8AC3E}">
        <p14:creationId xmlns:p14="http://schemas.microsoft.com/office/powerpoint/2010/main" val="89353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9C7CE60C-34BA-4ADE-8AAC-36E03624DC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05588" y="4163627"/>
            <a:ext cx="4106259" cy="2694373"/>
          </a:xfrm>
          <a:prstGeom prst="rect">
            <a:avLst/>
          </a:prstGeom>
          <a:noFill/>
          <a:ln>
            <a:noFill/>
          </a:ln>
        </p:spPr>
      </p:pic>
      <p:pic>
        <p:nvPicPr>
          <p:cNvPr id="4" name="Рисунок 3">
            <a:extLst>
              <a:ext uri="{FF2B5EF4-FFF2-40B4-BE49-F238E27FC236}">
                <a16:creationId xmlns:a16="http://schemas.microsoft.com/office/drawing/2014/main" id="{E6F52BDA-504D-4328-923F-715D99A1BC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99" y="3944775"/>
            <a:ext cx="3941687" cy="2913225"/>
          </a:xfrm>
          <a:prstGeom prst="rect">
            <a:avLst/>
          </a:prstGeom>
          <a:noFill/>
          <a:ln>
            <a:noFill/>
          </a:ln>
        </p:spPr>
      </p:pic>
      <p:pic>
        <p:nvPicPr>
          <p:cNvPr id="5" name="Рисунок 4">
            <a:extLst>
              <a:ext uri="{FF2B5EF4-FFF2-40B4-BE49-F238E27FC236}">
                <a16:creationId xmlns:a16="http://schemas.microsoft.com/office/drawing/2014/main" id="{7757B025-6BC1-4702-8649-787C42F9AB3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57352" y="3953083"/>
            <a:ext cx="4234648" cy="2904917"/>
          </a:xfrm>
          <a:prstGeom prst="rect">
            <a:avLst/>
          </a:prstGeom>
          <a:noFill/>
          <a:ln>
            <a:noFill/>
          </a:ln>
        </p:spPr>
      </p:pic>
      <p:sp>
        <p:nvSpPr>
          <p:cNvPr id="7" name="Прямоугольник 6">
            <a:extLst>
              <a:ext uri="{FF2B5EF4-FFF2-40B4-BE49-F238E27FC236}">
                <a16:creationId xmlns:a16="http://schemas.microsoft.com/office/drawing/2014/main" id="{7FC6D1AD-14E2-4D7F-ACB7-E6D7547ACD80}"/>
              </a:ext>
            </a:extLst>
          </p:cNvPr>
          <p:cNvSpPr/>
          <p:nvPr/>
        </p:nvSpPr>
        <p:spPr>
          <a:xfrm>
            <a:off x="881848" y="229470"/>
            <a:ext cx="10588102" cy="1200329"/>
          </a:xfrm>
          <a:prstGeom prst="rect">
            <a:avLst/>
          </a:prstGeom>
        </p:spPr>
        <p:txBody>
          <a:bodyPr wrap="square">
            <a:spAutoFit/>
          </a:bodyPr>
          <a:lstStyle/>
          <a:p>
            <a:pPr algn="ctr"/>
            <a:r>
              <a:rPr lang="en-US" sz="3600" dirty="0">
                <a:latin typeface="+mj-lt"/>
              </a:rPr>
              <a:t>The clustering method is used to </a:t>
            </a:r>
          </a:p>
          <a:p>
            <a:pPr algn="ctr"/>
            <a:r>
              <a:rPr lang="en-US" sz="3600" dirty="0">
                <a:latin typeface="+mj-lt"/>
              </a:rPr>
              <a:t>find schools with similar characteristics</a:t>
            </a:r>
            <a:endParaRPr lang="ru-RU" sz="3600" dirty="0">
              <a:latin typeface="+mj-lt"/>
            </a:endParaRPr>
          </a:p>
        </p:txBody>
      </p:sp>
      <p:sp>
        <p:nvSpPr>
          <p:cNvPr id="8" name="Прямоугольник 7">
            <a:extLst>
              <a:ext uri="{FF2B5EF4-FFF2-40B4-BE49-F238E27FC236}">
                <a16:creationId xmlns:a16="http://schemas.microsoft.com/office/drawing/2014/main" id="{CA1EACED-DC13-4F37-8291-9A90D823B487}"/>
              </a:ext>
            </a:extLst>
          </p:cNvPr>
          <p:cNvSpPr/>
          <p:nvPr/>
        </p:nvSpPr>
        <p:spPr>
          <a:xfrm>
            <a:off x="381740" y="1426267"/>
            <a:ext cx="11451694" cy="1973361"/>
          </a:xfrm>
          <a:prstGeom prst="rect">
            <a:avLst/>
          </a:prstGeom>
        </p:spPr>
        <p:txBody>
          <a:bodyPr wrap="square">
            <a:spAutoFit/>
          </a:bodyPr>
          <a:lstStyle/>
          <a:p>
            <a:pPr algn="just">
              <a:lnSpc>
                <a:spcPct val="115000"/>
              </a:lnSpc>
              <a:spcBef>
                <a:spcPts val="1200"/>
              </a:spcBef>
              <a:spcAft>
                <a:spcPts val="800"/>
              </a:spcAft>
            </a:pPr>
            <a:r>
              <a:rPr lang="en-US" sz="2700" dirty="0">
                <a:latin typeface="Times New Roman" panose="02020603050405020304" pitchFamily="18" charset="0"/>
                <a:ea typeface="Calibri" panose="020F0502020204030204" pitchFamily="34" charset="0"/>
                <a:cs typeface="Times New Roman" panose="02020603050405020304" pitchFamily="18" charset="0"/>
              </a:rPr>
              <a:t>Features for clustering: enrollment of school, program English or French, average mark, the number of secondary schools is closer than 1000 meters, area where there is soccer field or stadium, baseball field, bowling alley, dance studio, sports club, football stadium, gym, fitness center, event space, park.</a:t>
            </a:r>
            <a:endParaRPr lang="ru-RU" sz="2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Прямоугольник 9">
            <a:extLst>
              <a:ext uri="{FF2B5EF4-FFF2-40B4-BE49-F238E27FC236}">
                <a16:creationId xmlns:a16="http://schemas.microsoft.com/office/drawing/2014/main" id="{7D531312-352B-49D3-A1F7-08C304E51F40}"/>
              </a:ext>
            </a:extLst>
          </p:cNvPr>
          <p:cNvSpPr/>
          <p:nvPr/>
        </p:nvSpPr>
        <p:spPr>
          <a:xfrm>
            <a:off x="870012" y="3366915"/>
            <a:ext cx="9653574" cy="461665"/>
          </a:xfrm>
          <a:prstGeom prst="rect">
            <a:avLst/>
          </a:prstGeom>
        </p:spPr>
        <p:txBody>
          <a:bodyPr wrap="square">
            <a:spAutoFit/>
          </a:bodyPr>
          <a:lstStyle/>
          <a:p>
            <a:pPr algn="ctr"/>
            <a:r>
              <a:rPr lang="en-US" sz="2400" dirty="0">
                <a:latin typeface="Times New Roman" panose="02020603050405020304" pitchFamily="18" charset="0"/>
                <a:ea typeface="Calibri" panose="020F0502020204030204" pitchFamily="34" charset="0"/>
              </a:rPr>
              <a:t>Therefore, the most appropriate </a:t>
            </a:r>
            <a:r>
              <a:rPr lang="en-US" sz="2400" b="1" dirty="0">
                <a:latin typeface="Times New Roman" panose="02020603050405020304" pitchFamily="18" charset="0"/>
                <a:ea typeface="Calibri" panose="020F0502020204030204" pitchFamily="34" charset="0"/>
              </a:rPr>
              <a:t>number of clusters is 3</a:t>
            </a:r>
            <a:endParaRPr lang="ru-RU" sz="2400" b="1" dirty="0"/>
          </a:p>
        </p:txBody>
      </p:sp>
    </p:spTree>
    <p:extLst>
      <p:ext uri="{BB962C8B-B14F-4D97-AF65-F5344CB8AC3E}">
        <p14:creationId xmlns:p14="http://schemas.microsoft.com/office/powerpoint/2010/main" val="1659093244"/>
      </p:ext>
    </p:extLst>
  </p:cSld>
  <p:clrMapOvr>
    <a:masterClrMapping/>
  </p:clrMapOvr>
</p:sld>
</file>

<file path=ppt/theme/theme1.xml><?xml version="1.0" encoding="utf-8"?>
<a:theme xmlns:a="http://schemas.openxmlformats.org/drawingml/2006/main" name="Ретро">
  <a:themeElements>
    <a:clrScheme name="Синий и зеленый">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1161</TotalTime>
  <Words>752</Words>
  <Application>Microsoft Office PowerPoint</Application>
  <PresentationFormat>Широкоэкранный</PresentationFormat>
  <Paragraphs>53</Paragraphs>
  <Slides>12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Calibri</vt:lpstr>
      <vt:lpstr>Calibri Light</vt:lpstr>
      <vt:lpstr>Times New Roman</vt:lpstr>
      <vt:lpstr>Ретро</vt:lpstr>
      <vt:lpstr>Choosing the best area of Winnipeg  to live with children</vt:lpstr>
      <vt:lpstr>Презентация PowerPoint</vt:lpstr>
      <vt:lpstr>Consider the criminal situation in Winnipeg and choose the safest areas</vt:lpstr>
      <vt:lpstr>Find the number of crimes committed per capita in each district</vt:lpstr>
      <vt:lpstr>Choosing the School Division </vt:lpstr>
      <vt:lpstr>Презентация PowerPoint</vt:lpstr>
      <vt:lpstr>Determining the distance between schools</vt:lpstr>
      <vt:lpstr>Презентация PowerPoint</vt:lpstr>
      <vt:lpstr>Презентация PowerPoint</vt:lpstr>
      <vt:lpstr>Презентация PowerPoint</vt:lpstr>
      <vt:lpstr>Conclusions</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Тимур</dc:creator>
  <cp:lastModifiedBy>Тимур</cp:lastModifiedBy>
  <cp:revision>50</cp:revision>
  <dcterms:created xsi:type="dcterms:W3CDTF">2020-01-26T15:52:25Z</dcterms:created>
  <dcterms:modified xsi:type="dcterms:W3CDTF">2020-02-04T06:33:37Z</dcterms:modified>
</cp:coreProperties>
</file>