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7556500" cy="10693400"/>
  <p:notesSz cx="6858000" cy="9144000"/>
  <p:defaultTextStyle>
    <a:lvl1pPr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1pPr>
    <a:lvl2pPr indent="4572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2pPr>
    <a:lvl3pPr indent="9144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3pPr>
    <a:lvl4pPr indent="13716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4pPr>
    <a:lvl5pPr indent="18288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5pPr>
    <a:lvl6pPr indent="22860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6pPr>
    <a:lvl7pPr indent="27432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7pPr>
    <a:lvl8pPr indent="32004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8pPr>
    <a:lvl9pPr indent="3657600">
      <a:lnSpc>
        <a:spcPct val="80000"/>
      </a:lnSpc>
      <a:spcBef>
        <a:spcPts val="500"/>
      </a:spcBef>
      <a:defRPr sz="2100"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CACA"/>
          </a:solidFill>
        </a:fill>
      </a:tcStyle>
    </a:wholeTbl>
    <a:band2H>
      <a:tcTxStyle b="def" i="def"/>
      <a:tcStyle>
        <a:tcBdr/>
        <a:fill>
          <a:solidFill>
            <a:srgbClr val="FC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5CB"/>
          </a:solidFill>
        </a:fill>
      </a:tcStyle>
    </a:wholeTbl>
    <a:band2H>
      <a:tcTxStyle b="def" i="def"/>
      <a:tcStyle>
        <a:tcBdr/>
        <a:fill>
          <a:solidFill>
            <a:srgbClr val="F7EBE7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750"/>
            <a:ext cx="7561264" cy="1066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207963" y="6804025"/>
            <a:ext cx="6788151" cy="1127125"/>
          </a:xfrm>
          <a:prstGeom prst="rect">
            <a:avLst/>
          </a:prstGeom>
          <a:noFill/>
        </p:spPr>
        <p:txBody>
          <a:bodyPr lIns="52153" tIns="52153" rIns="52153" bIns="52153" anchor="t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65187" y="7931150"/>
            <a:ext cx="6369051" cy="27622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3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799511" indent="-277224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03337" indent="-260350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/>
            </a:pPr>
            <a:r>
              <a:rPr sz="2300"/>
              <a:t>Body Level One</a:t>
            </a:r>
            <a:endParaRPr sz="2300"/>
          </a:p>
          <a:p>
            <a:pPr lvl="1">
              <a:defRPr sz="1800"/>
            </a:pPr>
            <a:r>
              <a:rPr sz="2300"/>
              <a:t>Body Level Two</a:t>
            </a:r>
            <a:endParaRPr sz="2300"/>
          </a:p>
          <a:p>
            <a:pPr lvl="2">
              <a:defRPr sz="1800"/>
            </a:pPr>
            <a:r>
              <a:rPr sz="2300"/>
              <a:t>Body Level Three</a:t>
            </a:r>
            <a:endParaRPr sz="2300"/>
          </a:p>
          <a:p>
            <a:pPr lvl="3">
              <a:defRPr sz="1800"/>
            </a:pPr>
            <a:r>
              <a:rPr sz="2300"/>
              <a:t>Body Level Four</a:t>
            </a:r>
            <a:endParaRPr sz="2300"/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u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596900" y="6872288"/>
            <a:ext cx="6427788" cy="3821112"/>
          </a:xfrm>
          <a:prstGeom prst="rect">
            <a:avLst/>
          </a:prstGeom>
        </p:spPr>
        <p:txBody>
          <a:bodyPr anchor="t"/>
          <a:lstStyle>
            <a:lvl1pPr>
              <a:defRPr cap="all" sz="4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96900" y="1858962"/>
            <a:ext cx="6427788" cy="501332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indent="1371600">
              <a:spcBef>
                <a:spcPts val="400"/>
              </a:spcBef>
              <a:buClrTx/>
              <a:defRPr sz="2000"/>
            </a:lvl4pPr>
            <a:lvl5pPr indent="1828800">
              <a:spcBef>
                <a:spcPts val="400"/>
              </a:spcBef>
              <a:buClrTx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07963" y="2370138"/>
            <a:ext cx="3294063" cy="832326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901964" indent="-379677">
              <a:spcBef>
                <a:spcPts val="600"/>
              </a:spcBef>
              <a:defRPr sz="2800"/>
            </a:lvl2pPr>
            <a:lvl3pPr marL="1407477" indent="-364489"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377825" y="400660"/>
            <a:ext cx="6805614" cy="183710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377825" y="2237764"/>
            <a:ext cx="3341688" cy="115313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 indent="1371600"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 indent="1828800"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377825" y="0"/>
            <a:ext cx="2487614" cy="2238375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2955925" y="425450"/>
            <a:ext cx="4227513" cy="10267950"/>
          </a:xfrm>
          <a:prstGeom prst="rect">
            <a:avLst/>
          </a:prstGeom>
        </p:spPr>
        <p:txBody>
          <a:bodyPr/>
          <a:lstStyle>
            <a:lvl2pPr marL="894216" indent="-371929"/>
            <a:lvl3pPr marL="1390121" indent="-347133"/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482725" y="7485063"/>
            <a:ext cx="4535488" cy="8842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482725" y="8369300"/>
            <a:ext cx="4535488" cy="1254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indent="1371600">
              <a:spcBef>
                <a:spcPts val="300"/>
              </a:spcBef>
              <a:buClrTx/>
              <a:defRPr sz="1400"/>
            </a:lvl4pPr>
            <a:lvl5pPr indent="1828800">
              <a:spcBef>
                <a:spcPts val="300"/>
              </a:spcBef>
              <a:buClrTx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088"/>
            <a:ext cx="7561264" cy="1066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5722937" y="0"/>
            <a:ext cx="1838326" cy="9737725"/>
          </a:xfrm>
          <a:prstGeom prst="rect">
            <a:avLst/>
          </a:prstGeom>
          <a:solidFill>
            <a:srgbClr val="E9841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1598" tIns="61598" rIns="61598" bIns="6159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207963" y="0"/>
            <a:ext cx="5362576" cy="1069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957887" y="10287000"/>
            <a:ext cx="1574801" cy="269407"/>
          </a:xfrm>
          <a:prstGeom prst="rect">
            <a:avLst/>
          </a:prstGeom>
          <a:ln w="12700">
            <a:miter lim="400000"/>
          </a:ln>
        </p:spPr>
        <p:txBody>
          <a:bodyPr lIns="52153" tIns="52153" rIns="52153" bIns="52153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100">
                <a:solidFill>
                  <a:srgbClr val="FFFFFF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med" advClick="1"/>
  <p:txStyles>
    <p:titleStyle>
      <a:lvl1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1pPr>
      <a:lvl2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2pPr>
      <a:lvl3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3pPr>
      <a:lvl4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4pPr>
      <a:lvl5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5pPr>
      <a:lvl6pPr indent="457200"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6pPr>
      <a:lvl7pPr indent="914400"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7pPr>
      <a:lvl8pPr indent="1371600"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8pPr>
      <a:lvl9pPr indent="1828800"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90525" indent="-390525" defTabSz="1042987">
        <a:spcBef>
          <a:spcPts val="700"/>
        </a:spcBef>
        <a:buClr>
          <a:srgbClr val="ED0000"/>
        </a:buClr>
        <a:buSzPct val="100000"/>
        <a:buChar char="•"/>
        <a:defRPr sz="3200">
          <a:latin typeface="Verdana"/>
          <a:ea typeface="Verdana"/>
          <a:cs typeface="Verdana"/>
          <a:sym typeface="Verdana"/>
        </a:defRPr>
      </a:lvl1pPr>
      <a:lvl2pPr marL="907991" indent="-385704" defTabSz="1042987">
        <a:spcBef>
          <a:spcPts val="700"/>
        </a:spcBef>
        <a:buClr>
          <a:srgbClr val="ED0000"/>
        </a:buClr>
        <a:buSzPct val="100000"/>
        <a:buChar char="▪"/>
        <a:defRPr sz="3200">
          <a:latin typeface="Verdana"/>
          <a:ea typeface="Verdana"/>
          <a:cs typeface="Verdana"/>
          <a:sym typeface="Verdana"/>
        </a:defRPr>
      </a:lvl2pPr>
      <a:lvl3pPr marL="1405214" indent="-362226" defTabSz="1042987">
        <a:spcBef>
          <a:spcPts val="700"/>
        </a:spcBef>
        <a:buClr>
          <a:srgbClr val="ED0000"/>
        </a:buClr>
        <a:buSzPct val="100000"/>
        <a:buChar char="-"/>
        <a:defRPr sz="3200">
          <a:latin typeface="Verdana"/>
          <a:ea typeface="Verdana"/>
          <a:cs typeface="Verdana"/>
          <a:sym typeface="Verdana"/>
        </a:defRPr>
      </a:lvl3pPr>
      <a:lvl4pPr indent="1565275"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4pPr>
      <a:lvl5pPr indent="2085975"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5pPr>
      <a:lvl6pPr indent="2543175"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6pPr>
      <a:lvl7pPr indent="3000375"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7pPr>
      <a:lvl8pPr indent="3457575"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8pPr>
      <a:lvl9pPr indent="3914775"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1pPr>
      <a:lvl2pPr indent="4572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2pPr>
      <a:lvl3pPr indent="9144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3pPr>
      <a:lvl4pPr indent="13716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4pPr>
      <a:lvl5pPr indent="18288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5pPr>
      <a:lvl6pPr indent="22860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6pPr>
      <a:lvl7pPr indent="27432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7pPr>
      <a:lvl8pPr indent="32004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8pPr>
      <a:lvl9pPr indent="3657600"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gif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png"/>
          <p:cNvPicPr/>
          <p:nvPr/>
        </p:nvPicPr>
        <p:blipFill>
          <a:blip r:embed="rId2">
            <a:extLst/>
          </a:blip>
          <a:srcRect l="0" t="7875" r="0" b="0"/>
          <a:stretch>
            <a:fillRect/>
          </a:stretch>
        </p:blipFill>
        <p:spPr>
          <a:xfrm>
            <a:off x="167480" y="86863"/>
            <a:ext cx="7141544" cy="1333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4.jpg" descr="http://erc-bethunois.santenpdc.org/cache/fichs_declinaison/12862_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962" y="1962324"/>
            <a:ext cx="478061" cy="47806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111123" y="7500393"/>
            <a:ext cx="7332665" cy="2736305"/>
          </a:xfrm>
          <a:prstGeom prst="rect">
            <a:avLst/>
          </a:prstGeom>
          <a:solidFill>
            <a:srgbClr val="FFF9F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-1" y="10457482"/>
            <a:ext cx="7561265" cy="217489"/>
          </a:xfrm>
          <a:prstGeom prst="rect">
            <a:avLst/>
          </a:prstGeom>
          <a:solidFill>
            <a:srgbClr val="C1B5A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-1" y="10241582"/>
            <a:ext cx="7561265" cy="222251"/>
          </a:xfrm>
          <a:prstGeom prst="rect">
            <a:avLst/>
          </a:prstGeom>
          <a:solidFill>
            <a:srgbClr val="D8D0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0" y="10484470"/>
            <a:ext cx="131808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Auteur : Maximilien Oberlis</a:t>
            </a:r>
          </a:p>
        </p:txBody>
      </p:sp>
      <p:sp>
        <p:nvSpPr>
          <p:cNvPr id="64" name="Shape 64"/>
          <p:cNvSpPr/>
          <p:nvPr/>
        </p:nvSpPr>
        <p:spPr>
          <a:xfrm>
            <a:off x="357385" y="2195389"/>
            <a:ext cx="119118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Résumé semaine</a:t>
            </a:r>
          </a:p>
        </p:txBody>
      </p:sp>
      <p:sp>
        <p:nvSpPr>
          <p:cNvPr id="65" name="Shape 65"/>
          <p:cNvSpPr/>
          <p:nvPr/>
        </p:nvSpPr>
        <p:spPr>
          <a:xfrm>
            <a:off x="3922910" y="2169989"/>
            <a:ext cx="168040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Activité semaine suivante</a:t>
            </a:r>
          </a:p>
        </p:txBody>
      </p:sp>
      <p:sp>
        <p:nvSpPr>
          <p:cNvPr id="66" name="Shape 66"/>
          <p:cNvSpPr/>
          <p:nvPr/>
        </p:nvSpPr>
        <p:spPr>
          <a:xfrm>
            <a:off x="324246" y="4918843"/>
            <a:ext cx="186662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Actions prioritaires en cours </a:t>
            </a:r>
          </a:p>
        </p:txBody>
      </p:sp>
      <p:sp>
        <p:nvSpPr>
          <p:cNvPr id="67" name="Shape 67"/>
          <p:cNvSpPr/>
          <p:nvPr/>
        </p:nvSpPr>
        <p:spPr>
          <a:xfrm>
            <a:off x="4008833" y="4920431"/>
            <a:ext cx="105141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Points critiques</a:t>
            </a:r>
          </a:p>
        </p:txBody>
      </p:sp>
      <p:sp>
        <p:nvSpPr>
          <p:cNvPr id="68" name="Shape 68"/>
          <p:cNvSpPr/>
          <p:nvPr/>
        </p:nvSpPr>
        <p:spPr>
          <a:xfrm>
            <a:off x="252238" y="2428749"/>
            <a:ext cx="3366761" cy="2197872"/>
          </a:xfrm>
          <a:prstGeom prst="rect">
            <a:avLst/>
          </a:prstGeom>
          <a:ln>
            <a:solidFill>
              <a:srgbClr val="6B5E4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Travail sur la navigation miniMap + intégration du scrolling. </a:t>
            </a: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Adaptation du HTML avec Bootstrap.</a:t>
            </a: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Page d’accueil OK.</a:t>
            </a: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Page SaS 1 90%</a:t>
            </a:r>
          </a:p>
        </p:txBody>
      </p:sp>
      <p:sp>
        <p:nvSpPr>
          <p:cNvPr id="69" name="Shape 69"/>
          <p:cNvSpPr/>
          <p:nvPr/>
        </p:nvSpPr>
        <p:spPr>
          <a:xfrm>
            <a:off x="2293938" y="7741790"/>
            <a:ext cx="129998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EA5117"/>
                </a:solidFill>
              </a:rPr>
              <a:t>Indicateurs de suivi</a:t>
            </a:r>
          </a:p>
        </p:txBody>
      </p:sp>
      <p:pic>
        <p:nvPicPr>
          <p:cNvPr id="70" name="image5.png" descr="Graphique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727502"/>
            <a:ext cx="595313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1819275" y="7760840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1962150" y="7760840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A9D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2105025" y="7760840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CD8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252238" y="5204593"/>
            <a:ext cx="3366761" cy="2162870"/>
          </a:xfrm>
          <a:prstGeom prst="rect">
            <a:avLst/>
          </a:prstGeom>
          <a:ln>
            <a:solidFill>
              <a:srgbClr val="6B5E4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Intégration données Wifi de concert avec Emeline.</a:t>
            </a: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Cherche de tuto pour la mise en commun des données.</a:t>
            </a: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Recherche pour integration de l’événement slide.</a:t>
            </a:r>
          </a:p>
        </p:txBody>
      </p:sp>
      <p:sp>
        <p:nvSpPr>
          <p:cNvPr id="75" name="Shape 75"/>
          <p:cNvSpPr/>
          <p:nvPr/>
        </p:nvSpPr>
        <p:spPr>
          <a:xfrm>
            <a:off x="3835175" y="5204593"/>
            <a:ext cx="3524474" cy="2162870"/>
          </a:xfrm>
          <a:prstGeom prst="rect">
            <a:avLst/>
          </a:prstGeom>
          <a:ln>
            <a:solidFill>
              <a:srgbClr val="6B5E4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recherche des techno pour integration des donnees.</a:t>
            </a:r>
            <a:b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</a:br>
            <a:b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</a:b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Quelques soucis de placement UI non maitrisé.</a:t>
            </a:r>
          </a:p>
        </p:txBody>
      </p:sp>
      <p:sp>
        <p:nvSpPr>
          <p:cNvPr id="76" name="Shape 76"/>
          <p:cNvSpPr/>
          <p:nvPr/>
        </p:nvSpPr>
        <p:spPr>
          <a:xfrm>
            <a:off x="147779" y="1479753"/>
            <a:ext cx="3592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400"/>
              </a:spcBef>
              <a:defRPr i="1" sz="2000">
                <a:solidFill>
                  <a:srgbClr val="BF311A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BF311A"/>
                </a:solidFill>
              </a:rPr>
              <a:t>Synthèse hebdomadaire – S30</a:t>
            </a:r>
          </a:p>
        </p:txBody>
      </p:sp>
      <p:pic>
        <p:nvPicPr>
          <p:cNvPr id="77" name="image6.png" descr="http://www.chirvathlon.com/design/icone-resume-editio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1062" y="1970882"/>
            <a:ext cx="379530" cy="37953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78" name="Shape 78"/>
          <p:cNvSpPr/>
          <p:nvPr/>
        </p:nvSpPr>
        <p:spPr>
          <a:xfrm>
            <a:off x="3852638" y="2428750"/>
            <a:ext cx="3524473" cy="2197870"/>
          </a:xfrm>
          <a:prstGeom prst="rect">
            <a:avLst/>
          </a:prstGeom>
          <a:ln>
            <a:solidFill>
              <a:srgbClr val="6B5E4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Intégration des données Wifi sur page 1.2.</a:t>
            </a: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Revoir la miniMap (ergonomie et code) pour une integration au tactile.</a:t>
            </a: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endParaRPr sz="1200">
              <a:solidFill>
                <a:srgbClr val="017CBC"/>
              </a:solidFill>
              <a:latin typeface="Siple"/>
              <a:ea typeface="Siple"/>
              <a:cs typeface="Siple"/>
              <a:sym typeface="Siple"/>
            </a:endParaRPr>
          </a:p>
          <a:p>
            <a:pPr lvl="0" defTabSz="1042987">
              <a:defRPr sz="1800"/>
            </a:pPr>
            <a:r>
              <a: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rPr>
              <a:t>Prise en compte de l’événement slide.</a:t>
            </a:r>
          </a:p>
        </p:txBody>
      </p:sp>
      <p:pic>
        <p:nvPicPr>
          <p:cNvPr id="79" name="image7.gif" descr="http://www.code-route.com/img/code_panneaux/AB3a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32558" y="4813000"/>
            <a:ext cx="290558" cy="317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8.png" descr="http://www.expertbriefings.com/wp-content/uploads/2013/07/Alert-Icon-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33475" y="4784547"/>
            <a:ext cx="415355" cy="34613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2703572" y="8109680"/>
            <a:ext cx="4572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0%</a:t>
            </a:r>
          </a:p>
        </p:txBody>
      </p:sp>
      <p:sp>
        <p:nvSpPr>
          <p:cNvPr id="82" name="Shape 82"/>
          <p:cNvSpPr/>
          <p:nvPr/>
        </p:nvSpPr>
        <p:spPr>
          <a:xfrm>
            <a:off x="6980787" y="8086946"/>
            <a:ext cx="69215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100%</a:t>
            </a:r>
          </a:p>
        </p:txBody>
      </p:sp>
      <p:sp>
        <p:nvSpPr>
          <p:cNvPr id="83" name="Shape 83"/>
          <p:cNvSpPr/>
          <p:nvPr/>
        </p:nvSpPr>
        <p:spPr>
          <a:xfrm>
            <a:off x="2797763" y="8293766"/>
            <a:ext cx="4543426" cy="217489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/>
            </a:pPr>
            <a:r>
              <a:rPr sz="2100"/>
              <a:t>7</a:t>
            </a:r>
          </a:p>
        </p:txBody>
      </p:sp>
      <p:sp>
        <p:nvSpPr>
          <p:cNvPr id="84" name="Shape 84"/>
          <p:cNvSpPr/>
          <p:nvPr/>
        </p:nvSpPr>
        <p:spPr>
          <a:xfrm>
            <a:off x="2096752" y="8300501"/>
            <a:ext cx="63155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Page SAS</a:t>
            </a:r>
          </a:p>
        </p:txBody>
      </p:sp>
      <p:sp>
        <p:nvSpPr>
          <p:cNvPr id="85" name="Shape 85"/>
          <p:cNvSpPr/>
          <p:nvPr/>
        </p:nvSpPr>
        <p:spPr>
          <a:xfrm>
            <a:off x="2192244" y="8579032"/>
            <a:ext cx="53605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miniMap</a:t>
            </a:r>
          </a:p>
        </p:txBody>
      </p:sp>
      <p:sp>
        <p:nvSpPr>
          <p:cNvPr id="86" name="Shape 86"/>
          <p:cNvSpPr/>
          <p:nvPr/>
        </p:nvSpPr>
        <p:spPr>
          <a:xfrm>
            <a:off x="2795647" y="8868544"/>
            <a:ext cx="4543426" cy="217489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5046617" y="8300501"/>
            <a:ext cx="282071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042987">
              <a:spcBef>
                <a:spcPts val="100"/>
              </a:spcBef>
              <a:defRPr sz="7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88" name="Shape 88"/>
          <p:cNvSpPr/>
          <p:nvPr/>
        </p:nvSpPr>
        <p:spPr>
          <a:xfrm>
            <a:off x="2803524" y="8563213"/>
            <a:ext cx="4543426" cy="217489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2794760" y="8277768"/>
            <a:ext cx="4399171" cy="237286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1613712" y="8862831"/>
            <a:ext cx="111459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Intégration données</a:t>
            </a:r>
          </a:p>
        </p:txBody>
      </p:sp>
      <p:sp>
        <p:nvSpPr>
          <p:cNvPr id="91" name="Shape 91"/>
          <p:cNvSpPr/>
          <p:nvPr/>
        </p:nvSpPr>
        <p:spPr>
          <a:xfrm>
            <a:off x="2798761" y="8548179"/>
            <a:ext cx="2560003" cy="237286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2798761" y="8863782"/>
            <a:ext cx="536059" cy="237286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