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7556500" cy="10693400"/>
  <p:notesSz cx="6858000" cy="9144000"/>
  <p:defaultTextStyle>
    <a:lvl1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1pPr>
    <a:lvl2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2pPr>
    <a:lvl3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3pPr>
    <a:lvl4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4pPr>
    <a:lvl5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5pPr>
    <a:lvl6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6pPr>
    <a:lvl7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7pPr>
    <a:lvl8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8pPr>
    <a:lvl9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8CACA"/>
          </a:solidFill>
        </a:fill>
      </a:tcStyle>
    </a:wholeTbl>
    <a:band2H>
      <a:tcTxStyle b="def" i="def"/>
      <a:tcStyle>
        <a:tcBdr/>
        <a:fill>
          <a:solidFill>
            <a:srgbClr val="FC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5CB"/>
          </a:solidFill>
        </a:fill>
      </a:tcStyle>
    </a:wholeTbl>
    <a:band2H>
      <a:tcTxStyle b="def" i="def"/>
      <a:tcStyle>
        <a:tcBdr/>
        <a:fill>
          <a:solidFill>
            <a:srgbClr val="F7EB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750"/>
            <a:ext cx="7561265" cy="1066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207963" y="6804025"/>
            <a:ext cx="6788151" cy="1127125"/>
          </a:xfrm>
          <a:prstGeom prst="rect">
            <a:avLst/>
          </a:prstGeom>
          <a:noFill/>
        </p:spPr>
        <p:txBody>
          <a:bodyPr lIns="52153" tIns="52153" rIns="52153" bIns="52153" anchor="t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65187" y="7931150"/>
            <a:ext cx="6369052" cy="27622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3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799510" indent="-277223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03337" indent="-260350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/>
            </a:pPr>
            <a:r>
              <a:rPr sz="2300"/>
              <a:t>Body Level One</a:t>
            </a:r>
            <a:endParaRPr sz="2300"/>
          </a:p>
          <a:p>
            <a:pPr lvl="1">
              <a:defRPr sz="1800"/>
            </a:pPr>
            <a:r>
              <a:rPr sz="2300"/>
              <a:t>Body Level Two</a:t>
            </a:r>
            <a:endParaRPr sz="2300"/>
          </a:p>
          <a:p>
            <a:pPr lvl="2">
              <a:defRPr sz="1800"/>
            </a:pPr>
            <a:r>
              <a:rPr sz="2300"/>
              <a:t>Body Level Three</a:t>
            </a:r>
            <a:endParaRPr sz="2300"/>
          </a:p>
          <a:p>
            <a:pPr lvl="3">
              <a:defRPr sz="1800"/>
            </a:pPr>
            <a:r>
              <a:rPr sz="2300"/>
              <a:t>Body Level Four</a:t>
            </a:r>
            <a:endParaRPr sz="2300"/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u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596900" y="6872288"/>
            <a:ext cx="6427788" cy="3821115"/>
          </a:xfrm>
          <a:prstGeom prst="rect">
            <a:avLst/>
          </a:prstGeom>
        </p:spPr>
        <p:txBody>
          <a:bodyPr anchor="t"/>
          <a:lstStyle>
            <a:lvl1pPr>
              <a:defRPr cap="all" sz="4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96900" y="0"/>
            <a:ext cx="6427788" cy="68722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None/>
              <a:defRPr sz="2000"/>
            </a:lvl3pPr>
            <a:lvl4pPr>
              <a:spcBef>
                <a:spcPts val="400"/>
              </a:spcBef>
              <a:buClrTx/>
              <a:defRPr sz="2000"/>
            </a:lvl4pPr>
            <a:lvl5pPr>
              <a:spcBef>
                <a:spcPts val="400"/>
              </a:spcBef>
              <a:buClrTx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07963" y="2370138"/>
            <a:ext cx="3294063" cy="832326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901964" indent="-379677">
              <a:spcBef>
                <a:spcPts val="600"/>
              </a:spcBef>
              <a:defRPr sz="2800"/>
            </a:lvl2pPr>
            <a:lvl3pPr marL="1407476" indent="-364488"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377825" y="400658"/>
            <a:ext cx="6805615" cy="183710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377825" y="2237763"/>
            <a:ext cx="3341688" cy="115314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3pPr>
            <a:lvl4pPr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4pPr>
            <a:lvl5pPr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377825" y="0"/>
            <a:ext cx="2487616" cy="2238375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2955925" y="425450"/>
            <a:ext cx="4227513" cy="10267950"/>
          </a:xfrm>
          <a:prstGeom prst="rect">
            <a:avLst/>
          </a:prstGeom>
        </p:spPr>
        <p:txBody>
          <a:bodyPr/>
          <a:lstStyle>
            <a:lvl2pPr marL="894214" indent="-371927"/>
            <a:lvl3pPr marL="1390119" indent="-347132"/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482725" y="7485063"/>
            <a:ext cx="4535488" cy="884241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482725" y="8369300"/>
            <a:ext cx="4535488" cy="1254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None/>
              <a:defRPr sz="1400"/>
            </a:lvl3pPr>
            <a:lvl4pPr>
              <a:spcBef>
                <a:spcPts val="300"/>
              </a:spcBef>
              <a:buClrTx/>
              <a:defRPr sz="1400"/>
            </a:lvl4pPr>
            <a:lvl5pPr>
              <a:spcBef>
                <a:spcPts val="300"/>
              </a:spcBef>
              <a:buClrTx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088"/>
            <a:ext cx="7561265" cy="1066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5722937" y="0"/>
            <a:ext cx="1838329" cy="9737725"/>
          </a:xfrm>
          <a:prstGeom prst="rect">
            <a:avLst/>
          </a:prstGeom>
          <a:solidFill>
            <a:srgbClr val="E9841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1598" tIns="61598" rIns="61598" bIns="6159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207963" y="0"/>
            <a:ext cx="5362577" cy="1069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5957887" y="10287000"/>
            <a:ext cx="1574804" cy="269407"/>
          </a:xfrm>
          <a:prstGeom prst="rect">
            <a:avLst/>
          </a:prstGeom>
          <a:ln w="12700">
            <a:miter lim="400000"/>
          </a:ln>
        </p:spPr>
        <p:txBody>
          <a:bodyPr lIns="52153" tIns="52153" rIns="52153" bIns="52153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100">
                <a:solidFill>
                  <a:srgbClr val="FFFFFF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spd="med" advClick="1"/>
  <p:txStyles>
    <p:titleStyle>
      <a:lvl1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1pPr>
      <a:lvl2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2pPr>
      <a:lvl3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3pPr>
      <a:lvl4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4pPr>
      <a:lvl5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5pPr>
      <a:lvl6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6pPr>
      <a:lvl7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7pPr>
      <a:lvl8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8pPr>
      <a:lvl9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90525" indent="-390525" defTabSz="1042987">
        <a:spcBef>
          <a:spcPts val="700"/>
        </a:spcBef>
        <a:buClr>
          <a:srgbClr val="ED0000"/>
        </a:buClr>
        <a:buSzPct val="100000"/>
        <a:buChar char="•"/>
        <a:defRPr sz="3200">
          <a:latin typeface="Verdana"/>
          <a:ea typeface="Verdana"/>
          <a:cs typeface="Verdana"/>
          <a:sym typeface="Verdana"/>
        </a:defRPr>
      </a:lvl1pPr>
      <a:lvl2pPr marL="907990" indent="-385703" defTabSz="1042987">
        <a:spcBef>
          <a:spcPts val="700"/>
        </a:spcBef>
        <a:buClr>
          <a:srgbClr val="ED0000"/>
        </a:buClr>
        <a:buSzPct val="100000"/>
        <a:buChar char="▪"/>
        <a:defRPr sz="3200">
          <a:latin typeface="Verdana"/>
          <a:ea typeface="Verdana"/>
          <a:cs typeface="Verdana"/>
          <a:sym typeface="Verdana"/>
        </a:defRPr>
      </a:lvl2pPr>
      <a:lvl3pPr marL="1405214" indent="-362224" defTabSz="1042987">
        <a:spcBef>
          <a:spcPts val="700"/>
        </a:spcBef>
        <a:buClr>
          <a:srgbClr val="ED0000"/>
        </a:buClr>
        <a:buSzPct val="100000"/>
        <a:buChar char="-"/>
        <a:defRPr sz="3200">
          <a:latin typeface="Verdana"/>
          <a:ea typeface="Verdana"/>
          <a:cs typeface="Verdana"/>
          <a:sym typeface="Verdana"/>
        </a:defRPr>
      </a:lvl3pPr>
      <a:lvl4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4pPr>
      <a:lvl5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5pPr>
      <a:lvl6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6pPr>
      <a:lvl7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7pPr>
      <a:lvl8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8pPr>
      <a:lvl9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1pPr>
      <a:lvl2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2pPr>
      <a:lvl3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3pPr>
      <a:lvl4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4pPr>
      <a:lvl5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5pPr>
      <a:lvl6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6pPr>
      <a:lvl7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7pPr>
      <a:lvl8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8pPr>
      <a:lvl9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gif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3.png"/>
          <p:cNvPicPr/>
          <p:nvPr/>
        </p:nvPicPr>
        <p:blipFill>
          <a:blip r:embed="rId2">
            <a:extLst/>
          </a:blip>
          <a:srcRect l="0" t="7875" r="0" b="0"/>
          <a:stretch>
            <a:fillRect/>
          </a:stretch>
        </p:blipFill>
        <p:spPr>
          <a:xfrm>
            <a:off x="167480" y="86860"/>
            <a:ext cx="7141544" cy="13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1.jpeg" descr="http://erc-bethunois.santenpdc.org/cache/fichs_declinaison/12862_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0962" y="1962324"/>
            <a:ext cx="478064" cy="47806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111123" y="7500393"/>
            <a:ext cx="7332665" cy="2736308"/>
          </a:xfrm>
          <a:prstGeom prst="rect">
            <a:avLst/>
          </a:prstGeom>
          <a:solidFill>
            <a:srgbClr val="FFF9F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-1" y="10457481"/>
            <a:ext cx="7561265" cy="217491"/>
          </a:xfrm>
          <a:prstGeom prst="rect">
            <a:avLst/>
          </a:prstGeom>
          <a:solidFill>
            <a:srgbClr val="C1B5A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-1" y="10241581"/>
            <a:ext cx="7561265" cy="222254"/>
          </a:xfrm>
          <a:prstGeom prst="rect">
            <a:avLst/>
          </a:prstGeom>
          <a:solidFill>
            <a:srgbClr val="D8D0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-1" y="10484470"/>
            <a:ext cx="1318078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Auteur : Maximilien Oberlis</a:t>
            </a:r>
          </a:p>
        </p:txBody>
      </p:sp>
      <p:sp>
        <p:nvSpPr>
          <p:cNvPr id="64" name="Shape 64"/>
          <p:cNvSpPr/>
          <p:nvPr/>
        </p:nvSpPr>
        <p:spPr>
          <a:xfrm>
            <a:off x="357383" y="2195389"/>
            <a:ext cx="1191177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Résumé semaine</a:t>
            </a:r>
          </a:p>
        </p:txBody>
      </p:sp>
      <p:sp>
        <p:nvSpPr>
          <p:cNvPr id="65" name="Shape 65"/>
          <p:cNvSpPr/>
          <p:nvPr/>
        </p:nvSpPr>
        <p:spPr>
          <a:xfrm>
            <a:off x="3922910" y="2169989"/>
            <a:ext cx="16804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Activité semaine suivante</a:t>
            </a:r>
          </a:p>
        </p:txBody>
      </p:sp>
      <p:sp>
        <p:nvSpPr>
          <p:cNvPr id="66" name="Shape 66"/>
          <p:cNvSpPr/>
          <p:nvPr/>
        </p:nvSpPr>
        <p:spPr>
          <a:xfrm>
            <a:off x="324245" y="4918843"/>
            <a:ext cx="1866621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Actions prioritaires en cours </a:t>
            </a:r>
          </a:p>
        </p:txBody>
      </p:sp>
      <p:sp>
        <p:nvSpPr>
          <p:cNvPr id="67" name="Shape 67"/>
          <p:cNvSpPr/>
          <p:nvPr/>
        </p:nvSpPr>
        <p:spPr>
          <a:xfrm>
            <a:off x="4008832" y="4920431"/>
            <a:ext cx="1051409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Points critiques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264476" y="2428399"/>
            <a:ext cx="3366766" cy="2197878"/>
            <a:chOff x="-1" y="-1"/>
            <a:chExt cx="3366765" cy="2197877"/>
          </a:xfrm>
        </p:grpSpPr>
        <p:sp>
          <p:nvSpPr>
            <p:cNvPr id="68" name="Shape 68"/>
            <p:cNvSpPr/>
            <p:nvPr/>
          </p:nvSpPr>
          <p:spPr>
            <a:xfrm>
              <a:off x="-2" y="-2"/>
              <a:ext cx="3366766" cy="2197879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-2" y="-1"/>
              <a:ext cx="336676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042987">
                <a:def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17CBC"/>
                  </a:solidFill>
                </a:rPr>
                <a:t>Recherche de lib pour l’intégration des data + prise en main avec recherche de tuto de sur D3.js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2293938" y="7741790"/>
            <a:ext cx="1299977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EA5117"/>
                </a:solidFill>
              </a:rPr>
              <a:t>Indicateurs de suivi</a:t>
            </a:r>
          </a:p>
        </p:txBody>
      </p:sp>
      <p:pic>
        <p:nvPicPr>
          <p:cNvPr id="72" name="image4.png" descr="Graphique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727501"/>
            <a:ext cx="595313" cy="59690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1819269" y="7760834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1962144" y="7760834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A9D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2105019" y="7760834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CD8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78" name="Group 78"/>
          <p:cNvGrpSpPr/>
          <p:nvPr/>
        </p:nvGrpSpPr>
        <p:grpSpPr>
          <a:xfrm>
            <a:off x="252235" y="5204592"/>
            <a:ext cx="3366767" cy="2162876"/>
            <a:chOff x="0" y="0"/>
            <a:chExt cx="3366766" cy="2162874"/>
          </a:xfrm>
        </p:grpSpPr>
        <p:sp>
          <p:nvSpPr>
            <p:cNvPr id="76" name="Shape 76"/>
            <p:cNvSpPr/>
            <p:nvPr/>
          </p:nvSpPr>
          <p:spPr>
            <a:xfrm>
              <a:off x="-1" y="-1"/>
              <a:ext cx="3366767" cy="2162876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0"/>
              <a:ext cx="336676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042987">
                <a:def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17CBC"/>
                  </a:solidFill>
                </a:rPr>
                <a:t>Finir l’integration des tests sur le proto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3835171" y="5204592"/>
            <a:ext cx="3524481" cy="2162876"/>
            <a:chOff x="-1" y="0"/>
            <a:chExt cx="3524480" cy="2162874"/>
          </a:xfrm>
        </p:grpSpPr>
        <p:sp>
          <p:nvSpPr>
            <p:cNvPr id="79" name="Shape 79"/>
            <p:cNvSpPr/>
            <p:nvPr/>
          </p:nvSpPr>
          <p:spPr>
            <a:xfrm>
              <a:off x="-2" y="-1"/>
              <a:ext cx="3524481" cy="2162876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-2" y="-1"/>
              <a:ext cx="352448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042987">
                <a:def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17CBC"/>
                  </a:solidFill>
                </a:rPr>
                <a:t>Juste du temps pour prendre en main D3.js</a:t>
              </a:r>
            </a:p>
          </p:txBody>
        </p:sp>
      </p:grpSp>
      <p:sp>
        <p:nvSpPr>
          <p:cNvPr id="82" name="Shape 82"/>
          <p:cNvSpPr/>
          <p:nvPr/>
        </p:nvSpPr>
        <p:spPr>
          <a:xfrm>
            <a:off x="147777" y="1479752"/>
            <a:ext cx="3592049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400"/>
              </a:spcBef>
              <a:defRPr i="1" sz="2000">
                <a:solidFill>
                  <a:srgbClr val="BF311A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000">
                <a:solidFill>
                  <a:srgbClr val="BF311A"/>
                </a:solidFill>
              </a:rPr>
              <a:t>Synthèse hebdomadaire – S31</a:t>
            </a:r>
          </a:p>
        </p:txBody>
      </p:sp>
      <p:pic>
        <p:nvPicPr>
          <p:cNvPr id="83" name="image5.png" descr="http://www.chirvathlon.com/design/icone-resume-editio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1062" y="1970882"/>
            <a:ext cx="379533" cy="37953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grpSp>
        <p:nvGrpSpPr>
          <p:cNvPr id="86" name="Group 86"/>
          <p:cNvGrpSpPr/>
          <p:nvPr/>
        </p:nvGrpSpPr>
        <p:grpSpPr>
          <a:xfrm>
            <a:off x="3852636" y="2428750"/>
            <a:ext cx="3524477" cy="2197873"/>
            <a:chOff x="0" y="0"/>
            <a:chExt cx="3524475" cy="2197872"/>
          </a:xfrm>
        </p:grpSpPr>
        <p:sp>
          <p:nvSpPr>
            <p:cNvPr id="84" name="Shape 84"/>
            <p:cNvSpPr/>
            <p:nvPr/>
          </p:nvSpPr>
          <p:spPr>
            <a:xfrm>
              <a:off x="-1" y="-1"/>
              <a:ext cx="3524477" cy="2197874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-1" y="0"/>
              <a:ext cx="3524477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1042987"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Integration des tests de graphique dans le proto du site web.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1042987"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Fimalisation de la navigation et du zonning.</a:t>
              </a:r>
            </a:p>
          </p:txBody>
        </p:sp>
      </p:grpSp>
      <p:pic>
        <p:nvPicPr>
          <p:cNvPr id="87" name="image1.gif" descr="http://www.code-route.com/img/code_panneaux/AB3a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32558" y="4813000"/>
            <a:ext cx="290561" cy="317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6.png" descr="http://www.expertbriefings.com/wp-content/uploads/2013/07/Alert-Icon-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33475" y="4784547"/>
            <a:ext cx="415358" cy="34613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2703571" y="8109680"/>
            <a:ext cx="457205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0%</a:t>
            </a:r>
          </a:p>
        </p:txBody>
      </p:sp>
      <p:sp>
        <p:nvSpPr>
          <p:cNvPr id="90" name="Shape 90"/>
          <p:cNvSpPr/>
          <p:nvPr/>
        </p:nvSpPr>
        <p:spPr>
          <a:xfrm>
            <a:off x="6980787" y="8086945"/>
            <a:ext cx="692154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100%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2797761" y="8243760"/>
            <a:ext cx="4543431" cy="317501"/>
            <a:chOff x="0" y="0"/>
            <a:chExt cx="4543430" cy="317500"/>
          </a:xfrm>
        </p:grpSpPr>
        <p:sp>
          <p:nvSpPr>
            <p:cNvPr id="91" name="Shape 91"/>
            <p:cNvSpPr/>
            <p:nvPr/>
          </p:nvSpPr>
          <p:spPr>
            <a:xfrm>
              <a:off x="-1" y="50005"/>
              <a:ext cx="4543431" cy="2174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A5117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-1" y="-1"/>
              <a:ext cx="4543431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 lvl="0">
                <a:defRPr sz="1800"/>
              </a:pPr>
              <a:r>
                <a:rPr sz="2100"/>
                <a:t>7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096752" y="8300501"/>
            <a:ext cx="631546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Page SAS</a:t>
            </a:r>
          </a:p>
        </p:txBody>
      </p:sp>
      <p:sp>
        <p:nvSpPr>
          <p:cNvPr id="95" name="Shape 95"/>
          <p:cNvSpPr/>
          <p:nvPr/>
        </p:nvSpPr>
        <p:spPr>
          <a:xfrm>
            <a:off x="2192244" y="8579032"/>
            <a:ext cx="536054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miniMap</a:t>
            </a:r>
          </a:p>
        </p:txBody>
      </p:sp>
      <p:sp>
        <p:nvSpPr>
          <p:cNvPr id="96" name="Shape 96"/>
          <p:cNvSpPr/>
          <p:nvPr/>
        </p:nvSpPr>
        <p:spPr>
          <a:xfrm>
            <a:off x="2795645" y="8868543"/>
            <a:ext cx="4543431" cy="217491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046617" y="8300501"/>
            <a:ext cx="282067" cy="19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7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FFFFFF"/>
                </a:solidFill>
              </a:rPr>
              <a:t>60%</a:t>
            </a:r>
          </a:p>
        </p:txBody>
      </p:sp>
      <p:sp>
        <p:nvSpPr>
          <p:cNvPr id="98" name="Shape 98"/>
          <p:cNvSpPr/>
          <p:nvPr/>
        </p:nvSpPr>
        <p:spPr>
          <a:xfrm>
            <a:off x="2803523" y="8563212"/>
            <a:ext cx="4543429" cy="217491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2794759" y="8277768"/>
            <a:ext cx="4399175" cy="237289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1613710" y="8862831"/>
            <a:ext cx="1114586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Intégration données</a:t>
            </a:r>
          </a:p>
        </p:txBody>
      </p:sp>
      <p:sp>
        <p:nvSpPr>
          <p:cNvPr id="101" name="Shape 101"/>
          <p:cNvSpPr/>
          <p:nvPr/>
        </p:nvSpPr>
        <p:spPr>
          <a:xfrm>
            <a:off x="2798759" y="8548178"/>
            <a:ext cx="3592049" cy="237290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798759" y="8863782"/>
            <a:ext cx="2431487" cy="237289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