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2"/>
  </p:sldMasterIdLst>
  <p:notesMasterIdLst>
    <p:notesMasterId r:id="rId25"/>
  </p:notesMasterIdLst>
  <p:handoutMasterIdLst>
    <p:handoutMasterId r:id="rId26"/>
  </p:handoutMasterIdLst>
  <p:sldIdLst>
    <p:sldId id="4753" r:id="rId3"/>
    <p:sldId id="4754" r:id="rId4"/>
    <p:sldId id="4755" r:id="rId5"/>
    <p:sldId id="4768" r:id="rId6"/>
    <p:sldId id="4764" r:id="rId7"/>
    <p:sldId id="4756" r:id="rId8"/>
    <p:sldId id="4665" r:id="rId9"/>
    <p:sldId id="4760" r:id="rId10"/>
    <p:sldId id="4658" r:id="rId11"/>
    <p:sldId id="4776" r:id="rId12"/>
    <p:sldId id="4749" r:id="rId13"/>
    <p:sldId id="4773" r:id="rId14"/>
    <p:sldId id="4775" r:id="rId15"/>
    <p:sldId id="4765" r:id="rId16"/>
    <p:sldId id="4766" r:id="rId17"/>
    <p:sldId id="4767" r:id="rId18"/>
    <p:sldId id="4761" r:id="rId19"/>
    <p:sldId id="4769" r:id="rId20"/>
    <p:sldId id="4770" r:id="rId21"/>
    <p:sldId id="4771" r:id="rId22"/>
    <p:sldId id="4772" r:id="rId23"/>
    <p:sldId id="4762" r:id="rId24"/>
  </p:sldIdLst>
  <p:sldSz cx="12858750" cy="7232650"/>
  <p:notesSz cx="6858000" cy="9144000"/>
  <p:custDataLst>
    <p:tags r:id="rId2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4050">
          <p15:clr>
            <a:srgbClr val="A4A3A4"/>
          </p15:clr>
        </p15:guide>
        <p15:guide id="3" pos="557">
          <p15:clr>
            <a:srgbClr val="A4A3A4"/>
          </p15:clr>
        </p15:guide>
        <p15:guide id="4" orient="horz" pos="4183">
          <p15:clr>
            <a:srgbClr val="A4A3A4"/>
          </p15:clr>
        </p15:guide>
        <p15:guide id="5" pos="7497">
          <p15:clr>
            <a:srgbClr val="A4A3A4"/>
          </p15:clr>
        </p15:guide>
        <p15:guide id="6" pos="690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CAC5"/>
    <a:srgbClr val="FFFFFF"/>
    <a:srgbClr val="ECEAED"/>
    <a:srgbClr val="A79FAA"/>
    <a:srgbClr val="FBDBC6"/>
    <a:srgbClr val="FABAAE"/>
    <a:srgbClr val="CECED0"/>
    <a:srgbClr val="FAECDF"/>
    <a:srgbClr val="F9EDDF"/>
    <a:srgbClr val="677C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2" autoAdjust="0"/>
    <p:restoredTop sz="96314" autoAdjust="0"/>
  </p:normalViewPr>
  <p:slideViewPr>
    <p:cSldViewPr>
      <p:cViewPr varScale="1">
        <p:scale>
          <a:sx n="86" d="100"/>
          <a:sy n="86" d="100"/>
        </p:scale>
        <p:origin x="104" y="148"/>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2022/9/11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927228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2022/9/11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1605571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2469221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10</a:t>
            </a:fld>
            <a:endParaRPr lang="en-GB"/>
          </a:p>
        </p:txBody>
      </p:sp>
    </p:spTree>
    <p:extLst>
      <p:ext uri="{BB962C8B-B14F-4D97-AF65-F5344CB8AC3E}">
        <p14:creationId xmlns:p14="http://schemas.microsoft.com/office/powerpoint/2010/main" val="1563981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t>11</a:t>
            </a:fld>
            <a:endParaRPr lang="en-US" dirty="0"/>
          </a:p>
        </p:txBody>
      </p:sp>
    </p:spTree>
    <p:extLst>
      <p:ext uri="{BB962C8B-B14F-4D97-AF65-F5344CB8AC3E}">
        <p14:creationId xmlns:p14="http://schemas.microsoft.com/office/powerpoint/2010/main" val="3970689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t>12</a:t>
            </a:fld>
            <a:endParaRPr lang="en-US" dirty="0"/>
          </a:p>
        </p:txBody>
      </p:sp>
    </p:spTree>
    <p:extLst>
      <p:ext uri="{BB962C8B-B14F-4D97-AF65-F5344CB8AC3E}">
        <p14:creationId xmlns:p14="http://schemas.microsoft.com/office/powerpoint/2010/main" val="1252233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t>13</a:t>
            </a:fld>
            <a:endParaRPr lang="en-US" dirty="0"/>
          </a:p>
        </p:txBody>
      </p:sp>
    </p:spTree>
    <p:extLst>
      <p:ext uri="{BB962C8B-B14F-4D97-AF65-F5344CB8AC3E}">
        <p14:creationId xmlns:p14="http://schemas.microsoft.com/office/powerpoint/2010/main" val="4228969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2732373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extLst>
      <p:ext uri="{BB962C8B-B14F-4D97-AF65-F5344CB8AC3E}">
        <p14:creationId xmlns:p14="http://schemas.microsoft.com/office/powerpoint/2010/main" val="2740740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3445037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17</a:t>
            </a:fld>
            <a:endParaRPr lang="zh-CN" altLang="en-US"/>
          </a:p>
        </p:txBody>
      </p:sp>
    </p:spTree>
    <p:extLst>
      <p:ext uri="{BB962C8B-B14F-4D97-AF65-F5344CB8AC3E}">
        <p14:creationId xmlns:p14="http://schemas.microsoft.com/office/powerpoint/2010/main" val="3342716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extLst>
      <p:ext uri="{BB962C8B-B14F-4D97-AF65-F5344CB8AC3E}">
        <p14:creationId xmlns:p14="http://schemas.microsoft.com/office/powerpoint/2010/main" val="156167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extLst>
      <p:ext uri="{BB962C8B-B14F-4D97-AF65-F5344CB8AC3E}">
        <p14:creationId xmlns:p14="http://schemas.microsoft.com/office/powerpoint/2010/main" val="99484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422187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20</a:t>
            </a:fld>
            <a:endParaRPr lang="zh-CN" altLang="en-US"/>
          </a:p>
        </p:txBody>
      </p:sp>
    </p:spTree>
    <p:extLst>
      <p:ext uri="{BB962C8B-B14F-4D97-AF65-F5344CB8AC3E}">
        <p14:creationId xmlns:p14="http://schemas.microsoft.com/office/powerpoint/2010/main" val="2919711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extLst>
      <p:ext uri="{BB962C8B-B14F-4D97-AF65-F5344CB8AC3E}">
        <p14:creationId xmlns:p14="http://schemas.microsoft.com/office/powerpoint/2010/main" val="1466242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extLst>
      <p:ext uri="{BB962C8B-B14F-4D97-AF65-F5344CB8AC3E}">
        <p14:creationId xmlns:p14="http://schemas.microsoft.com/office/powerpoint/2010/main" val="204113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3</a:t>
            </a:fld>
            <a:endParaRPr lang="zh-CN" altLang="en-US"/>
          </a:p>
        </p:txBody>
      </p:sp>
    </p:spTree>
    <p:extLst>
      <p:ext uri="{BB962C8B-B14F-4D97-AF65-F5344CB8AC3E}">
        <p14:creationId xmlns:p14="http://schemas.microsoft.com/office/powerpoint/2010/main" val="3187195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t>4</a:t>
            </a:fld>
            <a:endParaRPr lang="en-US" dirty="0"/>
          </a:p>
        </p:txBody>
      </p:sp>
    </p:spTree>
    <p:extLst>
      <p:ext uri="{BB962C8B-B14F-4D97-AF65-F5344CB8AC3E}">
        <p14:creationId xmlns:p14="http://schemas.microsoft.com/office/powerpoint/2010/main" val="394286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t>5</a:t>
            </a:fld>
            <a:endParaRPr lang="en-US" dirty="0"/>
          </a:p>
        </p:txBody>
      </p:sp>
    </p:spTree>
    <p:extLst>
      <p:ext uri="{BB962C8B-B14F-4D97-AF65-F5344CB8AC3E}">
        <p14:creationId xmlns:p14="http://schemas.microsoft.com/office/powerpoint/2010/main" val="76196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6</a:t>
            </a:fld>
            <a:endParaRPr lang="zh-CN" altLang="en-US"/>
          </a:p>
        </p:txBody>
      </p:sp>
    </p:spTree>
    <p:extLst>
      <p:ext uri="{BB962C8B-B14F-4D97-AF65-F5344CB8AC3E}">
        <p14:creationId xmlns:p14="http://schemas.microsoft.com/office/powerpoint/2010/main" val="2147443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extLst>
      <p:ext uri="{BB962C8B-B14F-4D97-AF65-F5344CB8AC3E}">
        <p14:creationId xmlns:p14="http://schemas.microsoft.com/office/powerpoint/2010/main" val="230744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8</a:t>
            </a:fld>
            <a:endParaRPr lang="zh-CN" altLang="en-US"/>
          </a:p>
        </p:txBody>
      </p:sp>
    </p:spTree>
    <p:extLst>
      <p:ext uri="{BB962C8B-B14F-4D97-AF65-F5344CB8AC3E}">
        <p14:creationId xmlns:p14="http://schemas.microsoft.com/office/powerpoint/2010/main" val="284157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1356798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2022/9/11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69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2022/9/11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63182464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2022/9/11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91246882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2022/9/11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37236702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2022/9/11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427308085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2022/9/11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
        <p:nvSpPr>
          <p:cNvPr id="7" name="TextBox 6"/>
          <p:cNvSpPr txBox="1"/>
          <p:nvPr userDrawn="1"/>
        </p:nvSpPr>
        <p:spPr>
          <a:xfrm>
            <a:off x="1172791" y="7114220"/>
            <a:ext cx="1800200" cy="118430"/>
          </a:xfrm>
          <a:prstGeom prst="rect">
            <a:avLst/>
          </a:prstGeom>
          <a:noFill/>
        </p:spPr>
        <p:txBody>
          <a:bodyPr wrap="square" rtlCol="0">
            <a:spAutoFit/>
          </a:bodyPr>
          <a:lstStyle/>
          <a:p>
            <a:pPr fontAlgn="auto">
              <a:lnSpc>
                <a:spcPct val="200000"/>
              </a:lnSpc>
              <a:spcBef>
                <a:spcPts val="0"/>
              </a:spcBef>
              <a:spcAft>
                <a:spcPts val="0"/>
              </a:spcAft>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28485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2022/9/11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13832958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a:prstGeom prst="rect">
            <a:avLst/>
          </a:prstGeom>
        </p:spPr>
        <p:txBody>
          <a:bodyPr lIns="114803" tIns="57401" rIns="114803" bIns="57401"/>
          <a:lstStyle/>
          <a:p>
            <a:r>
              <a:rPr lang="zh-CN" altLang="en-US"/>
              <a:t>单击此处编辑母版标题样式</a:t>
            </a:r>
          </a:p>
        </p:txBody>
      </p:sp>
      <p:sp>
        <p:nvSpPr>
          <p:cNvPr id="3" name="竖排文字占位符 2"/>
          <p:cNvSpPr>
            <a:spLocks noGrp="1"/>
          </p:cNvSpPr>
          <p:nvPr>
            <p:ph type="body" orient="vert" idx="1"/>
          </p:nvPr>
        </p:nvSpPr>
        <p:spPr>
          <a:xfrm>
            <a:off x="642938" y="1687619"/>
            <a:ext cx="11572875" cy="4773215"/>
          </a:xfrm>
          <a:prstGeom prst="rect">
            <a:avLst/>
          </a:prstGeom>
        </p:spPr>
        <p:txBody>
          <a:bodyPr vert="eaVert" lIns="114803" tIns="57401" rIns="114803" bIns="5740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42938" y="6703595"/>
            <a:ext cx="3000375" cy="385072"/>
          </a:xfrm>
          <a:prstGeom prst="rect">
            <a:avLst/>
          </a:prstGeom>
        </p:spPr>
        <p:txBody>
          <a:bodyPr lIns="114803" tIns="57401" rIns="114803" bIns="57401"/>
          <a:lstStyle/>
          <a:p>
            <a:pPr defTabSz="1148029" fontAlgn="auto">
              <a:spcBef>
                <a:spcPts val="0"/>
              </a:spcBef>
              <a:spcAft>
                <a:spcPts val="0"/>
              </a:spcAft>
            </a:pPr>
            <a:fld id="{2E3AAC11-D570-4EA9-AFC0-30FB72BA45EB}" type="datetimeFigureOut">
              <a:rPr lang="zh-CN" altLang="en-US" sz="2300" smtClean="0">
                <a:solidFill>
                  <a:prstClr val="black"/>
                </a:solidFill>
                <a:latin typeface="Calibri"/>
                <a:ea typeface="宋体"/>
              </a:rPr>
              <a:pPr defTabSz="1148029" fontAlgn="auto">
                <a:spcBef>
                  <a:spcPts val="0"/>
                </a:spcBef>
                <a:spcAft>
                  <a:spcPts val="0"/>
                </a:spcAft>
              </a:pPr>
              <a:t>2022/9/11</a:t>
            </a:fld>
            <a:endParaRPr lang="zh-CN" altLang="en-US" sz="2300">
              <a:solidFill>
                <a:prstClr val="black"/>
              </a:solidFill>
              <a:latin typeface="Calibri"/>
              <a:ea typeface="宋体"/>
            </a:endParaRPr>
          </a:p>
        </p:txBody>
      </p:sp>
      <p:sp>
        <p:nvSpPr>
          <p:cNvPr id="5" name="页脚占位符 4"/>
          <p:cNvSpPr>
            <a:spLocks noGrp="1"/>
          </p:cNvSpPr>
          <p:nvPr>
            <p:ph type="ftr" sz="quarter" idx="11"/>
          </p:nvPr>
        </p:nvSpPr>
        <p:spPr>
          <a:xfrm>
            <a:off x="4393406" y="6703595"/>
            <a:ext cx="4071938" cy="385072"/>
          </a:xfrm>
          <a:prstGeom prst="rect">
            <a:avLst/>
          </a:prstGeom>
        </p:spPr>
        <p:txBody>
          <a:bodyPr lIns="114803" tIns="57401" rIns="114803" bIns="57401"/>
          <a:lstStyle/>
          <a:p>
            <a:pPr defTabSz="1148029" fontAlgn="auto">
              <a:spcBef>
                <a:spcPts val="0"/>
              </a:spcBef>
              <a:spcAft>
                <a:spcPts val="0"/>
              </a:spcAft>
            </a:pPr>
            <a:endParaRPr lang="zh-CN" altLang="en-US" sz="2300">
              <a:solidFill>
                <a:prstClr val="black"/>
              </a:solidFill>
              <a:latin typeface="Calibri"/>
              <a:ea typeface="宋体"/>
            </a:endParaRPr>
          </a:p>
        </p:txBody>
      </p:sp>
      <p:sp>
        <p:nvSpPr>
          <p:cNvPr id="6" name="灯片编号占位符 5"/>
          <p:cNvSpPr>
            <a:spLocks noGrp="1"/>
          </p:cNvSpPr>
          <p:nvPr>
            <p:ph type="sldNum" sz="quarter" idx="12"/>
          </p:nvPr>
        </p:nvSpPr>
        <p:spPr>
          <a:xfrm>
            <a:off x="9215438" y="6703595"/>
            <a:ext cx="3000375" cy="385072"/>
          </a:xfrm>
          <a:prstGeom prst="rect">
            <a:avLst/>
          </a:prstGeom>
        </p:spPr>
        <p:txBody>
          <a:bodyPr lIns="114803" tIns="57401" rIns="114803" bIns="57401"/>
          <a:lstStyle/>
          <a:p>
            <a:pPr defTabSz="1148029" fontAlgn="auto">
              <a:spcBef>
                <a:spcPts val="0"/>
              </a:spcBef>
              <a:spcAft>
                <a:spcPts val="0"/>
              </a:spcAft>
            </a:pPr>
            <a:fld id="{55ECCFAA-F4FB-487C-9F1E-C8836D0C3DC9}" type="slidenum">
              <a:rPr lang="zh-CN" altLang="en-US" sz="2300" smtClean="0">
                <a:solidFill>
                  <a:prstClr val="black"/>
                </a:solidFill>
                <a:latin typeface="Calibri"/>
                <a:ea typeface="宋体"/>
              </a:rPr>
              <a:pPr defTabSz="1148029" fontAlgn="auto">
                <a:spcBef>
                  <a:spcPts val="0"/>
                </a:spcBef>
                <a:spcAft>
                  <a:spcPts val="0"/>
                </a:spcAft>
              </a:pPr>
              <a:t>‹#›</a:t>
            </a:fld>
            <a:endParaRPr lang="zh-CN" altLang="en-US" sz="2300">
              <a:solidFill>
                <a:prstClr val="black"/>
              </a:solidFill>
              <a:latin typeface="Calibri"/>
              <a:ea typeface="宋体"/>
            </a:endParaRPr>
          </a:p>
        </p:txBody>
      </p:sp>
    </p:spTree>
    <p:extLst>
      <p:ext uri="{BB962C8B-B14F-4D97-AF65-F5344CB8AC3E}">
        <p14:creationId xmlns:p14="http://schemas.microsoft.com/office/powerpoint/2010/main" val="125310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89642"/>
            <a:ext cx="2893219" cy="6171192"/>
          </a:xfrm>
          <a:prstGeom prst="rect">
            <a:avLst/>
          </a:prstGeom>
        </p:spPr>
        <p:txBody>
          <a:bodyPr vert="eaVert" lIns="114803" tIns="57401" rIns="114803" bIns="57401"/>
          <a:lstStyle/>
          <a:p>
            <a:r>
              <a:rPr lang="zh-CN" altLang="en-US"/>
              <a:t>单击此处编辑母版标题样式</a:t>
            </a:r>
          </a:p>
        </p:txBody>
      </p:sp>
      <p:sp>
        <p:nvSpPr>
          <p:cNvPr id="3" name="竖排文字占位符 2"/>
          <p:cNvSpPr>
            <a:spLocks noGrp="1"/>
          </p:cNvSpPr>
          <p:nvPr>
            <p:ph type="body" orient="vert" idx="1"/>
          </p:nvPr>
        </p:nvSpPr>
        <p:spPr>
          <a:xfrm>
            <a:off x="642937" y="289642"/>
            <a:ext cx="8465344" cy="6171192"/>
          </a:xfrm>
          <a:prstGeom prst="rect">
            <a:avLst/>
          </a:prstGeom>
        </p:spPr>
        <p:txBody>
          <a:bodyPr vert="eaVert" lIns="114803" tIns="57401" rIns="114803" bIns="5740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42938" y="6703595"/>
            <a:ext cx="3000375" cy="385072"/>
          </a:xfrm>
          <a:prstGeom prst="rect">
            <a:avLst/>
          </a:prstGeom>
        </p:spPr>
        <p:txBody>
          <a:bodyPr lIns="114803" tIns="57401" rIns="114803" bIns="57401"/>
          <a:lstStyle/>
          <a:p>
            <a:pPr defTabSz="1148029" fontAlgn="auto">
              <a:spcBef>
                <a:spcPts val="0"/>
              </a:spcBef>
              <a:spcAft>
                <a:spcPts val="0"/>
              </a:spcAft>
            </a:pPr>
            <a:fld id="{2E3AAC11-D570-4EA9-AFC0-30FB72BA45EB}" type="datetimeFigureOut">
              <a:rPr lang="zh-CN" altLang="en-US" sz="2300" smtClean="0">
                <a:solidFill>
                  <a:prstClr val="black"/>
                </a:solidFill>
                <a:latin typeface="Calibri"/>
                <a:ea typeface="宋体"/>
              </a:rPr>
              <a:pPr defTabSz="1148029" fontAlgn="auto">
                <a:spcBef>
                  <a:spcPts val="0"/>
                </a:spcBef>
                <a:spcAft>
                  <a:spcPts val="0"/>
                </a:spcAft>
              </a:pPr>
              <a:t>2022/9/11</a:t>
            </a:fld>
            <a:endParaRPr lang="zh-CN" altLang="en-US" sz="2300">
              <a:solidFill>
                <a:prstClr val="black"/>
              </a:solidFill>
              <a:latin typeface="Calibri"/>
              <a:ea typeface="宋体"/>
            </a:endParaRPr>
          </a:p>
        </p:txBody>
      </p:sp>
      <p:sp>
        <p:nvSpPr>
          <p:cNvPr id="5" name="页脚占位符 4"/>
          <p:cNvSpPr>
            <a:spLocks noGrp="1"/>
          </p:cNvSpPr>
          <p:nvPr>
            <p:ph type="ftr" sz="quarter" idx="11"/>
          </p:nvPr>
        </p:nvSpPr>
        <p:spPr>
          <a:xfrm>
            <a:off x="4393406" y="6703595"/>
            <a:ext cx="4071938" cy="385072"/>
          </a:xfrm>
          <a:prstGeom prst="rect">
            <a:avLst/>
          </a:prstGeom>
        </p:spPr>
        <p:txBody>
          <a:bodyPr lIns="114803" tIns="57401" rIns="114803" bIns="57401"/>
          <a:lstStyle/>
          <a:p>
            <a:pPr defTabSz="1148029" fontAlgn="auto">
              <a:spcBef>
                <a:spcPts val="0"/>
              </a:spcBef>
              <a:spcAft>
                <a:spcPts val="0"/>
              </a:spcAft>
            </a:pPr>
            <a:endParaRPr lang="zh-CN" altLang="en-US" sz="2300">
              <a:solidFill>
                <a:prstClr val="black"/>
              </a:solidFill>
              <a:latin typeface="Calibri"/>
              <a:ea typeface="宋体"/>
            </a:endParaRPr>
          </a:p>
        </p:txBody>
      </p:sp>
      <p:sp>
        <p:nvSpPr>
          <p:cNvPr id="6" name="灯片编号占位符 5"/>
          <p:cNvSpPr>
            <a:spLocks noGrp="1"/>
          </p:cNvSpPr>
          <p:nvPr>
            <p:ph type="sldNum" sz="quarter" idx="12"/>
          </p:nvPr>
        </p:nvSpPr>
        <p:spPr>
          <a:xfrm>
            <a:off x="9215438" y="6703595"/>
            <a:ext cx="3000375" cy="385072"/>
          </a:xfrm>
          <a:prstGeom prst="rect">
            <a:avLst/>
          </a:prstGeom>
        </p:spPr>
        <p:txBody>
          <a:bodyPr lIns="114803" tIns="57401" rIns="114803" bIns="57401"/>
          <a:lstStyle/>
          <a:p>
            <a:pPr defTabSz="1148029" fontAlgn="auto">
              <a:spcBef>
                <a:spcPts val="0"/>
              </a:spcBef>
              <a:spcAft>
                <a:spcPts val="0"/>
              </a:spcAft>
            </a:pPr>
            <a:fld id="{55ECCFAA-F4FB-487C-9F1E-C8836D0C3DC9}" type="slidenum">
              <a:rPr lang="zh-CN" altLang="en-US" sz="2300" smtClean="0">
                <a:solidFill>
                  <a:prstClr val="black"/>
                </a:solidFill>
                <a:latin typeface="Calibri"/>
                <a:ea typeface="宋体"/>
              </a:rPr>
              <a:pPr defTabSz="1148029" fontAlgn="auto">
                <a:spcBef>
                  <a:spcPts val="0"/>
                </a:spcBef>
                <a:spcAft>
                  <a:spcPts val="0"/>
                </a:spcAft>
              </a:pPr>
              <a:t>‹#›</a:t>
            </a:fld>
            <a:endParaRPr lang="zh-CN" altLang="en-US" sz="2300">
              <a:solidFill>
                <a:prstClr val="black"/>
              </a:solidFill>
              <a:latin typeface="Calibri"/>
              <a:ea typeface="宋体"/>
            </a:endParaRPr>
          </a:p>
        </p:txBody>
      </p:sp>
    </p:spTree>
    <p:extLst>
      <p:ext uri="{BB962C8B-B14F-4D97-AF65-F5344CB8AC3E}">
        <p14:creationId xmlns:p14="http://schemas.microsoft.com/office/powerpoint/2010/main" val="10253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2022/9/11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527458"/>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ctr" defTabSz="1148029" rtl="0" eaLnBrk="1" latinLnBrk="0" hangingPunct="1">
        <a:spcBef>
          <a:spcPct val="0"/>
        </a:spcBef>
        <a:buNone/>
        <a:defRPr sz="5500" kern="1200">
          <a:solidFill>
            <a:schemeClr val="tx1"/>
          </a:solidFill>
          <a:latin typeface="+mj-lt"/>
          <a:ea typeface="+mj-ea"/>
          <a:cs typeface="+mj-cs"/>
        </a:defRPr>
      </a:lvl1pPr>
    </p:titleStyle>
    <p:bodyStyle>
      <a:lvl1pPr marL="430511" indent="-430511" algn="l" defTabSz="1148029"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932774" indent="-358759" algn="l" defTabSz="1148029"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2pPr>
      <a:lvl3pPr marL="1435037" indent="-287007" algn="l" defTabSz="1148029"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3pPr>
      <a:lvl4pPr marL="2009051"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4pPr>
      <a:lvl5pPr marL="2583066"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5pPr>
      <a:lvl6pPr marL="3157080"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731095"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305110"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879124"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notesSlide" Target="../notesSlides/notesSlide17.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20.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59"/>
          <p:cNvSpPr>
            <a:spLocks noChangeArrowheads="1"/>
          </p:cNvSpPr>
          <p:nvPr/>
        </p:nvSpPr>
        <p:spPr bwMode="auto">
          <a:xfrm>
            <a:off x="4981674" y="3748618"/>
            <a:ext cx="5312212"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800" dirty="0">
                <a:solidFill>
                  <a:schemeClr val="bg1">
                    <a:lumMod val="65000"/>
                  </a:schemeClr>
                </a:solidFill>
                <a:latin typeface="+mn-lt"/>
                <a:ea typeface="+mn-ea"/>
                <a:cs typeface="+mn-ea"/>
                <a:sym typeface="+mn-lt"/>
              </a:rPr>
              <a:t>第</a:t>
            </a:r>
            <a:r>
              <a:rPr lang="en-US" altLang="zh-CN" sz="2800" dirty="0">
                <a:solidFill>
                  <a:schemeClr val="bg1">
                    <a:lumMod val="65000"/>
                  </a:schemeClr>
                </a:solidFill>
                <a:latin typeface="+mn-lt"/>
                <a:ea typeface="+mn-ea"/>
                <a:cs typeface="+mn-ea"/>
                <a:sym typeface="+mn-lt"/>
              </a:rPr>
              <a:t>19</a:t>
            </a:r>
            <a:r>
              <a:rPr lang="zh-CN" altLang="en-US" sz="2800" dirty="0">
                <a:solidFill>
                  <a:schemeClr val="bg1">
                    <a:lumMod val="65000"/>
                  </a:schemeClr>
                </a:solidFill>
                <a:latin typeface="+mn-lt"/>
                <a:ea typeface="+mn-ea"/>
                <a:cs typeface="+mn-ea"/>
                <a:sym typeface="+mn-lt"/>
              </a:rPr>
              <a:t>组暑期项目汇报答辩</a:t>
            </a:r>
            <a:endParaRPr lang="en-US" altLang="zh-CN" sz="2800" dirty="0">
              <a:solidFill>
                <a:schemeClr val="bg1">
                  <a:lumMod val="65000"/>
                </a:schemeClr>
              </a:solidFill>
              <a:latin typeface="+mn-lt"/>
              <a:ea typeface="+mn-ea"/>
              <a:cs typeface="+mn-ea"/>
              <a:sym typeface="+mn-lt"/>
            </a:endParaRPr>
          </a:p>
        </p:txBody>
      </p:sp>
      <p:sp>
        <p:nvSpPr>
          <p:cNvPr id="3" name="矩形 259"/>
          <p:cNvSpPr>
            <a:spLocks noChangeArrowheads="1"/>
          </p:cNvSpPr>
          <p:nvPr/>
        </p:nvSpPr>
        <p:spPr bwMode="auto">
          <a:xfrm>
            <a:off x="3829546" y="2652543"/>
            <a:ext cx="8144445"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dirty="0">
                <a:latin typeface="+mn-lt"/>
                <a:ea typeface="+mn-ea"/>
                <a:cs typeface="+mn-ea"/>
                <a:sym typeface="+mn-lt"/>
              </a:rPr>
              <a:t>一起购社区团购平台</a:t>
            </a:r>
            <a:endParaRPr lang="en-US" altLang="zh-CN" sz="6000" dirty="0">
              <a:latin typeface="+mn-lt"/>
              <a:ea typeface="+mn-ea"/>
              <a:cs typeface="+mn-ea"/>
              <a:sym typeface="+mn-lt"/>
            </a:endParaRPr>
          </a:p>
        </p:txBody>
      </p:sp>
      <p:sp>
        <p:nvSpPr>
          <p:cNvPr id="4" name="矩形 259"/>
          <p:cNvSpPr>
            <a:spLocks noChangeArrowheads="1"/>
          </p:cNvSpPr>
          <p:nvPr/>
        </p:nvSpPr>
        <p:spPr bwMode="auto">
          <a:xfrm>
            <a:off x="5578797" y="4253230"/>
            <a:ext cx="4176186" cy="440787"/>
          </a:xfrm>
          <a:prstGeom prst="rect">
            <a:avLst/>
          </a:prstGeom>
          <a:noFill/>
          <a:ln>
            <a:noFill/>
          </a:ln>
          <a:effectLst/>
        </p:spPr>
        <p:txBody>
          <a:bodyPr wrap="square" lIns="0" tIns="50622" rIns="0" bIns="50622"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200" dirty="0">
                <a:solidFill>
                  <a:schemeClr val="bg1">
                    <a:lumMod val="65000"/>
                  </a:schemeClr>
                </a:solidFill>
                <a:latin typeface="+mn-lt"/>
                <a:ea typeface="+mn-ea"/>
                <a:cs typeface="+mn-ea"/>
                <a:sym typeface="+mn-lt"/>
              </a:rPr>
              <a:t>曹非</a:t>
            </a:r>
            <a:r>
              <a:rPr lang="en-US" altLang="zh-CN" sz="2200" dirty="0">
                <a:solidFill>
                  <a:schemeClr val="bg1">
                    <a:lumMod val="65000"/>
                  </a:schemeClr>
                </a:solidFill>
                <a:latin typeface="+mn-lt"/>
                <a:ea typeface="+mn-ea"/>
                <a:cs typeface="+mn-ea"/>
                <a:sym typeface="+mn-lt"/>
              </a:rPr>
              <a:t>/</a:t>
            </a:r>
            <a:r>
              <a:rPr lang="zh-CN" altLang="en-US" sz="2200" dirty="0">
                <a:solidFill>
                  <a:schemeClr val="bg1">
                    <a:lumMod val="65000"/>
                  </a:schemeClr>
                </a:solidFill>
                <a:latin typeface="+mn-lt"/>
                <a:ea typeface="+mn-ea"/>
                <a:cs typeface="+mn-ea"/>
                <a:sym typeface="+mn-lt"/>
              </a:rPr>
              <a:t>沈钰婷</a:t>
            </a:r>
            <a:r>
              <a:rPr lang="en-US" altLang="zh-CN" sz="2200" dirty="0">
                <a:solidFill>
                  <a:schemeClr val="bg1">
                    <a:lumMod val="65000"/>
                  </a:schemeClr>
                </a:solidFill>
                <a:latin typeface="+mn-lt"/>
                <a:ea typeface="+mn-ea"/>
                <a:cs typeface="+mn-ea"/>
                <a:sym typeface="+mn-lt"/>
              </a:rPr>
              <a:t>/</a:t>
            </a:r>
            <a:r>
              <a:rPr lang="zh-CN" altLang="en-US" sz="2200" dirty="0">
                <a:solidFill>
                  <a:schemeClr val="bg1">
                    <a:lumMod val="65000"/>
                  </a:schemeClr>
                </a:solidFill>
                <a:latin typeface="+mn-lt"/>
                <a:ea typeface="+mn-ea"/>
                <a:cs typeface="+mn-ea"/>
                <a:sym typeface="+mn-lt"/>
              </a:rPr>
              <a:t>吴天宇</a:t>
            </a:r>
            <a:r>
              <a:rPr lang="en-US" altLang="zh-CN" sz="2200" dirty="0">
                <a:solidFill>
                  <a:schemeClr val="bg1">
                    <a:lumMod val="65000"/>
                  </a:schemeClr>
                </a:solidFill>
                <a:latin typeface="+mn-lt"/>
                <a:ea typeface="+mn-ea"/>
                <a:cs typeface="+mn-ea"/>
                <a:sym typeface="+mn-lt"/>
              </a:rPr>
              <a:t>/</a:t>
            </a:r>
            <a:r>
              <a:rPr lang="zh-CN" altLang="en-US" sz="2200" dirty="0">
                <a:solidFill>
                  <a:schemeClr val="bg1">
                    <a:lumMod val="65000"/>
                  </a:schemeClr>
                </a:solidFill>
                <a:latin typeface="+mn-lt"/>
                <a:ea typeface="+mn-ea"/>
                <a:cs typeface="+mn-ea"/>
                <a:sym typeface="+mn-lt"/>
              </a:rPr>
              <a:t>林雨萱</a:t>
            </a:r>
            <a:endParaRPr sz="2200" dirty="0">
              <a:solidFill>
                <a:schemeClr val="bg1">
                  <a:lumMod val="65000"/>
                </a:schemeClr>
              </a:solidFill>
              <a:latin typeface="+mn-lt"/>
              <a:ea typeface="+mn-ea"/>
              <a:cs typeface="+mn-ea"/>
              <a:sym typeface="+mn-lt"/>
            </a:endParaRPr>
          </a:p>
        </p:txBody>
      </p:sp>
      <p:sp>
        <p:nvSpPr>
          <p:cNvPr id="52" name="任意多边形: 形状 51"/>
          <p:cNvSpPr/>
          <p:nvPr/>
        </p:nvSpPr>
        <p:spPr>
          <a:xfrm rot="10800000">
            <a:off x="0" y="-13522"/>
            <a:ext cx="5514330" cy="2057171"/>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任意多边形: 形状 53"/>
          <p:cNvSpPr/>
          <p:nvPr/>
        </p:nvSpPr>
        <p:spPr>
          <a:xfrm rot="10800000">
            <a:off x="3117007" y="-5171"/>
            <a:ext cx="4245681" cy="131206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p:cNvSpPr/>
          <p:nvPr/>
        </p:nvSpPr>
        <p:spPr>
          <a:xfrm rot="10800000" flipV="1">
            <a:off x="4917207" y="5128495"/>
            <a:ext cx="5614682" cy="209460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10800000" flipV="1">
            <a:off x="8607487" y="5819074"/>
            <a:ext cx="4251263" cy="140402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a:extLst>
              <a:ext uri="{FF2B5EF4-FFF2-40B4-BE49-F238E27FC236}">
                <a16:creationId xmlns:a16="http://schemas.microsoft.com/office/drawing/2014/main" id="{9954C7D8-AF3A-00B0-2FA3-F9F5A5192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459" y="2320181"/>
            <a:ext cx="2779760" cy="25922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812749" y="1339986"/>
            <a:ext cx="489569" cy="5948747"/>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39" name="TextBox 8"/>
          <p:cNvSpPr txBox="1"/>
          <p:nvPr/>
        </p:nvSpPr>
        <p:spPr>
          <a:xfrm>
            <a:off x="662183" y="220606"/>
            <a:ext cx="3949155" cy="492443"/>
          </a:xfrm>
          <a:prstGeom prst="rect">
            <a:avLst/>
          </a:prstGeom>
          <a:noFill/>
        </p:spPr>
        <p:txBody>
          <a:bodyPr wrap="square" lIns="0" tIns="0" rIns="0" bIns="0" rtlCol="0" anchor="ctr">
            <a:spAutoFit/>
          </a:bodyPr>
          <a:lstStyle/>
          <a:p>
            <a:r>
              <a:rPr lang="zh-CN" altLang="en-US" sz="3200" dirty="0">
                <a:latin typeface="+mn-lt"/>
                <a:ea typeface="+mn-ea"/>
                <a:cs typeface="+mn-ea"/>
                <a:sym typeface="+mn-lt"/>
              </a:rPr>
              <a:t>项目优势</a:t>
            </a:r>
            <a:endParaRPr lang="zh-CN" altLang="en-US" sz="4000" dirty="0">
              <a:latin typeface="+mn-lt"/>
              <a:ea typeface="+mn-ea"/>
              <a:cs typeface="+mn-ea"/>
              <a:sym typeface="+mn-lt"/>
            </a:endParaRPr>
          </a:p>
        </p:txBody>
      </p:sp>
      <p:sp>
        <p:nvSpPr>
          <p:cNvPr id="41" name="任意多边形: 形状 40"/>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任意多边形: 形状 41"/>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7" name="Group 33">
            <a:extLst>
              <a:ext uri="{FF2B5EF4-FFF2-40B4-BE49-F238E27FC236}">
                <a16:creationId xmlns:a16="http://schemas.microsoft.com/office/drawing/2014/main" id="{5D979105-8698-E09B-EB41-5E7805E11766}"/>
              </a:ext>
            </a:extLst>
          </p:cNvPr>
          <p:cNvGrpSpPr/>
          <p:nvPr/>
        </p:nvGrpSpPr>
        <p:grpSpPr>
          <a:xfrm>
            <a:off x="812749" y="1848921"/>
            <a:ext cx="3451700" cy="543270"/>
            <a:chOff x="5128064" y="2256183"/>
            <a:chExt cx="3273083" cy="515157"/>
          </a:xfrm>
          <a:solidFill>
            <a:srgbClr val="FBDBC6"/>
          </a:solidFill>
        </p:grpSpPr>
        <p:sp>
          <p:nvSpPr>
            <p:cNvPr id="32" name="Pentagon 3">
              <a:extLst>
                <a:ext uri="{FF2B5EF4-FFF2-40B4-BE49-F238E27FC236}">
                  <a16:creationId xmlns:a16="http://schemas.microsoft.com/office/drawing/2014/main" id="{15035BF5-700E-950C-E085-BB0A5C0701B1}"/>
                </a:ext>
              </a:extLst>
            </p:cNvPr>
            <p:cNvSpPr/>
            <p:nvPr/>
          </p:nvSpPr>
          <p:spPr>
            <a:xfrm>
              <a:off x="5128064" y="2256186"/>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400" dirty="0">
                  <a:solidFill>
                    <a:schemeClr val="tx1"/>
                  </a:solidFill>
                  <a:cs typeface="+mn-ea"/>
                  <a:sym typeface="+mn-lt"/>
                </a:rPr>
                <a:t>实时聊天室</a:t>
              </a:r>
              <a:endParaRPr lang="en-GB" sz="2400" dirty="0">
                <a:solidFill>
                  <a:schemeClr val="tx1"/>
                </a:solidFill>
                <a:cs typeface="+mn-ea"/>
                <a:sym typeface="+mn-lt"/>
              </a:endParaRPr>
            </a:p>
          </p:txBody>
        </p:sp>
        <p:sp>
          <p:nvSpPr>
            <p:cNvPr id="33" name="Rectangle 8">
              <a:extLst>
                <a:ext uri="{FF2B5EF4-FFF2-40B4-BE49-F238E27FC236}">
                  <a16:creationId xmlns:a16="http://schemas.microsoft.com/office/drawing/2014/main" id="{D828569D-60FB-0A5E-211C-59AD3221B074}"/>
                </a:ext>
              </a:extLst>
            </p:cNvPr>
            <p:cNvSpPr/>
            <p:nvPr/>
          </p:nvSpPr>
          <p:spPr>
            <a:xfrm>
              <a:off x="5128064" y="2256183"/>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grpSp>
        <p:nvGrpSpPr>
          <p:cNvPr id="43" name="Group 36">
            <a:extLst>
              <a:ext uri="{FF2B5EF4-FFF2-40B4-BE49-F238E27FC236}">
                <a16:creationId xmlns:a16="http://schemas.microsoft.com/office/drawing/2014/main" id="{7CE87DC5-4ABA-3798-4B95-8D4B2DC95009}"/>
              </a:ext>
            </a:extLst>
          </p:cNvPr>
          <p:cNvGrpSpPr/>
          <p:nvPr/>
        </p:nvGrpSpPr>
        <p:grpSpPr>
          <a:xfrm>
            <a:off x="812748" y="3649121"/>
            <a:ext cx="3451701" cy="543269"/>
            <a:chOff x="5128064" y="4772988"/>
            <a:chExt cx="3273084" cy="515156"/>
          </a:xfrm>
          <a:solidFill>
            <a:srgbClr val="CECED0"/>
          </a:solidFill>
        </p:grpSpPr>
        <p:sp>
          <p:nvSpPr>
            <p:cNvPr id="44" name="Pentagon 7">
              <a:extLst>
                <a:ext uri="{FF2B5EF4-FFF2-40B4-BE49-F238E27FC236}">
                  <a16:creationId xmlns:a16="http://schemas.microsoft.com/office/drawing/2014/main" id="{700F72C6-F241-F325-BB5A-7DD30413509B}"/>
                </a:ext>
              </a:extLst>
            </p:cNvPr>
            <p:cNvSpPr/>
            <p:nvPr/>
          </p:nvSpPr>
          <p:spPr>
            <a:xfrm>
              <a:off x="5128065" y="4772990"/>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400" dirty="0">
                  <a:solidFill>
                    <a:schemeClr val="tx1"/>
                  </a:solidFill>
                  <a:cs typeface="+mn-ea"/>
                  <a:sym typeface="+mn-lt"/>
                </a:rPr>
                <a:t>分享二维码</a:t>
              </a:r>
              <a:endParaRPr lang="en-GB" sz="2400" dirty="0">
                <a:solidFill>
                  <a:schemeClr val="tx1"/>
                </a:solidFill>
                <a:cs typeface="+mn-ea"/>
                <a:sym typeface="+mn-lt"/>
              </a:endParaRPr>
            </a:p>
          </p:txBody>
        </p:sp>
        <p:sp>
          <p:nvSpPr>
            <p:cNvPr id="45" name="Rectangle 11">
              <a:extLst>
                <a:ext uri="{FF2B5EF4-FFF2-40B4-BE49-F238E27FC236}">
                  <a16:creationId xmlns:a16="http://schemas.microsoft.com/office/drawing/2014/main" id="{B088D229-A11E-6685-3097-96DEC2451B25}"/>
                </a:ext>
              </a:extLst>
            </p:cNvPr>
            <p:cNvSpPr/>
            <p:nvPr/>
          </p:nvSpPr>
          <p:spPr>
            <a:xfrm>
              <a:off x="5128064" y="4772988"/>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sp>
        <p:nvSpPr>
          <p:cNvPr id="53" name="文本框 52">
            <a:extLst>
              <a:ext uri="{FF2B5EF4-FFF2-40B4-BE49-F238E27FC236}">
                <a16:creationId xmlns:a16="http://schemas.microsoft.com/office/drawing/2014/main" id="{F43AEEAC-AD73-992A-9300-F19C19614F13}"/>
              </a:ext>
            </a:extLst>
          </p:cNvPr>
          <p:cNvSpPr txBox="1"/>
          <p:nvPr/>
        </p:nvSpPr>
        <p:spPr>
          <a:xfrm>
            <a:off x="4629175" y="1789107"/>
            <a:ext cx="7055862" cy="707886"/>
          </a:xfrm>
          <a:prstGeom prst="rect">
            <a:avLst/>
          </a:prstGeom>
          <a:noFill/>
        </p:spPr>
        <p:txBody>
          <a:bodyPr wrap="square" rtlCol="0">
            <a:spAutoFit/>
          </a:bodyPr>
          <a:lstStyle/>
          <a:p>
            <a:r>
              <a:rPr lang="zh-CN" altLang="en-US" sz="2000" dirty="0">
                <a:latin typeface="+mn-lt"/>
                <a:ea typeface="+mn-ea"/>
                <a:cs typeface="+mn-ea"/>
              </a:rPr>
              <a:t>利用</a:t>
            </a:r>
            <a:r>
              <a:rPr lang="en-US" altLang="zh-CN" sz="2000" dirty="0" err="1">
                <a:latin typeface="+mn-lt"/>
                <a:ea typeface="+mn-ea"/>
                <a:cs typeface="+mn-ea"/>
              </a:rPr>
              <a:t>websocket</a:t>
            </a:r>
            <a:r>
              <a:rPr lang="zh-CN" altLang="en-US" sz="2000" dirty="0">
                <a:latin typeface="+mn-lt"/>
                <a:ea typeface="+mn-ea"/>
                <a:cs typeface="+mn-ea"/>
              </a:rPr>
              <a:t>进行实时的消息转发，先转发再写进数据库，提高消息的传送效率，达成用户可以实时聊天的目标</a:t>
            </a:r>
          </a:p>
        </p:txBody>
      </p:sp>
      <p:sp>
        <p:nvSpPr>
          <p:cNvPr id="56" name="文本框 55">
            <a:extLst>
              <a:ext uri="{FF2B5EF4-FFF2-40B4-BE49-F238E27FC236}">
                <a16:creationId xmlns:a16="http://schemas.microsoft.com/office/drawing/2014/main" id="{9DABA40E-8404-5F2E-8AE2-AF78A58045A9}"/>
              </a:ext>
            </a:extLst>
          </p:cNvPr>
          <p:cNvSpPr txBox="1"/>
          <p:nvPr/>
        </p:nvSpPr>
        <p:spPr>
          <a:xfrm>
            <a:off x="4629175" y="3566812"/>
            <a:ext cx="7128792" cy="707886"/>
          </a:xfrm>
          <a:prstGeom prst="rect">
            <a:avLst/>
          </a:prstGeom>
          <a:noFill/>
        </p:spPr>
        <p:txBody>
          <a:bodyPr wrap="square" rtlCol="0">
            <a:spAutoFit/>
          </a:bodyPr>
          <a:lstStyle/>
          <a:p>
            <a:r>
              <a:rPr lang="zh-CN" altLang="en-US" sz="2000" dirty="0">
                <a:latin typeface="+mn-lt"/>
                <a:ea typeface="+mn-ea"/>
                <a:cs typeface="+mn-ea"/>
              </a:rPr>
              <a:t>将团购链接加密形成二维码，在项目内扫描二维码，解密后通过链接跳转对应的团购详情页</a:t>
            </a:r>
          </a:p>
        </p:txBody>
      </p:sp>
      <p:grpSp>
        <p:nvGrpSpPr>
          <p:cNvPr id="13" name="Group 33">
            <a:extLst>
              <a:ext uri="{FF2B5EF4-FFF2-40B4-BE49-F238E27FC236}">
                <a16:creationId xmlns:a16="http://schemas.microsoft.com/office/drawing/2014/main" id="{37F15E2D-7801-49F2-9187-FDA837E5549A}"/>
              </a:ext>
            </a:extLst>
          </p:cNvPr>
          <p:cNvGrpSpPr/>
          <p:nvPr/>
        </p:nvGrpSpPr>
        <p:grpSpPr>
          <a:xfrm>
            <a:off x="812749" y="5449319"/>
            <a:ext cx="3451700" cy="543270"/>
            <a:chOff x="5128064" y="2256183"/>
            <a:chExt cx="3273083" cy="515157"/>
          </a:xfrm>
          <a:solidFill>
            <a:srgbClr val="FBDBC6"/>
          </a:solidFill>
        </p:grpSpPr>
        <p:sp>
          <p:nvSpPr>
            <p:cNvPr id="14" name="Pentagon 3">
              <a:extLst>
                <a:ext uri="{FF2B5EF4-FFF2-40B4-BE49-F238E27FC236}">
                  <a16:creationId xmlns:a16="http://schemas.microsoft.com/office/drawing/2014/main" id="{51EC21D4-529B-F147-869E-9DA429F3F760}"/>
                </a:ext>
              </a:extLst>
            </p:cNvPr>
            <p:cNvSpPr/>
            <p:nvPr/>
          </p:nvSpPr>
          <p:spPr>
            <a:xfrm>
              <a:off x="5128064" y="2256186"/>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400" dirty="0">
                  <a:solidFill>
                    <a:schemeClr val="tx1"/>
                  </a:solidFill>
                  <a:cs typeface="+mn-ea"/>
                  <a:sym typeface="+mn-lt"/>
                </a:rPr>
                <a:t>数据可视化</a:t>
              </a:r>
              <a:endParaRPr lang="en-GB" sz="2400" dirty="0">
                <a:solidFill>
                  <a:schemeClr val="tx1"/>
                </a:solidFill>
                <a:cs typeface="+mn-ea"/>
                <a:sym typeface="+mn-lt"/>
              </a:endParaRPr>
            </a:p>
          </p:txBody>
        </p:sp>
        <p:sp>
          <p:nvSpPr>
            <p:cNvPr id="15" name="Rectangle 8">
              <a:extLst>
                <a:ext uri="{FF2B5EF4-FFF2-40B4-BE49-F238E27FC236}">
                  <a16:creationId xmlns:a16="http://schemas.microsoft.com/office/drawing/2014/main" id="{7FE4A7E7-CB8C-CF0F-18F4-78E277B8174A}"/>
                </a:ext>
              </a:extLst>
            </p:cNvPr>
            <p:cNvSpPr/>
            <p:nvPr/>
          </p:nvSpPr>
          <p:spPr>
            <a:xfrm>
              <a:off x="5128064" y="2256183"/>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sp>
        <p:nvSpPr>
          <p:cNvPr id="17" name="文本框 16">
            <a:extLst>
              <a:ext uri="{FF2B5EF4-FFF2-40B4-BE49-F238E27FC236}">
                <a16:creationId xmlns:a16="http://schemas.microsoft.com/office/drawing/2014/main" id="{5F63C230-BC74-E0FA-E44D-4F464FF5018D}"/>
              </a:ext>
            </a:extLst>
          </p:cNvPr>
          <p:cNvSpPr txBox="1"/>
          <p:nvPr/>
        </p:nvSpPr>
        <p:spPr>
          <a:xfrm>
            <a:off x="4773001" y="5356711"/>
            <a:ext cx="6912036" cy="707886"/>
          </a:xfrm>
          <a:prstGeom prst="rect">
            <a:avLst/>
          </a:prstGeom>
          <a:noFill/>
        </p:spPr>
        <p:txBody>
          <a:bodyPr wrap="square" rtlCol="0">
            <a:spAutoFit/>
          </a:bodyPr>
          <a:lstStyle/>
          <a:p>
            <a:r>
              <a:rPr lang="zh-CN" altLang="en-US" sz="2000" dirty="0">
                <a:latin typeface="+mn-lt"/>
                <a:ea typeface="+mn-ea"/>
                <a:cs typeface="+mn-ea"/>
              </a:rPr>
              <a:t>通过</a:t>
            </a:r>
            <a:r>
              <a:rPr lang="en-US" altLang="zh-CN" sz="2000" dirty="0" err="1">
                <a:latin typeface="+mn-lt"/>
                <a:ea typeface="+mn-ea"/>
                <a:cs typeface="+mn-ea"/>
              </a:rPr>
              <a:t>ucharts</a:t>
            </a:r>
            <a:r>
              <a:rPr lang="zh-CN" altLang="en-US" sz="2000" dirty="0">
                <a:latin typeface="+mn-lt"/>
                <a:ea typeface="+mn-ea"/>
                <a:cs typeface="+mn-ea"/>
              </a:rPr>
              <a:t>依赖包将团购的销售数据以图表的形式呈现，实现了统计数据可视化</a:t>
            </a:r>
          </a:p>
        </p:txBody>
      </p:sp>
      <p:pic>
        <p:nvPicPr>
          <p:cNvPr id="19" name="图片 18">
            <a:extLst>
              <a:ext uri="{FF2B5EF4-FFF2-40B4-BE49-F238E27FC236}">
                <a16:creationId xmlns:a16="http://schemas.microsoft.com/office/drawing/2014/main" id="{52445A39-1352-FEB5-97FE-F1B6AC8FAFD8}"/>
              </a:ext>
            </a:extLst>
          </p:cNvPr>
          <p:cNvPicPr>
            <a:picLocks noChangeAspect="1"/>
          </p:cNvPicPr>
          <p:nvPr/>
        </p:nvPicPr>
        <p:blipFill rotWithShape="1">
          <a:blip r:embed="rId3"/>
          <a:srcRect b="52670"/>
          <a:stretch/>
        </p:blipFill>
        <p:spPr>
          <a:xfrm>
            <a:off x="3109552" y="1339986"/>
            <a:ext cx="3677077" cy="5031653"/>
          </a:xfrm>
          <a:prstGeom prst="rect">
            <a:avLst/>
          </a:prstGeom>
        </p:spPr>
      </p:pic>
      <p:pic>
        <p:nvPicPr>
          <p:cNvPr id="21" name="图片 20">
            <a:extLst>
              <a:ext uri="{FF2B5EF4-FFF2-40B4-BE49-F238E27FC236}">
                <a16:creationId xmlns:a16="http://schemas.microsoft.com/office/drawing/2014/main" id="{91CA6080-1A76-769D-3B5F-A25CA3499D98}"/>
              </a:ext>
            </a:extLst>
          </p:cNvPr>
          <p:cNvPicPr>
            <a:picLocks noChangeAspect="1"/>
          </p:cNvPicPr>
          <p:nvPr/>
        </p:nvPicPr>
        <p:blipFill rotWithShape="1">
          <a:blip r:embed="rId3"/>
          <a:srcRect t="45899"/>
          <a:stretch/>
        </p:blipFill>
        <p:spPr>
          <a:xfrm>
            <a:off x="6786629" y="1206776"/>
            <a:ext cx="3387162" cy="5298071"/>
          </a:xfrm>
          <a:prstGeom prst="rect">
            <a:avLst/>
          </a:prstGeom>
        </p:spPr>
      </p:pic>
      <p:sp>
        <p:nvSpPr>
          <p:cNvPr id="20" name="文本框 19">
            <a:extLst>
              <a:ext uri="{FF2B5EF4-FFF2-40B4-BE49-F238E27FC236}">
                <a16:creationId xmlns:a16="http://schemas.microsoft.com/office/drawing/2014/main" id="{BF0B41B5-9B3E-1CF6-038E-97B1C403165D}"/>
              </a:ext>
            </a:extLst>
          </p:cNvPr>
          <p:cNvSpPr txBox="1"/>
          <p:nvPr/>
        </p:nvSpPr>
        <p:spPr>
          <a:xfrm>
            <a:off x="5496813" y="6253577"/>
            <a:ext cx="1865123" cy="369332"/>
          </a:xfrm>
          <a:prstGeom prst="rect">
            <a:avLst/>
          </a:prstGeom>
          <a:noFill/>
        </p:spPr>
        <p:txBody>
          <a:bodyPr wrap="square" rtlCol="0">
            <a:spAutoFit/>
          </a:bodyPr>
          <a:lstStyle/>
          <a:p>
            <a:r>
              <a:rPr lang="zh-CN" altLang="en-US" b="1" dirty="0"/>
              <a:t>统计数据可视化</a:t>
            </a:r>
          </a:p>
        </p:txBody>
      </p:sp>
    </p:spTree>
    <p:extLst>
      <p:ext uri="{BB962C8B-B14F-4D97-AF65-F5344CB8AC3E}">
        <p14:creationId xmlns:p14="http://schemas.microsoft.com/office/powerpoint/2010/main" val="166263569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8"/>
          <p:cNvSpPr txBox="1"/>
          <p:nvPr/>
        </p:nvSpPr>
        <p:spPr>
          <a:xfrm>
            <a:off x="662183" y="159051"/>
            <a:ext cx="3949155" cy="615553"/>
          </a:xfrm>
          <a:prstGeom prst="rect">
            <a:avLst/>
          </a:prstGeom>
          <a:noFill/>
        </p:spPr>
        <p:txBody>
          <a:bodyPr wrap="square" lIns="0" tIns="0" rIns="0" bIns="0" rtlCol="0" anchor="ctr">
            <a:spAutoFit/>
          </a:bodyPr>
          <a:lstStyle/>
          <a:p>
            <a:r>
              <a:rPr lang="zh-CN" altLang="en-US" sz="4000" dirty="0">
                <a:latin typeface="+mn-lt"/>
                <a:ea typeface="+mn-ea"/>
                <a:cs typeface="+mn-ea"/>
                <a:sym typeface="+mn-lt"/>
              </a:rPr>
              <a:t>项目亮点</a:t>
            </a:r>
          </a:p>
        </p:txBody>
      </p:sp>
      <p:sp>
        <p:nvSpPr>
          <p:cNvPr id="75" name="任意多边形: 形状 74"/>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任意多边形: 形状 75"/>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a16="http://schemas.microsoft.com/office/drawing/2014/main" id="{AC3EF001-0B65-B3EF-32E7-4B20004043C9}"/>
              </a:ext>
            </a:extLst>
          </p:cNvPr>
          <p:cNvSpPr txBox="1"/>
          <p:nvPr/>
        </p:nvSpPr>
        <p:spPr>
          <a:xfrm>
            <a:off x="575949" y="1024039"/>
            <a:ext cx="11706852" cy="4401205"/>
          </a:xfrm>
          <a:prstGeom prst="rect">
            <a:avLst/>
          </a:prstGeom>
          <a:noFill/>
        </p:spPr>
        <p:txBody>
          <a:bodyPr wrap="square" rtlCol="0">
            <a:spAutoFit/>
          </a:bodyPr>
          <a:lstStyle/>
          <a:p>
            <a:r>
              <a:rPr lang="zh-CN" altLang="en-US" sz="2400" b="1" dirty="0">
                <a:sym typeface="Wingdings 2" panose="05020102010507070707" pitchFamily="18" charset="2"/>
              </a:rPr>
              <a:t>智能推荐算法</a:t>
            </a:r>
            <a:endParaRPr lang="en-US" altLang="zh-CN" sz="2400" b="1" dirty="0">
              <a:sym typeface="Wingdings 2" panose="05020102010507070707" pitchFamily="18" charset="2"/>
            </a:endParaRPr>
          </a:p>
          <a:p>
            <a:r>
              <a:rPr lang="zh-CN" altLang="en-US" sz="2400" b="1" dirty="0">
                <a:sym typeface="Wingdings 2" panose="05020102010507070707" pitchFamily="18" charset="2"/>
              </a:rPr>
              <a:t>核心思路</a:t>
            </a:r>
            <a:endParaRPr lang="en-US" altLang="zh-CN" sz="2400" b="1" dirty="0">
              <a:sym typeface="Wingdings 2" panose="05020102010507070707" pitchFamily="18" charset="2"/>
            </a:endParaRPr>
          </a:p>
          <a:p>
            <a:r>
              <a:rPr lang="en-US" altLang="zh-CN" sz="2400" b="1" dirty="0">
                <a:sym typeface="Wingdings 2" panose="05020102010507070707" pitchFamily="18" charset="2"/>
              </a:rPr>
              <a:t>	</a:t>
            </a:r>
            <a:r>
              <a:rPr lang="zh-CN" altLang="en-US" sz="2400" b="1" dirty="0">
                <a:sym typeface="Wingdings 2" panose="05020102010507070707" pitchFamily="18" charset="2"/>
              </a:rPr>
              <a:t>通过不同算法由相似度分析兴趣度，进而加权排序，选取前</a:t>
            </a:r>
            <a:r>
              <a:rPr lang="en-US" altLang="zh-CN" sz="2400" b="1" dirty="0">
                <a:sym typeface="Wingdings 2" panose="05020102010507070707" pitchFamily="18" charset="2"/>
              </a:rPr>
              <a:t>n</a:t>
            </a:r>
            <a:r>
              <a:rPr lang="zh-CN" altLang="en-US" sz="2400" b="1" dirty="0">
                <a:sym typeface="Wingdings 2" panose="05020102010507070707" pitchFamily="18" charset="2"/>
              </a:rPr>
              <a:t>项团购推荐给用户。</a:t>
            </a:r>
            <a:endParaRPr lang="en-US" altLang="zh-CN" sz="2400" b="1" dirty="0">
              <a:sym typeface="Wingdings 2" panose="05020102010507070707" pitchFamily="18" charset="2"/>
            </a:endParaRPr>
          </a:p>
          <a:p>
            <a:r>
              <a:rPr lang="zh-CN" altLang="en-US" sz="2400" b="1" dirty="0">
                <a:sym typeface="Wingdings 2" panose="05020102010507070707" pitchFamily="18" charset="2"/>
              </a:rPr>
              <a:t></a:t>
            </a:r>
            <a:r>
              <a:rPr lang="zh-CN" altLang="en-US" sz="2400" b="1" dirty="0"/>
              <a:t>算法</a:t>
            </a:r>
            <a:endParaRPr lang="en-US" altLang="zh-CN" sz="2400" b="1" dirty="0"/>
          </a:p>
          <a:p>
            <a:r>
              <a:rPr lang="en-US" altLang="zh-CN" sz="2400" b="1" dirty="0"/>
              <a:t>	</a:t>
            </a:r>
            <a:r>
              <a:rPr lang="zh-CN" altLang="en-US" sz="2000" b="1" dirty="0"/>
              <a:t>基于规则的推荐</a:t>
            </a:r>
            <a:endParaRPr lang="en-US" altLang="zh-CN" sz="2000" b="1" dirty="0"/>
          </a:p>
          <a:p>
            <a:r>
              <a:rPr lang="en-US" altLang="zh-CN" sz="2000" b="1" dirty="0"/>
              <a:t>	</a:t>
            </a:r>
            <a:r>
              <a:rPr lang="zh-CN" altLang="en-US" sz="2000" b="1" dirty="0"/>
              <a:t>基于用户的协同过滤</a:t>
            </a:r>
            <a:r>
              <a:rPr lang="en-US" altLang="zh-CN" sz="2000" b="1" dirty="0"/>
              <a:t>  (User-based collaborative filtering)</a:t>
            </a:r>
          </a:p>
          <a:p>
            <a:r>
              <a:rPr lang="en-US" altLang="zh-CN" sz="2000" b="1" dirty="0"/>
              <a:t>	</a:t>
            </a:r>
            <a:r>
              <a:rPr lang="zh-CN" altLang="en-US" sz="2000" b="1" dirty="0"/>
              <a:t>基于物品的协同过滤  </a:t>
            </a:r>
            <a:r>
              <a:rPr lang="en-US" altLang="zh-CN" sz="2000" b="1" dirty="0"/>
              <a:t>(Item-based collaborative filtering)</a:t>
            </a:r>
          </a:p>
          <a:p>
            <a:r>
              <a:rPr lang="en-US" altLang="zh-CN" sz="2000" b="1" dirty="0"/>
              <a:t>	</a:t>
            </a:r>
            <a:r>
              <a:rPr lang="zh-CN" altLang="en-US" sz="2000" b="1" dirty="0"/>
              <a:t>基于人口统计信息的推荐</a:t>
            </a:r>
            <a:endParaRPr lang="en-US" altLang="zh-CN" sz="2000" b="1" dirty="0"/>
          </a:p>
          <a:p>
            <a:r>
              <a:rPr lang="en-US" altLang="zh-CN" sz="2000" b="1" dirty="0"/>
              <a:t>	</a:t>
            </a:r>
            <a:r>
              <a:rPr lang="zh-CN" altLang="en-US" sz="2000" b="1" dirty="0"/>
              <a:t>基于内容的推荐 </a:t>
            </a:r>
            <a:r>
              <a:rPr lang="en-US" altLang="zh-CN" sz="2000" b="1" dirty="0"/>
              <a:t>(Content-Based Recommendations)</a:t>
            </a:r>
          </a:p>
          <a:p>
            <a:r>
              <a:rPr lang="zh-CN" altLang="en-US" sz="2200" b="1" dirty="0">
                <a:sym typeface="Wingdings 2" panose="05020102010507070707" pitchFamily="18" charset="2"/>
              </a:rPr>
              <a:t>冷启动</a:t>
            </a:r>
            <a:endParaRPr lang="en-US" altLang="zh-CN" sz="2200" b="1" dirty="0">
              <a:sym typeface="Wingdings 2" panose="05020102010507070707" pitchFamily="18" charset="2"/>
            </a:endParaRPr>
          </a:p>
          <a:p>
            <a:r>
              <a:rPr lang="en-US" altLang="zh-CN" sz="2200" b="1" dirty="0">
                <a:sym typeface="Wingdings 2" panose="05020102010507070707" pitchFamily="18" charset="2"/>
              </a:rPr>
              <a:t>	</a:t>
            </a:r>
            <a:r>
              <a:rPr lang="zh-CN" altLang="en-US" sz="2200" b="1" dirty="0">
                <a:sym typeface="Wingdings 2" panose="05020102010507070707" pitchFamily="18" charset="2"/>
              </a:rPr>
              <a:t>通过调整上述算法中的因子，缓解新用户和新团购冷启动的问题。</a:t>
            </a:r>
            <a:endParaRPr lang="en-US" altLang="zh-CN" sz="2200" b="1" dirty="0"/>
          </a:p>
          <a:p>
            <a:endParaRPr lang="en-US" altLang="zh-CN" b="1" dirty="0">
              <a:solidFill>
                <a:schemeClr val="bg1">
                  <a:lumMod val="50000"/>
                </a:schemeClr>
              </a:solidFill>
            </a:endParaRPr>
          </a:p>
          <a:p>
            <a:endParaRPr lang="zh-CN" altLang="en-US" dirty="0"/>
          </a:p>
        </p:txBody>
      </p:sp>
      <p:pic>
        <p:nvPicPr>
          <p:cNvPr id="9" name="图片 8">
            <a:extLst>
              <a:ext uri="{FF2B5EF4-FFF2-40B4-BE49-F238E27FC236}">
                <a16:creationId xmlns:a16="http://schemas.microsoft.com/office/drawing/2014/main" id="{9367F8FD-E986-F312-5242-18B1DC9CDA94}"/>
              </a:ext>
            </a:extLst>
          </p:cNvPr>
          <p:cNvPicPr>
            <a:picLocks noChangeAspect="1"/>
          </p:cNvPicPr>
          <p:nvPr/>
        </p:nvPicPr>
        <p:blipFill>
          <a:blip r:embed="rId3"/>
          <a:stretch>
            <a:fillRect/>
          </a:stretch>
        </p:blipFill>
        <p:spPr>
          <a:xfrm>
            <a:off x="1172791" y="5056705"/>
            <a:ext cx="4739316" cy="1206598"/>
          </a:xfrm>
          <a:prstGeom prst="rect">
            <a:avLst/>
          </a:prstGeom>
        </p:spPr>
      </p:pic>
      <p:pic>
        <p:nvPicPr>
          <p:cNvPr id="12" name="图片 4">
            <a:extLst>
              <a:ext uri="{FF2B5EF4-FFF2-40B4-BE49-F238E27FC236}">
                <a16:creationId xmlns:a16="http://schemas.microsoft.com/office/drawing/2014/main" id="{1644E55C-A24E-74ED-D001-89AB75EB4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3511" y="4991260"/>
            <a:ext cx="3724275"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65274C04-B51E-004A-117A-925FBD48643B}"/>
              </a:ext>
            </a:extLst>
          </p:cNvPr>
          <p:cNvSpPr txBox="1"/>
          <p:nvPr/>
        </p:nvSpPr>
        <p:spPr>
          <a:xfrm>
            <a:off x="2966385" y="6347246"/>
            <a:ext cx="1152128" cy="338554"/>
          </a:xfrm>
          <a:prstGeom prst="rect">
            <a:avLst/>
          </a:prstGeom>
          <a:noFill/>
        </p:spPr>
        <p:txBody>
          <a:bodyPr wrap="square" rtlCol="0">
            <a:spAutoFit/>
          </a:bodyPr>
          <a:lstStyle/>
          <a:p>
            <a:r>
              <a:rPr lang="zh-CN" altLang="en-US" sz="1600" b="1" dirty="0"/>
              <a:t>算法权重</a:t>
            </a:r>
          </a:p>
        </p:txBody>
      </p:sp>
      <p:sp>
        <p:nvSpPr>
          <p:cNvPr id="6" name="文本框 5">
            <a:extLst>
              <a:ext uri="{FF2B5EF4-FFF2-40B4-BE49-F238E27FC236}">
                <a16:creationId xmlns:a16="http://schemas.microsoft.com/office/drawing/2014/main" id="{0E22BE64-37D0-83A8-739E-3E23F4D61E00}"/>
              </a:ext>
            </a:extLst>
          </p:cNvPr>
          <p:cNvSpPr txBox="1"/>
          <p:nvPr/>
        </p:nvSpPr>
        <p:spPr>
          <a:xfrm>
            <a:off x="8975588" y="6374065"/>
            <a:ext cx="1080120" cy="338554"/>
          </a:xfrm>
          <a:prstGeom prst="rect">
            <a:avLst/>
          </a:prstGeom>
          <a:noFill/>
        </p:spPr>
        <p:txBody>
          <a:bodyPr wrap="square" rtlCol="0">
            <a:spAutoFit/>
          </a:bodyPr>
          <a:lstStyle/>
          <a:p>
            <a:r>
              <a:rPr lang="zh-CN" altLang="en-US" sz="1600" b="1" dirty="0"/>
              <a:t>代码实现</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5">
            <a:extLst>
              <a:ext uri="{FF2B5EF4-FFF2-40B4-BE49-F238E27FC236}">
                <a16:creationId xmlns:a16="http://schemas.microsoft.com/office/drawing/2014/main" id="{DE45BE5F-0C86-F87E-F501-4BBCA77CC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741" b="21738"/>
          <a:stretch>
            <a:fillRect/>
          </a:stretch>
        </p:blipFill>
        <p:spPr bwMode="auto">
          <a:xfrm>
            <a:off x="884759" y="4264397"/>
            <a:ext cx="3960440" cy="66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8"/>
          <p:cNvSpPr txBox="1"/>
          <p:nvPr/>
        </p:nvSpPr>
        <p:spPr>
          <a:xfrm>
            <a:off x="662183" y="159051"/>
            <a:ext cx="3949155" cy="615553"/>
          </a:xfrm>
          <a:prstGeom prst="rect">
            <a:avLst/>
          </a:prstGeom>
          <a:noFill/>
        </p:spPr>
        <p:txBody>
          <a:bodyPr wrap="square" lIns="0" tIns="0" rIns="0" bIns="0" rtlCol="0" anchor="ctr">
            <a:spAutoFit/>
          </a:bodyPr>
          <a:lstStyle/>
          <a:p>
            <a:r>
              <a:rPr lang="zh-CN" altLang="en-US" sz="4000" dirty="0">
                <a:latin typeface="+mn-lt"/>
                <a:ea typeface="+mn-ea"/>
                <a:cs typeface="+mn-ea"/>
                <a:sym typeface="+mn-lt"/>
              </a:rPr>
              <a:t>智能推荐算法</a:t>
            </a:r>
          </a:p>
        </p:txBody>
      </p:sp>
      <p:sp>
        <p:nvSpPr>
          <p:cNvPr id="75" name="任意多边形: 形状 74"/>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 name="图片 7">
            <a:extLst>
              <a:ext uri="{FF2B5EF4-FFF2-40B4-BE49-F238E27FC236}">
                <a16:creationId xmlns:a16="http://schemas.microsoft.com/office/drawing/2014/main" id="{A81477C0-A9CA-4800-78EB-764D253D77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3164" b="24461"/>
          <a:stretch>
            <a:fillRect/>
          </a:stretch>
        </p:blipFill>
        <p:spPr bwMode="auto">
          <a:xfrm>
            <a:off x="937703" y="2549434"/>
            <a:ext cx="43699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任意多边形: 形状 75"/>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8" name="图片 9">
            <a:extLst>
              <a:ext uri="{FF2B5EF4-FFF2-40B4-BE49-F238E27FC236}">
                <a16:creationId xmlns:a16="http://schemas.microsoft.com/office/drawing/2014/main" id="{FBFBA20C-6E30-19D6-6F59-FC0A922C3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5199" y="3617436"/>
            <a:ext cx="2635778" cy="71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AC3EF001-0B65-B3EF-32E7-4B20004043C9}"/>
              </a:ext>
            </a:extLst>
          </p:cNvPr>
          <p:cNvSpPr txBox="1"/>
          <p:nvPr/>
        </p:nvSpPr>
        <p:spPr>
          <a:xfrm>
            <a:off x="555171" y="858547"/>
            <a:ext cx="11706852" cy="3908762"/>
          </a:xfrm>
          <a:prstGeom prst="rect">
            <a:avLst/>
          </a:prstGeom>
          <a:noFill/>
        </p:spPr>
        <p:txBody>
          <a:bodyPr wrap="square" rtlCol="0">
            <a:spAutoFit/>
          </a:bodyPr>
          <a:lstStyle/>
          <a:p>
            <a:r>
              <a:rPr lang="zh-CN" altLang="en-US" sz="2400" b="1" dirty="0">
                <a:sym typeface="Wingdings 2" panose="05020102010507070707" pitchFamily="18" charset="2"/>
              </a:rPr>
              <a:t>基于规则的推荐</a:t>
            </a:r>
            <a:endParaRPr lang="en-US" altLang="zh-CN" sz="2400" b="1" dirty="0">
              <a:sym typeface="Wingdings 2" panose="05020102010507070707" pitchFamily="18" charset="2"/>
            </a:endParaRPr>
          </a:p>
          <a:p>
            <a:r>
              <a:rPr lang="en-US" altLang="zh-CN" sz="2400" b="1" dirty="0">
                <a:sym typeface="Wingdings 2" panose="05020102010507070707" pitchFamily="18" charset="2"/>
              </a:rPr>
              <a:t>        </a:t>
            </a:r>
            <a:r>
              <a:rPr lang="zh-CN" altLang="en-US" sz="2000" b="1" dirty="0">
                <a:sym typeface="Wingdings 2" panose="05020102010507070707" pitchFamily="18" charset="2"/>
              </a:rPr>
              <a:t>实现：浏览量增速 </a:t>
            </a:r>
            <a:r>
              <a:rPr lang="en-US" altLang="zh-CN" sz="2000" b="1" dirty="0">
                <a:sym typeface="Wingdings 2" panose="05020102010507070707" pitchFamily="18" charset="2"/>
              </a:rPr>
              <a:t>-&gt; </a:t>
            </a:r>
            <a:r>
              <a:rPr lang="zh-CN" altLang="en-US" sz="2000" b="1" dirty="0">
                <a:sym typeface="Wingdings 2" panose="05020102010507070707" pitchFamily="18" charset="2"/>
              </a:rPr>
              <a:t>映射 </a:t>
            </a:r>
            <a:r>
              <a:rPr lang="en-US" altLang="zh-CN" sz="2000" b="1" dirty="0">
                <a:sym typeface="Wingdings 2" panose="05020102010507070707" pitchFamily="18" charset="2"/>
              </a:rPr>
              <a:t>-&gt; </a:t>
            </a:r>
            <a:r>
              <a:rPr lang="zh-CN" altLang="en-US" sz="2000" b="1" dirty="0">
                <a:sym typeface="Wingdings 2" panose="05020102010507070707" pitchFamily="18" charset="2"/>
              </a:rPr>
              <a:t>加权</a:t>
            </a:r>
            <a:endParaRPr lang="en-US" altLang="zh-CN" sz="2000" b="1" dirty="0">
              <a:sym typeface="Wingdings 2" panose="05020102010507070707" pitchFamily="18" charset="2"/>
            </a:endParaRPr>
          </a:p>
          <a:p>
            <a:r>
              <a:rPr lang="zh-CN" altLang="en-US" sz="2400" b="1" dirty="0">
                <a:sym typeface="Wingdings 2" panose="05020102010507070707" pitchFamily="18" charset="2"/>
              </a:rPr>
              <a:t></a:t>
            </a:r>
            <a:r>
              <a:rPr lang="zh-CN" altLang="en-US" sz="2400" b="1" dirty="0"/>
              <a:t>基于用户的协同过滤</a:t>
            </a:r>
            <a:r>
              <a:rPr lang="en-US" altLang="zh-CN" sz="2400" b="1" dirty="0"/>
              <a:t>  (User-based collaborative filtering)</a:t>
            </a:r>
          </a:p>
          <a:p>
            <a:r>
              <a:rPr lang="en-US" altLang="zh-CN" sz="2000" b="1" dirty="0"/>
              <a:t>        </a:t>
            </a:r>
            <a:r>
              <a:rPr lang="en-US" altLang="zh-CN" sz="2000" b="1" dirty="0">
                <a:sym typeface="Wingdings 2" panose="05020102010507070707" pitchFamily="18" charset="2"/>
              </a:rPr>
              <a:t></a:t>
            </a:r>
            <a:r>
              <a:rPr lang="zh-CN" altLang="en-US" sz="2000" b="1" dirty="0">
                <a:sym typeface="Wingdings 2" panose="05020102010507070707" pitchFamily="18" charset="2"/>
              </a:rPr>
              <a:t>分析用户相似度</a:t>
            </a:r>
            <a:endParaRPr lang="en-US" altLang="zh-CN" sz="2000" b="1" dirty="0">
              <a:sym typeface="Wingdings 2" panose="05020102010507070707" pitchFamily="18" charset="2"/>
            </a:endParaRPr>
          </a:p>
          <a:p>
            <a:r>
              <a:rPr lang="en-US" altLang="zh-CN" sz="2000" b="1" dirty="0">
                <a:sym typeface="Wingdings 2" panose="05020102010507070707" pitchFamily="18" charset="2"/>
              </a:rPr>
              <a:t>               </a:t>
            </a:r>
            <a:r>
              <a:rPr lang="zh-CN" altLang="en-US" sz="2000" b="1" dirty="0">
                <a:sym typeface="Wingdings 2" panose="05020102010507070707" pitchFamily="18" charset="2"/>
              </a:rPr>
              <a:t>购买历史</a:t>
            </a:r>
            <a:endParaRPr lang="en-US" altLang="zh-CN" sz="2000" b="1" dirty="0">
              <a:sym typeface="Wingdings 2" panose="05020102010507070707" pitchFamily="18" charset="2"/>
            </a:endParaRPr>
          </a:p>
          <a:p>
            <a:endParaRPr lang="en-US" altLang="zh-CN" sz="2000" b="1" dirty="0">
              <a:sym typeface="Wingdings 2" panose="05020102010507070707" pitchFamily="18" charset="2"/>
            </a:endParaRPr>
          </a:p>
          <a:p>
            <a:endParaRPr lang="en-US" altLang="zh-CN" sz="2000" b="1" dirty="0">
              <a:sym typeface="Wingdings 2" panose="05020102010507070707" pitchFamily="18" charset="2"/>
            </a:endParaRPr>
          </a:p>
          <a:p>
            <a:r>
              <a:rPr lang="en-US" altLang="zh-CN" sz="2000" b="1" dirty="0">
                <a:sym typeface="Wingdings 2" panose="05020102010507070707" pitchFamily="18" charset="2"/>
              </a:rPr>
              <a:t>               </a:t>
            </a:r>
            <a:r>
              <a:rPr lang="zh-CN" altLang="en-US" sz="2000" b="1" dirty="0">
                <a:sym typeface="Wingdings 2" panose="05020102010507070707" pitchFamily="18" charset="2"/>
              </a:rPr>
              <a:t>形象模型</a:t>
            </a:r>
            <a:endParaRPr lang="en-US" altLang="zh-CN" sz="2000" b="1" dirty="0"/>
          </a:p>
          <a:p>
            <a:r>
              <a:rPr lang="zh-CN" altLang="en-US" dirty="0"/>
              <a:t>                 </a:t>
            </a:r>
            <a:r>
              <a:rPr lang="zh-CN" altLang="en-US" b="1" dirty="0"/>
              <a:t>年龄、性别、学历、钱包余额之间的差距</a:t>
            </a:r>
            <a:endParaRPr lang="en-US" altLang="zh-CN" b="1" dirty="0"/>
          </a:p>
          <a:p>
            <a:r>
              <a:rPr lang="en-US" altLang="zh-CN" b="1" dirty="0"/>
              <a:t>                 </a:t>
            </a:r>
            <a:r>
              <a:rPr lang="zh-CN" altLang="en-US" b="1" dirty="0"/>
              <a:t>订阅商家的重合度（</a:t>
            </a:r>
            <a:r>
              <a:rPr lang="en-US" altLang="zh-CN" b="1" dirty="0">
                <a:latin typeface="-apple-system"/>
              </a:rPr>
              <a:t> Jaccard</a:t>
            </a:r>
            <a:r>
              <a:rPr lang="zh-CN" altLang="en-US" b="1" dirty="0">
                <a:latin typeface="-apple-system"/>
              </a:rPr>
              <a:t>公式</a:t>
            </a:r>
            <a:r>
              <a:rPr lang="zh-CN" altLang="en-US" b="1" dirty="0"/>
              <a:t>）</a:t>
            </a:r>
            <a:endParaRPr lang="en-US" altLang="zh-CN" b="1" dirty="0"/>
          </a:p>
          <a:p>
            <a:r>
              <a:rPr lang="en-US" altLang="zh-CN" sz="2000" b="1" dirty="0">
                <a:sym typeface="Wingdings 2" panose="05020102010507070707" pitchFamily="18" charset="2"/>
              </a:rPr>
              <a:t>         </a:t>
            </a:r>
            <a:r>
              <a:rPr lang="zh-CN" altLang="en-US" sz="2000" b="1" dirty="0"/>
              <a:t>计算团购兴趣度</a:t>
            </a:r>
            <a:endParaRPr lang="en-US" altLang="zh-CN" sz="2000" b="1" dirty="0"/>
          </a:p>
          <a:p>
            <a:endParaRPr lang="zh-CN" altLang="en-US" sz="2000" b="1" dirty="0"/>
          </a:p>
        </p:txBody>
      </p:sp>
      <p:pic>
        <p:nvPicPr>
          <p:cNvPr id="11" name="图片 12">
            <a:extLst>
              <a:ext uri="{FF2B5EF4-FFF2-40B4-BE49-F238E27FC236}">
                <a16:creationId xmlns:a16="http://schemas.microsoft.com/office/drawing/2014/main" id="{9D402A95-F399-945D-9AE3-AACD2912F1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10892" b="12553"/>
          <a:stretch>
            <a:fillRect/>
          </a:stretch>
        </p:blipFill>
        <p:spPr bwMode="auto">
          <a:xfrm>
            <a:off x="4989215" y="2575944"/>
            <a:ext cx="3422792" cy="75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6">
            <a:extLst>
              <a:ext uri="{FF2B5EF4-FFF2-40B4-BE49-F238E27FC236}">
                <a16:creationId xmlns:a16="http://schemas.microsoft.com/office/drawing/2014/main" id="{FCAB8F47-5222-7C00-15EC-55B360D0C9D3}"/>
              </a:ext>
            </a:extLst>
          </p:cNvPr>
          <p:cNvGraphicFramePr>
            <a:graphicFrameLocks noGrp="1"/>
          </p:cNvGraphicFramePr>
          <p:nvPr>
            <p:extLst>
              <p:ext uri="{D42A27DB-BD31-4B8C-83A1-F6EECF244321}">
                <p14:modId xmlns:p14="http://schemas.microsoft.com/office/powerpoint/2010/main" val="1360236952"/>
              </p:ext>
            </p:extLst>
          </p:nvPr>
        </p:nvGraphicFramePr>
        <p:xfrm>
          <a:off x="8229575" y="1487790"/>
          <a:ext cx="4222624" cy="1061644"/>
        </p:xfrm>
        <a:graphic>
          <a:graphicData uri="http://schemas.openxmlformats.org/drawingml/2006/table">
            <a:tbl>
              <a:tblPr firstRow="1" bandRow="1">
                <a:tableStyleId>{5C22544A-7EE6-4342-B048-85BDC9FD1C3A}</a:tableStyleId>
              </a:tblPr>
              <a:tblGrid>
                <a:gridCol w="2111312">
                  <a:extLst>
                    <a:ext uri="{9D8B030D-6E8A-4147-A177-3AD203B41FA5}">
                      <a16:colId xmlns:a16="http://schemas.microsoft.com/office/drawing/2014/main" val="20000"/>
                    </a:ext>
                  </a:extLst>
                </a:gridCol>
                <a:gridCol w="2111312">
                  <a:extLst>
                    <a:ext uri="{9D8B030D-6E8A-4147-A177-3AD203B41FA5}">
                      <a16:colId xmlns:a16="http://schemas.microsoft.com/office/drawing/2014/main" val="20001"/>
                    </a:ext>
                  </a:extLst>
                </a:gridCol>
              </a:tblGrid>
              <a:tr h="268390">
                <a:tc>
                  <a:txBody>
                    <a:bodyPr/>
                    <a:lstStyle/>
                    <a:p>
                      <a:pPr algn="ctr"/>
                      <a:r>
                        <a:rPr lang="zh-CN" altLang="en-US" sz="1900" dirty="0">
                          <a:solidFill>
                            <a:schemeClr val="tx1"/>
                          </a:solidFill>
                        </a:rPr>
                        <a:t>通过用户购买历史分析</a:t>
                      </a:r>
                    </a:p>
                  </a:txBody>
                  <a:tcPr marL="96435" marR="96435" marT="48241" marB="48241"/>
                </a:tc>
                <a:tc>
                  <a:txBody>
                    <a:bodyPr/>
                    <a:lstStyle/>
                    <a:p>
                      <a:pPr algn="ctr"/>
                      <a:r>
                        <a:rPr lang="zh-CN" altLang="en-US" sz="1900" dirty="0">
                          <a:solidFill>
                            <a:schemeClr val="tx1"/>
                          </a:solidFill>
                        </a:rPr>
                        <a:t>通过用户形象模型分析</a:t>
                      </a:r>
                    </a:p>
                  </a:txBody>
                  <a:tcPr marL="96435" marR="96435" marT="48241" marB="48241"/>
                </a:tc>
                <a:extLst>
                  <a:ext uri="{0D108BD9-81ED-4DB2-BD59-A6C34878D82A}">
                    <a16:rowId xmlns:a16="http://schemas.microsoft.com/office/drawing/2014/main" val="10000"/>
                  </a:ext>
                </a:extLst>
              </a:tr>
              <a:tr h="268390">
                <a:tc>
                  <a:txBody>
                    <a:bodyPr/>
                    <a:lstStyle/>
                    <a:p>
                      <a:pPr algn="ctr"/>
                      <a:r>
                        <a:rPr lang="en-US" altLang="zh-CN" sz="1900" dirty="0"/>
                        <a:t>0.80</a:t>
                      </a:r>
                      <a:endParaRPr lang="zh-CN" altLang="en-US" sz="1900" dirty="0"/>
                    </a:p>
                  </a:txBody>
                  <a:tcPr marL="96435" marR="96435" marT="48241" marB="48241"/>
                </a:tc>
                <a:tc>
                  <a:txBody>
                    <a:bodyPr/>
                    <a:lstStyle/>
                    <a:p>
                      <a:pPr algn="ctr"/>
                      <a:r>
                        <a:rPr lang="en-US" altLang="zh-CN" sz="1900" dirty="0"/>
                        <a:t>0.20</a:t>
                      </a:r>
                      <a:endParaRPr lang="zh-CN" altLang="en-US" sz="1900" dirty="0"/>
                    </a:p>
                  </a:txBody>
                  <a:tcPr marL="96435" marR="96435" marT="48241" marB="48241"/>
                </a:tc>
                <a:extLst>
                  <a:ext uri="{0D108BD9-81ED-4DB2-BD59-A6C34878D82A}">
                    <a16:rowId xmlns:a16="http://schemas.microsoft.com/office/drawing/2014/main" val="10001"/>
                  </a:ext>
                </a:extLst>
              </a:tr>
            </a:tbl>
          </a:graphicData>
        </a:graphic>
      </p:graphicFrame>
      <p:graphicFrame>
        <p:nvGraphicFramePr>
          <p:cNvPr id="16" name="表格 7">
            <a:extLst>
              <a:ext uri="{FF2B5EF4-FFF2-40B4-BE49-F238E27FC236}">
                <a16:creationId xmlns:a16="http://schemas.microsoft.com/office/drawing/2014/main" id="{364277B2-45FE-9261-373D-C5E54DC246AB}"/>
              </a:ext>
            </a:extLst>
          </p:cNvPr>
          <p:cNvGraphicFramePr>
            <a:graphicFrameLocks noGrp="1"/>
          </p:cNvGraphicFramePr>
          <p:nvPr>
            <p:extLst>
              <p:ext uri="{D42A27DB-BD31-4B8C-83A1-F6EECF244321}">
                <p14:modId xmlns:p14="http://schemas.microsoft.com/office/powerpoint/2010/main" val="568578456"/>
              </p:ext>
            </p:extLst>
          </p:nvPr>
        </p:nvGraphicFramePr>
        <p:xfrm>
          <a:off x="7365479" y="3384764"/>
          <a:ext cx="4638558" cy="772076"/>
        </p:xfrm>
        <a:graphic>
          <a:graphicData uri="http://schemas.openxmlformats.org/drawingml/2006/table">
            <a:tbl>
              <a:tblPr firstRow="1" bandRow="1">
                <a:tableStyleId>{5C22544A-7EE6-4342-B048-85BDC9FD1C3A}</a:tableStyleId>
              </a:tblPr>
              <a:tblGrid>
                <a:gridCol w="713624">
                  <a:extLst>
                    <a:ext uri="{9D8B030D-6E8A-4147-A177-3AD203B41FA5}">
                      <a16:colId xmlns:a16="http://schemas.microsoft.com/office/drawing/2014/main" val="20000"/>
                    </a:ext>
                  </a:extLst>
                </a:gridCol>
                <a:gridCol w="784986">
                  <a:extLst>
                    <a:ext uri="{9D8B030D-6E8A-4147-A177-3AD203B41FA5}">
                      <a16:colId xmlns:a16="http://schemas.microsoft.com/office/drawing/2014/main" val="20001"/>
                    </a:ext>
                  </a:extLst>
                </a:gridCol>
                <a:gridCol w="713624">
                  <a:extLst>
                    <a:ext uri="{9D8B030D-6E8A-4147-A177-3AD203B41FA5}">
                      <a16:colId xmlns:a16="http://schemas.microsoft.com/office/drawing/2014/main" val="20002"/>
                    </a:ext>
                  </a:extLst>
                </a:gridCol>
                <a:gridCol w="1213161">
                  <a:extLst>
                    <a:ext uri="{9D8B030D-6E8A-4147-A177-3AD203B41FA5}">
                      <a16:colId xmlns:a16="http://schemas.microsoft.com/office/drawing/2014/main" val="20003"/>
                    </a:ext>
                  </a:extLst>
                </a:gridCol>
                <a:gridCol w="1213163">
                  <a:extLst>
                    <a:ext uri="{9D8B030D-6E8A-4147-A177-3AD203B41FA5}">
                      <a16:colId xmlns:a16="http://schemas.microsoft.com/office/drawing/2014/main" val="20004"/>
                    </a:ext>
                  </a:extLst>
                </a:gridCol>
              </a:tblGrid>
              <a:tr h="310357">
                <a:tc>
                  <a:txBody>
                    <a:bodyPr/>
                    <a:lstStyle/>
                    <a:p>
                      <a:pPr algn="ctr"/>
                      <a:r>
                        <a:rPr lang="zh-CN" altLang="en-US" sz="1900" dirty="0">
                          <a:solidFill>
                            <a:schemeClr val="tx1"/>
                          </a:solidFill>
                        </a:rPr>
                        <a:t>年龄</a:t>
                      </a:r>
                    </a:p>
                  </a:txBody>
                  <a:tcPr marL="96424" marR="96424" marT="48239" marB="48239"/>
                </a:tc>
                <a:tc>
                  <a:txBody>
                    <a:bodyPr/>
                    <a:lstStyle/>
                    <a:p>
                      <a:pPr algn="ctr"/>
                      <a:r>
                        <a:rPr lang="zh-CN" altLang="en-US" sz="1900" dirty="0">
                          <a:solidFill>
                            <a:schemeClr val="tx1"/>
                          </a:solidFill>
                        </a:rPr>
                        <a:t>性别</a:t>
                      </a:r>
                    </a:p>
                  </a:txBody>
                  <a:tcPr marL="96424" marR="96424" marT="48239" marB="48239"/>
                </a:tc>
                <a:tc>
                  <a:txBody>
                    <a:bodyPr/>
                    <a:lstStyle/>
                    <a:p>
                      <a:pPr algn="ctr"/>
                      <a:r>
                        <a:rPr lang="zh-CN" altLang="en-US" sz="1900" dirty="0">
                          <a:solidFill>
                            <a:schemeClr val="tx1"/>
                          </a:solidFill>
                        </a:rPr>
                        <a:t>学历</a:t>
                      </a:r>
                    </a:p>
                  </a:txBody>
                  <a:tcPr marL="96424" marR="96424" marT="48239" marB="48239"/>
                </a:tc>
                <a:tc>
                  <a:txBody>
                    <a:bodyPr/>
                    <a:lstStyle/>
                    <a:p>
                      <a:pPr algn="ctr"/>
                      <a:r>
                        <a:rPr lang="zh-CN" altLang="en-US" sz="1900" dirty="0">
                          <a:solidFill>
                            <a:schemeClr val="tx1"/>
                          </a:solidFill>
                        </a:rPr>
                        <a:t>钱包余额</a:t>
                      </a:r>
                    </a:p>
                  </a:txBody>
                  <a:tcPr marL="96424" marR="96424" marT="48239" marB="48239"/>
                </a:tc>
                <a:tc>
                  <a:txBody>
                    <a:bodyPr/>
                    <a:lstStyle/>
                    <a:p>
                      <a:pPr algn="ctr"/>
                      <a:r>
                        <a:rPr lang="zh-CN" altLang="en-US" sz="1900" dirty="0">
                          <a:solidFill>
                            <a:schemeClr val="tx1"/>
                          </a:solidFill>
                        </a:rPr>
                        <a:t>订阅商家</a:t>
                      </a:r>
                    </a:p>
                  </a:txBody>
                  <a:tcPr marL="96424" marR="96424" marT="48239" marB="48239"/>
                </a:tc>
                <a:extLst>
                  <a:ext uri="{0D108BD9-81ED-4DB2-BD59-A6C34878D82A}">
                    <a16:rowId xmlns:a16="http://schemas.microsoft.com/office/drawing/2014/main" val="10000"/>
                  </a:ext>
                </a:extLst>
              </a:tr>
              <a:tr h="310357">
                <a:tc>
                  <a:txBody>
                    <a:bodyPr/>
                    <a:lstStyle/>
                    <a:p>
                      <a:pPr algn="ctr"/>
                      <a:r>
                        <a:rPr lang="en-US" altLang="zh-CN" sz="1900" dirty="0"/>
                        <a:t>0.20</a:t>
                      </a:r>
                      <a:endParaRPr lang="zh-CN" altLang="en-US" sz="1900" dirty="0"/>
                    </a:p>
                  </a:txBody>
                  <a:tcPr marL="96424" marR="96424" marT="48239" marB="48239"/>
                </a:tc>
                <a:tc>
                  <a:txBody>
                    <a:bodyPr/>
                    <a:lstStyle/>
                    <a:p>
                      <a:pPr algn="ctr"/>
                      <a:r>
                        <a:rPr lang="en-US" altLang="zh-CN" sz="1900" dirty="0"/>
                        <a:t>0.30</a:t>
                      </a:r>
                      <a:endParaRPr lang="zh-CN" altLang="en-US" sz="1900" dirty="0"/>
                    </a:p>
                  </a:txBody>
                  <a:tcPr marL="96424" marR="96424" marT="48239" marB="48239"/>
                </a:tc>
                <a:tc>
                  <a:txBody>
                    <a:bodyPr/>
                    <a:lstStyle/>
                    <a:p>
                      <a:pPr algn="ctr"/>
                      <a:r>
                        <a:rPr lang="en-US" altLang="zh-CN" sz="1900" dirty="0"/>
                        <a:t>0.15</a:t>
                      </a:r>
                      <a:endParaRPr lang="zh-CN" altLang="en-US" sz="1900" dirty="0"/>
                    </a:p>
                  </a:txBody>
                  <a:tcPr marL="96424" marR="96424" marT="48239" marB="48239"/>
                </a:tc>
                <a:tc>
                  <a:txBody>
                    <a:bodyPr/>
                    <a:lstStyle/>
                    <a:p>
                      <a:pPr algn="ctr"/>
                      <a:r>
                        <a:rPr lang="en-US" altLang="zh-CN" sz="1900" dirty="0"/>
                        <a:t>0.05</a:t>
                      </a:r>
                      <a:endParaRPr lang="zh-CN" altLang="en-US" sz="1900" dirty="0"/>
                    </a:p>
                  </a:txBody>
                  <a:tcPr marL="96424" marR="96424" marT="48239" marB="48239"/>
                </a:tc>
                <a:tc>
                  <a:txBody>
                    <a:bodyPr/>
                    <a:lstStyle/>
                    <a:p>
                      <a:pPr algn="ctr"/>
                      <a:r>
                        <a:rPr lang="en-US" altLang="zh-CN" sz="1900" dirty="0"/>
                        <a:t>0.30</a:t>
                      </a:r>
                      <a:endParaRPr lang="zh-CN" altLang="en-US" sz="1900" dirty="0"/>
                    </a:p>
                  </a:txBody>
                  <a:tcPr marL="96424" marR="96424" marT="48239" marB="48239"/>
                </a:tc>
                <a:extLst>
                  <a:ext uri="{0D108BD9-81ED-4DB2-BD59-A6C34878D82A}">
                    <a16:rowId xmlns:a16="http://schemas.microsoft.com/office/drawing/2014/main" val="10001"/>
                  </a:ext>
                </a:extLst>
              </a:tr>
            </a:tbl>
          </a:graphicData>
        </a:graphic>
      </p:graphicFrame>
      <p:graphicFrame>
        <p:nvGraphicFramePr>
          <p:cNvPr id="22" name="表格 4">
            <a:extLst>
              <a:ext uri="{FF2B5EF4-FFF2-40B4-BE49-F238E27FC236}">
                <a16:creationId xmlns:a16="http://schemas.microsoft.com/office/drawing/2014/main" id="{7C6E23FF-2F79-A291-52E6-30BACC813C93}"/>
              </a:ext>
            </a:extLst>
          </p:cNvPr>
          <p:cNvGraphicFramePr>
            <a:graphicFrameLocks noGrp="1"/>
          </p:cNvGraphicFramePr>
          <p:nvPr>
            <p:extLst>
              <p:ext uri="{D42A27DB-BD31-4B8C-83A1-F6EECF244321}">
                <p14:modId xmlns:p14="http://schemas.microsoft.com/office/powerpoint/2010/main" val="2043873429"/>
              </p:ext>
            </p:extLst>
          </p:nvPr>
        </p:nvGraphicFramePr>
        <p:xfrm>
          <a:off x="1100783" y="5045690"/>
          <a:ext cx="4320480" cy="1434554"/>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410034">
                <a:tc>
                  <a:txBody>
                    <a:bodyPr/>
                    <a:lstStyle/>
                    <a:p>
                      <a:pPr algn="ctr"/>
                      <a:endParaRPr lang="zh-CN" altLang="en-US" sz="1700" dirty="0">
                        <a:solidFill>
                          <a:schemeClr val="tx1"/>
                        </a:solidFill>
                      </a:endParaRPr>
                    </a:p>
                  </a:txBody>
                  <a:tcPr marL="96424" marR="96424" marT="48163" marB="4816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700" dirty="0">
                          <a:solidFill>
                            <a:schemeClr val="tx1"/>
                          </a:solidFill>
                        </a:rPr>
                        <a:t>关注该团长</a:t>
                      </a:r>
                    </a:p>
                  </a:txBody>
                  <a:tcPr marL="96424" marR="96424" marT="48163" marB="48163"/>
                </a:tc>
                <a:tc>
                  <a:txBody>
                    <a:bodyPr/>
                    <a:lstStyle/>
                    <a:p>
                      <a:pPr algn="ctr"/>
                      <a:r>
                        <a:rPr lang="zh-CN" altLang="en-US" sz="1700" dirty="0">
                          <a:solidFill>
                            <a:schemeClr val="tx1"/>
                          </a:solidFill>
                        </a:rPr>
                        <a:t>未关注该团长</a:t>
                      </a:r>
                    </a:p>
                  </a:txBody>
                  <a:tcPr marL="96424" marR="96424" marT="48163" marB="48163"/>
                </a:tc>
                <a:extLst>
                  <a:ext uri="{0D108BD9-81ED-4DB2-BD59-A6C34878D82A}">
                    <a16:rowId xmlns:a16="http://schemas.microsoft.com/office/drawing/2014/main" val="10000"/>
                  </a:ext>
                </a:extLst>
              </a:tr>
              <a:tr h="410034">
                <a:tc>
                  <a:txBody>
                    <a:bodyPr/>
                    <a:lstStyle/>
                    <a:p>
                      <a:pPr algn="ctr"/>
                      <a:r>
                        <a:rPr lang="zh-CN" altLang="en-US" sz="1700" dirty="0">
                          <a:solidFill>
                            <a:schemeClr val="tx1"/>
                          </a:solidFill>
                        </a:rPr>
                        <a:t>参与购买</a:t>
                      </a:r>
                    </a:p>
                  </a:txBody>
                  <a:tcPr marL="96424" marR="96424" marT="48163" marB="48163"/>
                </a:tc>
                <a:tc>
                  <a:txBody>
                    <a:bodyPr/>
                    <a:lstStyle/>
                    <a:p>
                      <a:pPr algn="ctr"/>
                      <a:r>
                        <a:rPr lang="en-US" altLang="zh-CN" sz="1700" dirty="0">
                          <a:solidFill>
                            <a:schemeClr val="tx1"/>
                          </a:solidFill>
                        </a:rPr>
                        <a:t>1.00</a:t>
                      </a:r>
                      <a:endParaRPr lang="zh-CN" altLang="en-US" sz="1700" dirty="0">
                        <a:solidFill>
                          <a:schemeClr val="tx1"/>
                        </a:solidFill>
                      </a:endParaRPr>
                    </a:p>
                  </a:txBody>
                  <a:tcPr marL="96424" marR="96424" marT="48163" marB="48163"/>
                </a:tc>
                <a:tc>
                  <a:txBody>
                    <a:bodyPr/>
                    <a:lstStyle/>
                    <a:p>
                      <a:pPr algn="ctr"/>
                      <a:r>
                        <a:rPr lang="en-US" altLang="zh-CN" sz="1700" dirty="0">
                          <a:solidFill>
                            <a:schemeClr val="tx1"/>
                          </a:solidFill>
                        </a:rPr>
                        <a:t>0.80</a:t>
                      </a:r>
                      <a:endParaRPr lang="zh-CN" altLang="en-US" sz="1700" dirty="0">
                        <a:solidFill>
                          <a:schemeClr val="tx1"/>
                        </a:solidFill>
                      </a:endParaRPr>
                    </a:p>
                  </a:txBody>
                  <a:tcPr marL="96424" marR="96424" marT="48163" marB="48163"/>
                </a:tc>
                <a:extLst>
                  <a:ext uri="{0D108BD9-81ED-4DB2-BD59-A6C34878D82A}">
                    <a16:rowId xmlns:a16="http://schemas.microsoft.com/office/drawing/2014/main" val="10001"/>
                  </a:ext>
                </a:extLst>
              </a:tr>
              <a:tr h="410034">
                <a:tc>
                  <a:txBody>
                    <a:bodyPr/>
                    <a:lstStyle/>
                    <a:p>
                      <a:pPr algn="ctr"/>
                      <a:r>
                        <a:rPr lang="zh-CN" altLang="en-US" sz="1700" dirty="0">
                          <a:solidFill>
                            <a:schemeClr val="tx1"/>
                          </a:solidFill>
                        </a:rPr>
                        <a:t>未参与购买</a:t>
                      </a:r>
                    </a:p>
                  </a:txBody>
                  <a:tcPr marL="96424" marR="96424" marT="48163" marB="48163"/>
                </a:tc>
                <a:tc>
                  <a:txBody>
                    <a:bodyPr/>
                    <a:lstStyle/>
                    <a:p>
                      <a:pPr algn="ctr"/>
                      <a:r>
                        <a:rPr lang="en-US" altLang="zh-CN" sz="1700" dirty="0">
                          <a:solidFill>
                            <a:schemeClr val="tx1"/>
                          </a:solidFill>
                        </a:rPr>
                        <a:t>0.20</a:t>
                      </a:r>
                      <a:endParaRPr lang="zh-CN" altLang="en-US" sz="1700" dirty="0">
                        <a:solidFill>
                          <a:schemeClr val="tx1"/>
                        </a:solidFill>
                      </a:endParaRPr>
                    </a:p>
                  </a:txBody>
                  <a:tcPr marL="96424" marR="96424" marT="48163" marB="48163"/>
                </a:tc>
                <a:tc>
                  <a:txBody>
                    <a:bodyPr/>
                    <a:lstStyle/>
                    <a:p>
                      <a:pPr algn="ctr"/>
                      <a:r>
                        <a:rPr lang="en-US" altLang="zh-CN" sz="1700" dirty="0">
                          <a:solidFill>
                            <a:schemeClr val="tx1"/>
                          </a:solidFill>
                        </a:rPr>
                        <a:t>0.00</a:t>
                      </a:r>
                      <a:endParaRPr lang="zh-CN" altLang="en-US" sz="1700" dirty="0">
                        <a:solidFill>
                          <a:schemeClr val="tx1"/>
                        </a:solidFill>
                      </a:endParaRPr>
                    </a:p>
                  </a:txBody>
                  <a:tcPr marL="96424" marR="96424" marT="48163" marB="48163"/>
                </a:tc>
                <a:extLst>
                  <a:ext uri="{0D108BD9-81ED-4DB2-BD59-A6C34878D82A}">
                    <a16:rowId xmlns:a16="http://schemas.microsoft.com/office/drawing/2014/main" val="10002"/>
                  </a:ext>
                </a:extLst>
              </a:tr>
            </a:tbl>
          </a:graphicData>
        </a:graphic>
      </p:graphicFrame>
      <p:pic>
        <p:nvPicPr>
          <p:cNvPr id="43" name="图片 42">
            <a:extLst>
              <a:ext uri="{FF2B5EF4-FFF2-40B4-BE49-F238E27FC236}">
                <a16:creationId xmlns:a16="http://schemas.microsoft.com/office/drawing/2014/main" id="{F541565F-90C8-7C74-E3E4-282C92D207C5}"/>
              </a:ext>
            </a:extLst>
          </p:cNvPr>
          <p:cNvPicPr>
            <a:picLocks noChangeAspect="1"/>
          </p:cNvPicPr>
          <p:nvPr/>
        </p:nvPicPr>
        <p:blipFill>
          <a:blip r:embed="rId7"/>
          <a:stretch>
            <a:fillRect/>
          </a:stretch>
        </p:blipFill>
        <p:spPr>
          <a:xfrm>
            <a:off x="6183305" y="4336405"/>
            <a:ext cx="4638558" cy="2718789"/>
          </a:xfrm>
          <a:prstGeom prst="rect">
            <a:avLst/>
          </a:prstGeom>
        </p:spPr>
      </p:pic>
    </p:spTree>
    <p:extLst>
      <p:ext uri="{BB962C8B-B14F-4D97-AF65-F5344CB8AC3E}">
        <p14:creationId xmlns:p14="http://schemas.microsoft.com/office/powerpoint/2010/main" val="214426815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6">
            <a:extLst>
              <a:ext uri="{FF2B5EF4-FFF2-40B4-BE49-F238E27FC236}">
                <a16:creationId xmlns:a16="http://schemas.microsoft.com/office/drawing/2014/main" id="{669E682B-48C0-C5D5-F920-44F8DFCD5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799" y="3342748"/>
            <a:ext cx="3777051" cy="76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3E0F908D-39F8-2CAD-514B-B56AF5B1E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8296" y="2464197"/>
            <a:ext cx="3345101" cy="91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CADF9430-6F26-4F29-19CF-69843145872A}"/>
              </a:ext>
            </a:extLst>
          </p:cNvPr>
          <p:cNvPicPr>
            <a:picLocks noChangeAspect="1"/>
          </p:cNvPicPr>
          <p:nvPr/>
        </p:nvPicPr>
        <p:blipFill>
          <a:blip r:embed="rId5"/>
          <a:stretch>
            <a:fillRect/>
          </a:stretch>
        </p:blipFill>
        <p:spPr>
          <a:xfrm>
            <a:off x="1244799" y="1693734"/>
            <a:ext cx="3127519" cy="914479"/>
          </a:xfrm>
          <a:prstGeom prst="rect">
            <a:avLst/>
          </a:prstGeom>
        </p:spPr>
      </p:pic>
      <p:sp>
        <p:nvSpPr>
          <p:cNvPr id="68" name="TextBox 8"/>
          <p:cNvSpPr txBox="1"/>
          <p:nvPr/>
        </p:nvSpPr>
        <p:spPr>
          <a:xfrm>
            <a:off x="662183" y="159051"/>
            <a:ext cx="3949155" cy="615553"/>
          </a:xfrm>
          <a:prstGeom prst="rect">
            <a:avLst/>
          </a:prstGeom>
          <a:noFill/>
        </p:spPr>
        <p:txBody>
          <a:bodyPr wrap="square" lIns="0" tIns="0" rIns="0" bIns="0" rtlCol="0" anchor="ctr">
            <a:spAutoFit/>
          </a:bodyPr>
          <a:lstStyle/>
          <a:p>
            <a:r>
              <a:rPr lang="zh-CN" altLang="en-US" sz="4000" dirty="0">
                <a:latin typeface="+mn-lt"/>
                <a:ea typeface="+mn-ea"/>
                <a:cs typeface="+mn-ea"/>
                <a:sym typeface="+mn-lt"/>
              </a:rPr>
              <a:t>智能推荐算法</a:t>
            </a:r>
          </a:p>
        </p:txBody>
      </p:sp>
      <p:sp>
        <p:nvSpPr>
          <p:cNvPr id="75" name="任意多边形: 形状 74"/>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任意多边形: 形状 75"/>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a16="http://schemas.microsoft.com/office/drawing/2014/main" id="{AC3EF001-0B65-B3EF-32E7-4B20004043C9}"/>
              </a:ext>
            </a:extLst>
          </p:cNvPr>
          <p:cNvSpPr txBox="1"/>
          <p:nvPr/>
        </p:nvSpPr>
        <p:spPr>
          <a:xfrm>
            <a:off x="555171" y="838287"/>
            <a:ext cx="11706852" cy="3200876"/>
          </a:xfrm>
          <a:prstGeom prst="rect">
            <a:avLst/>
          </a:prstGeom>
          <a:noFill/>
        </p:spPr>
        <p:txBody>
          <a:bodyPr wrap="square" rtlCol="0">
            <a:spAutoFit/>
          </a:bodyPr>
          <a:lstStyle/>
          <a:p>
            <a:r>
              <a:rPr lang="zh-CN" altLang="en-US" sz="2400" b="1" dirty="0">
                <a:sym typeface="Wingdings 2" panose="05020102010507070707" pitchFamily="18" charset="2"/>
              </a:rPr>
              <a:t></a:t>
            </a:r>
            <a:r>
              <a:rPr lang="zh-CN" altLang="en-US" sz="2400" b="1" dirty="0"/>
              <a:t>基于物品的协同过滤  </a:t>
            </a:r>
            <a:r>
              <a:rPr lang="en-US" altLang="zh-CN" sz="2400" b="1" dirty="0"/>
              <a:t>(Item-based collaborative filtering)</a:t>
            </a:r>
          </a:p>
          <a:p>
            <a:r>
              <a:rPr lang="en-US" altLang="zh-CN" sz="2000" b="1" dirty="0"/>
              <a:t>        </a:t>
            </a:r>
            <a:r>
              <a:rPr lang="en-US" altLang="zh-CN" sz="2000" b="1" dirty="0">
                <a:sym typeface="Wingdings 2" panose="05020102010507070707" pitchFamily="18" charset="2"/>
              </a:rPr>
              <a:t></a:t>
            </a:r>
            <a:r>
              <a:rPr lang="zh-CN" altLang="en-US" sz="2000" b="1" dirty="0">
                <a:sym typeface="Wingdings 2" panose="05020102010507070707" pitchFamily="18" charset="2"/>
              </a:rPr>
              <a:t>计算团购相似度</a:t>
            </a:r>
            <a:endParaRPr lang="en-US" altLang="zh-CN" sz="2000" b="1" dirty="0">
              <a:sym typeface="Wingdings 2" panose="05020102010507070707" pitchFamily="18" charset="2"/>
            </a:endParaRPr>
          </a:p>
          <a:p>
            <a:r>
              <a:rPr lang="en-US" altLang="zh-CN" sz="2000" b="1" dirty="0">
                <a:sym typeface="Wingdings 2" panose="05020102010507070707" pitchFamily="18" charset="2"/>
              </a:rPr>
              <a:t>               </a:t>
            </a:r>
            <a:r>
              <a:rPr lang="zh-CN" altLang="en-US" sz="2000" b="1" dirty="0">
                <a:sym typeface="Wingdings 2" panose="05020102010507070707" pitchFamily="18" charset="2"/>
              </a:rPr>
              <a:t>团购相关用户</a:t>
            </a:r>
            <a:endParaRPr lang="en-US" altLang="zh-CN" sz="2000" b="1" dirty="0">
              <a:sym typeface="Wingdings 2" panose="05020102010507070707" pitchFamily="18" charset="2"/>
            </a:endParaRPr>
          </a:p>
          <a:p>
            <a:endParaRPr lang="en-US" altLang="zh-CN" sz="2000" b="1" dirty="0">
              <a:sym typeface="Wingdings 2" panose="05020102010507070707" pitchFamily="18" charset="2"/>
            </a:endParaRPr>
          </a:p>
          <a:p>
            <a:endParaRPr lang="en-US" altLang="zh-CN" sz="2000" b="1" dirty="0">
              <a:sym typeface="Wingdings 2" panose="05020102010507070707" pitchFamily="18" charset="2"/>
            </a:endParaRPr>
          </a:p>
          <a:p>
            <a:r>
              <a:rPr lang="en-US" altLang="zh-CN" sz="2000" b="1" dirty="0">
                <a:sym typeface="Wingdings 2" panose="05020102010507070707" pitchFamily="18" charset="2"/>
              </a:rPr>
              <a:t>               </a:t>
            </a:r>
            <a:r>
              <a:rPr lang="zh-CN" altLang="en-US" sz="2000" b="1" dirty="0">
                <a:sym typeface="Wingdings 2" panose="05020102010507070707" pitchFamily="18" charset="2"/>
              </a:rPr>
              <a:t>团购内容（基于内容的推荐）</a:t>
            </a:r>
            <a:endParaRPr lang="en-US" altLang="zh-CN" sz="2000" b="1" dirty="0"/>
          </a:p>
          <a:p>
            <a:r>
              <a:rPr lang="zh-CN" altLang="en-US" dirty="0"/>
              <a:t>                 </a:t>
            </a:r>
            <a:r>
              <a:rPr lang="en-US" altLang="zh-CN" b="1" dirty="0">
                <a:latin typeface="-apple-system"/>
              </a:rPr>
              <a:t> Jaccard</a:t>
            </a:r>
            <a:r>
              <a:rPr lang="zh-CN" altLang="en-US" b="1" dirty="0">
                <a:latin typeface="-apple-system"/>
              </a:rPr>
              <a:t>公式：</a:t>
            </a:r>
            <a:endParaRPr lang="en-US" altLang="zh-CN" b="1" dirty="0"/>
          </a:p>
          <a:p>
            <a:r>
              <a:rPr lang="en-US" altLang="zh-CN" sz="2000" b="1" dirty="0">
                <a:sym typeface="Wingdings 2" panose="05020102010507070707" pitchFamily="18" charset="2"/>
              </a:rPr>
              <a:t>         </a:t>
            </a:r>
            <a:r>
              <a:rPr lang="zh-CN" altLang="en-US" sz="2000" b="1" dirty="0"/>
              <a:t>计算团购兴趣度</a:t>
            </a:r>
            <a:endParaRPr lang="en-US" altLang="zh-CN" sz="2000" b="1" dirty="0"/>
          </a:p>
          <a:p>
            <a:r>
              <a:rPr lang="en-US" altLang="zh-CN" sz="2000" b="1" dirty="0"/>
              <a:t>                </a:t>
            </a:r>
          </a:p>
          <a:p>
            <a:endParaRPr lang="zh-CN" altLang="en-US" sz="2000" b="1" dirty="0"/>
          </a:p>
        </p:txBody>
      </p:sp>
      <p:graphicFrame>
        <p:nvGraphicFramePr>
          <p:cNvPr id="4" name="表格 6">
            <a:extLst>
              <a:ext uri="{FF2B5EF4-FFF2-40B4-BE49-F238E27FC236}">
                <a16:creationId xmlns:a16="http://schemas.microsoft.com/office/drawing/2014/main" id="{DD935820-F66D-5043-7D8B-78F1637E93A9}"/>
              </a:ext>
            </a:extLst>
          </p:cNvPr>
          <p:cNvGraphicFramePr>
            <a:graphicFrameLocks noGrp="1"/>
          </p:cNvGraphicFramePr>
          <p:nvPr>
            <p:extLst>
              <p:ext uri="{D42A27DB-BD31-4B8C-83A1-F6EECF244321}">
                <p14:modId xmlns:p14="http://schemas.microsoft.com/office/powerpoint/2010/main" val="299889900"/>
              </p:ext>
            </p:extLst>
          </p:nvPr>
        </p:nvGraphicFramePr>
        <p:xfrm>
          <a:off x="6429375" y="1240061"/>
          <a:ext cx="6267292" cy="1061660"/>
        </p:xfrm>
        <a:graphic>
          <a:graphicData uri="http://schemas.openxmlformats.org/drawingml/2006/table">
            <a:tbl>
              <a:tblPr firstRow="1" bandRow="1">
                <a:tableStyleId>{5C22544A-7EE6-4342-B048-85BDC9FD1C3A}</a:tableStyleId>
              </a:tblPr>
              <a:tblGrid>
                <a:gridCol w="3133646">
                  <a:extLst>
                    <a:ext uri="{9D8B030D-6E8A-4147-A177-3AD203B41FA5}">
                      <a16:colId xmlns:a16="http://schemas.microsoft.com/office/drawing/2014/main" val="20000"/>
                    </a:ext>
                  </a:extLst>
                </a:gridCol>
                <a:gridCol w="3133646">
                  <a:extLst>
                    <a:ext uri="{9D8B030D-6E8A-4147-A177-3AD203B41FA5}">
                      <a16:colId xmlns:a16="http://schemas.microsoft.com/office/drawing/2014/main" val="20001"/>
                    </a:ext>
                  </a:extLst>
                </a:gridCol>
              </a:tblGrid>
              <a:tr h="432546">
                <a:tc>
                  <a:txBody>
                    <a:bodyPr/>
                    <a:lstStyle/>
                    <a:p>
                      <a:pPr algn="ctr"/>
                      <a:r>
                        <a:rPr lang="zh-CN" altLang="en-US" sz="1900" dirty="0">
                          <a:solidFill>
                            <a:schemeClr val="tx1"/>
                          </a:solidFill>
                        </a:rPr>
                        <a:t>通过团购相关用户</a:t>
                      </a:r>
                      <a:endParaRPr lang="en-US" altLang="zh-CN" sz="1900" dirty="0">
                        <a:solidFill>
                          <a:schemeClr val="tx1"/>
                        </a:solidFill>
                      </a:endParaRPr>
                    </a:p>
                    <a:p>
                      <a:pPr algn="ctr"/>
                      <a:r>
                        <a:rPr lang="zh-CN" altLang="en-US" sz="1900" dirty="0">
                          <a:solidFill>
                            <a:schemeClr val="tx1"/>
                          </a:solidFill>
                        </a:rPr>
                        <a:t>分析相似度</a:t>
                      </a:r>
                    </a:p>
                  </a:txBody>
                  <a:tcPr marL="96435" marR="96435" marT="48245" marB="48245"/>
                </a:tc>
                <a:tc>
                  <a:txBody>
                    <a:bodyPr/>
                    <a:lstStyle/>
                    <a:p>
                      <a:pPr algn="ctr"/>
                      <a:r>
                        <a:rPr lang="zh-CN" altLang="en-US" sz="1900" dirty="0">
                          <a:solidFill>
                            <a:schemeClr val="tx1"/>
                          </a:solidFill>
                        </a:rPr>
                        <a:t>通过团购内容</a:t>
                      </a:r>
                      <a:endParaRPr lang="en-US" altLang="zh-CN" sz="1900" dirty="0">
                        <a:solidFill>
                          <a:schemeClr val="tx1"/>
                        </a:solidFill>
                      </a:endParaRPr>
                    </a:p>
                    <a:p>
                      <a:pPr algn="ctr"/>
                      <a:r>
                        <a:rPr lang="zh-CN" altLang="en-US" sz="1900" dirty="0">
                          <a:solidFill>
                            <a:schemeClr val="tx1"/>
                          </a:solidFill>
                        </a:rPr>
                        <a:t>分析相似度</a:t>
                      </a:r>
                    </a:p>
                  </a:txBody>
                  <a:tcPr marL="96435" marR="96435" marT="48245" marB="48245"/>
                </a:tc>
                <a:extLst>
                  <a:ext uri="{0D108BD9-81ED-4DB2-BD59-A6C34878D82A}">
                    <a16:rowId xmlns:a16="http://schemas.microsoft.com/office/drawing/2014/main" val="10000"/>
                  </a:ext>
                </a:extLst>
              </a:tr>
              <a:tr h="250538">
                <a:tc>
                  <a:txBody>
                    <a:bodyPr/>
                    <a:lstStyle/>
                    <a:p>
                      <a:pPr algn="ctr"/>
                      <a:r>
                        <a:rPr lang="en-US" altLang="zh-CN" sz="1900" dirty="0"/>
                        <a:t>0.60</a:t>
                      </a:r>
                      <a:endParaRPr lang="zh-CN" altLang="en-US" sz="1900" dirty="0"/>
                    </a:p>
                  </a:txBody>
                  <a:tcPr marL="96435" marR="96435" marT="48245" marB="48245"/>
                </a:tc>
                <a:tc>
                  <a:txBody>
                    <a:bodyPr/>
                    <a:lstStyle/>
                    <a:p>
                      <a:pPr algn="ctr"/>
                      <a:r>
                        <a:rPr lang="en-US" altLang="zh-CN" sz="1900" dirty="0"/>
                        <a:t>0.40</a:t>
                      </a:r>
                      <a:endParaRPr lang="zh-CN" altLang="en-US" sz="1900" dirty="0"/>
                    </a:p>
                  </a:txBody>
                  <a:tcPr marL="96435" marR="96435" marT="48245" marB="48245"/>
                </a:tc>
                <a:extLst>
                  <a:ext uri="{0D108BD9-81ED-4DB2-BD59-A6C34878D82A}">
                    <a16:rowId xmlns:a16="http://schemas.microsoft.com/office/drawing/2014/main" val="10001"/>
                  </a:ext>
                </a:extLst>
              </a:tr>
            </a:tbl>
          </a:graphicData>
        </a:graphic>
      </p:graphicFrame>
      <p:pic>
        <p:nvPicPr>
          <p:cNvPr id="15" name="图片 14">
            <a:extLst>
              <a:ext uri="{FF2B5EF4-FFF2-40B4-BE49-F238E27FC236}">
                <a16:creationId xmlns:a16="http://schemas.microsoft.com/office/drawing/2014/main" id="{4515F940-2CFC-B833-45A4-8C33CC700327}"/>
              </a:ext>
            </a:extLst>
          </p:cNvPr>
          <p:cNvPicPr>
            <a:picLocks noChangeAspect="1"/>
          </p:cNvPicPr>
          <p:nvPr/>
        </p:nvPicPr>
        <p:blipFill>
          <a:blip r:embed="rId6"/>
          <a:stretch>
            <a:fillRect/>
          </a:stretch>
        </p:blipFill>
        <p:spPr>
          <a:xfrm>
            <a:off x="7436938" y="2752229"/>
            <a:ext cx="5259729" cy="3993763"/>
          </a:xfrm>
          <a:prstGeom prst="rect">
            <a:avLst/>
          </a:prstGeom>
        </p:spPr>
      </p:pic>
    </p:spTree>
    <p:extLst>
      <p:ext uri="{BB962C8B-B14F-4D97-AF65-F5344CB8AC3E}">
        <p14:creationId xmlns:p14="http://schemas.microsoft.com/office/powerpoint/2010/main" val="142152923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8"/>
          <p:cNvSpPr txBox="1"/>
          <p:nvPr/>
        </p:nvSpPr>
        <p:spPr>
          <a:xfrm>
            <a:off x="662183" y="159051"/>
            <a:ext cx="3949155" cy="615553"/>
          </a:xfrm>
          <a:prstGeom prst="rect">
            <a:avLst/>
          </a:prstGeom>
          <a:noFill/>
        </p:spPr>
        <p:txBody>
          <a:bodyPr wrap="square" lIns="0" tIns="0" rIns="0" bIns="0" rtlCol="0" anchor="ctr">
            <a:spAutoFit/>
          </a:bodyPr>
          <a:lstStyle/>
          <a:p>
            <a:r>
              <a:rPr lang="zh-CN" altLang="en-US" sz="4000" dirty="0">
                <a:latin typeface="+mn-lt"/>
                <a:ea typeface="+mn-ea"/>
                <a:cs typeface="+mn-ea"/>
                <a:sym typeface="+mn-lt"/>
              </a:rPr>
              <a:t>并发量的提升</a:t>
            </a:r>
          </a:p>
        </p:txBody>
      </p:sp>
      <p:sp>
        <p:nvSpPr>
          <p:cNvPr id="48" name="任意多边形: 形状 47"/>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任意多边形: 形状 48"/>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a16="http://schemas.microsoft.com/office/drawing/2014/main" id="{EFD85672-E438-E2C3-2D0C-26A278244C05}"/>
              </a:ext>
            </a:extLst>
          </p:cNvPr>
          <p:cNvSpPr txBox="1"/>
          <p:nvPr/>
        </p:nvSpPr>
        <p:spPr>
          <a:xfrm>
            <a:off x="524719" y="1723498"/>
            <a:ext cx="5552766" cy="3785652"/>
          </a:xfrm>
          <a:prstGeom prst="rect">
            <a:avLst/>
          </a:prstGeom>
          <a:noFill/>
        </p:spPr>
        <p:txBody>
          <a:bodyPr wrap="square" rtlCol="0">
            <a:spAutoFit/>
          </a:bodyPr>
          <a:lstStyle/>
          <a:p>
            <a:r>
              <a:rPr lang="en-US" altLang="zh-CN" sz="2400" b="1" dirty="0">
                <a:sym typeface="Wingdings 2" panose="05020102010507070707" pitchFamily="18" charset="2"/>
              </a:rPr>
              <a:t></a:t>
            </a:r>
            <a:r>
              <a:rPr lang="zh-CN" altLang="en-US" sz="2400" b="1" dirty="0">
                <a:sym typeface="Wingdings 2" panose="05020102010507070707" pitchFamily="18" charset="2"/>
              </a:rPr>
              <a:t>减少硬盘</a:t>
            </a:r>
            <a:r>
              <a:rPr lang="en-US" altLang="zh-CN" sz="2400" b="1" dirty="0">
                <a:sym typeface="Wingdings 2" panose="05020102010507070707" pitchFamily="18" charset="2"/>
              </a:rPr>
              <a:t>IO</a:t>
            </a:r>
          </a:p>
          <a:p>
            <a:r>
              <a:rPr lang="en-US" altLang="zh-CN" sz="2400" b="1" dirty="0">
                <a:sym typeface="Wingdings 2" panose="05020102010507070707" pitchFamily="18" charset="2"/>
              </a:rPr>
              <a:t>	</a:t>
            </a:r>
            <a:r>
              <a:rPr lang="zh-CN" altLang="en-US" sz="2400" b="1" dirty="0">
                <a:sym typeface="Wingdings 2" panose="05020102010507070707" pitchFamily="18" charset="2"/>
              </a:rPr>
              <a:t>考虑到</a:t>
            </a:r>
            <a:r>
              <a:rPr lang="en-US" altLang="zh-CN" sz="2400" b="1" dirty="0">
                <a:sym typeface="Wingdings 2" panose="05020102010507070707" pitchFamily="18" charset="2"/>
              </a:rPr>
              <a:t>Redis</a:t>
            </a:r>
            <a:r>
              <a:rPr lang="zh-CN" altLang="en-US" sz="2400" b="1" dirty="0">
                <a:sym typeface="Wingdings 2" panose="05020102010507070707" pitchFamily="18" charset="2"/>
              </a:rPr>
              <a:t>高性能、操作原子性和数据类型丰富的特点，利用</a:t>
            </a:r>
            <a:r>
              <a:rPr lang="en-US" altLang="zh-CN" sz="2400" b="1" dirty="0">
                <a:sym typeface="Wingdings 2" panose="05020102010507070707" pitchFamily="18" charset="2"/>
              </a:rPr>
              <a:t>Redis</a:t>
            </a:r>
            <a:r>
              <a:rPr lang="zh-CN" altLang="en-US" sz="2400" b="1" dirty="0">
                <a:sym typeface="Wingdings 2" panose="05020102010507070707" pitchFamily="18" charset="2"/>
              </a:rPr>
              <a:t>进行数据缓存以减少硬盘</a:t>
            </a:r>
            <a:r>
              <a:rPr lang="en-US" altLang="zh-CN" sz="2400" b="1" dirty="0">
                <a:sym typeface="Wingdings 2" panose="05020102010507070707" pitchFamily="18" charset="2"/>
              </a:rPr>
              <a:t>IO</a:t>
            </a:r>
            <a:r>
              <a:rPr lang="zh-CN" altLang="en-US" sz="2400" b="1" dirty="0">
                <a:sym typeface="Wingdings 2" panose="05020102010507070707" pitchFamily="18" charset="2"/>
              </a:rPr>
              <a:t>，提高并发量。</a:t>
            </a:r>
            <a:endParaRPr lang="en-US" altLang="zh-CN" sz="2400" b="1" dirty="0">
              <a:sym typeface="Wingdings 2" panose="05020102010507070707" pitchFamily="18" charset="2"/>
            </a:endParaRPr>
          </a:p>
          <a:p>
            <a:endParaRPr lang="en-US" altLang="zh-CN" sz="2400" b="1" dirty="0">
              <a:sym typeface="Wingdings 2" panose="05020102010507070707" pitchFamily="18" charset="2"/>
            </a:endParaRPr>
          </a:p>
          <a:p>
            <a:r>
              <a:rPr lang="zh-CN" altLang="zh-CN" sz="2400" b="1" dirty="0">
                <a:sym typeface="Wingdings 2" panose="05020102010507070707" pitchFamily="18" charset="2"/>
              </a:rPr>
              <a:t></a:t>
            </a:r>
            <a:r>
              <a:rPr lang="zh-CN" altLang="en-US" sz="2400" b="1" dirty="0">
                <a:sym typeface="Wingdings 2" panose="05020102010507070707" pitchFamily="18" charset="2"/>
              </a:rPr>
              <a:t>硬件资源</a:t>
            </a:r>
            <a:endParaRPr lang="en-US" altLang="zh-CN" sz="2400" b="1" dirty="0">
              <a:sym typeface="Wingdings 2" panose="05020102010507070707" pitchFamily="18" charset="2"/>
            </a:endParaRPr>
          </a:p>
          <a:p>
            <a:r>
              <a:rPr lang="en-US" altLang="zh-CN" sz="2400" b="1" dirty="0">
                <a:sym typeface="Wingdings 2" panose="05020102010507070707" pitchFamily="18" charset="2"/>
              </a:rPr>
              <a:t>	</a:t>
            </a:r>
            <a:r>
              <a:rPr lang="zh-CN" altLang="en-US" sz="2400" b="1" dirty="0">
                <a:sym typeface="Wingdings 2" panose="05020102010507070707" pitchFamily="18" charset="2"/>
              </a:rPr>
              <a:t>使用华为云服务器（</a:t>
            </a:r>
            <a:r>
              <a:rPr lang="en-US" altLang="zh-CN" sz="2400" b="1" dirty="0">
                <a:sym typeface="Wingdings 2" panose="05020102010507070707" pitchFamily="18" charset="2"/>
              </a:rPr>
              <a:t>2</a:t>
            </a:r>
            <a:r>
              <a:rPr lang="zh-CN" altLang="en-US" sz="2400" b="1" dirty="0">
                <a:sym typeface="Wingdings 2" panose="05020102010507070707" pitchFamily="18" charset="2"/>
              </a:rPr>
              <a:t>核 </a:t>
            </a:r>
            <a:r>
              <a:rPr lang="en-US" altLang="zh-CN" sz="2400" b="1" dirty="0">
                <a:sym typeface="Wingdings 2" panose="05020102010507070707" pitchFamily="18" charset="2"/>
              </a:rPr>
              <a:t>8GB</a:t>
            </a:r>
            <a:r>
              <a:rPr lang="zh-CN" altLang="en-US" sz="2400" b="1" dirty="0">
                <a:sym typeface="Wingdings 2" panose="05020102010507070707" pitchFamily="18" charset="2"/>
              </a:rPr>
              <a:t>），通过调整最大线程数、空闲线程数、超时时间等参数，充分利用服务器资源，提高并发量。</a:t>
            </a:r>
            <a:endParaRPr lang="en-US" altLang="zh-CN" sz="2400" b="1" dirty="0">
              <a:sym typeface="Wingdings 2" panose="05020102010507070707" pitchFamily="18" charset="2"/>
            </a:endParaRPr>
          </a:p>
        </p:txBody>
      </p:sp>
      <p:pic>
        <p:nvPicPr>
          <p:cNvPr id="9" name="图片 8">
            <a:extLst>
              <a:ext uri="{FF2B5EF4-FFF2-40B4-BE49-F238E27FC236}">
                <a16:creationId xmlns:a16="http://schemas.microsoft.com/office/drawing/2014/main" id="{C0D985CD-D4BB-FE23-A8B9-E8E955789A62}"/>
              </a:ext>
            </a:extLst>
          </p:cNvPr>
          <p:cNvPicPr>
            <a:picLocks noChangeAspect="1"/>
          </p:cNvPicPr>
          <p:nvPr/>
        </p:nvPicPr>
        <p:blipFill>
          <a:blip r:embed="rId3"/>
          <a:stretch>
            <a:fillRect/>
          </a:stretch>
        </p:blipFill>
        <p:spPr>
          <a:xfrm>
            <a:off x="6412582" y="1832561"/>
            <a:ext cx="6192688" cy="3567527"/>
          </a:xfrm>
          <a:prstGeom prst="rect">
            <a:avLst/>
          </a:prstGeom>
        </p:spPr>
      </p:pic>
      <p:sp>
        <p:nvSpPr>
          <p:cNvPr id="3" name="文本框 2">
            <a:extLst>
              <a:ext uri="{FF2B5EF4-FFF2-40B4-BE49-F238E27FC236}">
                <a16:creationId xmlns:a16="http://schemas.microsoft.com/office/drawing/2014/main" id="{1182D2B2-0467-7D5A-06C4-23DA5C2BC439}"/>
              </a:ext>
            </a:extLst>
          </p:cNvPr>
          <p:cNvSpPr txBox="1"/>
          <p:nvPr/>
        </p:nvSpPr>
        <p:spPr>
          <a:xfrm>
            <a:off x="8968866" y="5524685"/>
            <a:ext cx="1080120" cy="338554"/>
          </a:xfrm>
          <a:prstGeom prst="rect">
            <a:avLst/>
          </a:prstGeom>
          <a:noFill/>
        </p:spPr>
        <p:txBody>
          <a:bodyPr wrap="square" rtlCol="0">
            <a:spAutoFit/>
          </a:bodyPr>
          <a:lstStyle/>
          <a:p>
            <a:r>
              <a:rPr lang="en-US" altLang="zh-CN" sz="1600" b="1" dirty="0"/>
              <a:t>Redis</a:t>
            </a:r>
            <a:r>
              <a:rPr lang="zh-CN" altLang="en-US" sz="1600" b="1" dirty="0"/>
              <a:t>配置</a:t>
            </a:r>
          </a:p>
        </p:txBody>
      </p:sp>
    </p:spTree>
    <p:extLst>
      <p:ext uri="{BB962C8B-B14F-4D97-AF65-F5344CB8AC3E}">
        <p14:creationId xmlns:p14="http://schemas.microsoft.com/office/powerpoint/2010/main" val="337903477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8"/>
          <p:cNvSpPr txBox="1"/>
          <p:nvPr/>
        </p:nvSpPr>
        <p:spPr>
          <a:xfrm>
            <a:off x="662183" y="159051"/>
            <a:ext cx="3949155" cy="615553"/>
          </a:xfrm>
          <a:prstGeom prst="rect">
            <a:avLst/>
          </a:prstGeom>
          <a:noFill/>
        </p:spPr>
        <p:txBody>
          <a:bodyPr wrap="square" lIns="0" tIns="0" rIns="0" bIns="0" rtlCol="0" anchor="ctr">
            <a:spAutoFit/>
          </a:bodyPr>
          <a:lstStyle/>
          <a:p>
            <a:r>
              <a:rPr lang="zh-CN" altLang="en-US" sz="4000" dirty="0">
                <a:latin typeface="+mn-lt"/>
                <a:ea typeface="+mn-ea"/>
                <a:cs typeface="+mn-ea"/>
                <a:sym typeface="+mn-lt"/>
              </a:rPr>
              <a:t>准确性的提升</a:t>
            </a:r>
          </a:p>
        </p:txBody>
      </p:sp>
      <p:sp>
        <p:nvSpPr>
          <p:cNvPr id="48" name="任意多边形: 形状 47"/>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任意多边形: 形状 48"/>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a16="http://schemas.microsoft.com/office/drawing/2014/main" id="{EFD85672-E438-E2C3-2D0C-26A278244C05}"/>
              </a:ext>
            </a:extLst>
          </p:cNvPr>
          <p:cNvSpPr txBox="1"/>
          <p:nvPr/>
        </p:nvSpPr>
        <p:spPr>
          <a:xfrm>
            <a:off x="555171" y="1101269"/>
            <a:ext cx="12681558" cy="1938992"/>
          </a:xfrm>
          <a:prstGeom prst="rect">
            <a:avLst/>
          </a:prstGeom>
          <a:noFill/>
        </p:spPr>
        <p:txBody>
          <a:bodyPr wrap="square" rtlCol="0">
            <a:spAutoFit/>
          </a:bodyPr>
          <a:lstStyle/>
          <a:p>
            <a:r>
              <a:rPr lang="zh-CN" altLang="zh-CN" sz="2400" b="1" dirty="0">
                <a:sym typeface="Wingdings 2" panose="05020102010507070707" pitchFamily="18" charset="2"/>
              </a:rPr>
              <a:t></a:t>
            </a:r>
            <a:r>
              <a:rPr lang="zh-CN" altLang="en-US" sz="2400" b="1" dirty="0">
                <a:sym typeface="Wingdings 2" panose="05020102010507070707" pitchFamily="18" charset="2"/>
              </a:rPr>
              <a:t>用</a:t>
            </a:r>
            <a:r>
              <a:rPr lang="en-US" altLang="zh-CN" sz="2400" b="1" dirty="0" err="1">
                <a:sym typeface="Wingdings 2" panose="05020102010507070707" pitchFamily="18" charset="2"/>
              </a:rPr>
              <a:t>redis</a:t>
            </a:r>
            <a:r>
              <a:rPr lang="zh-CN" altLang="en-US" sz="2400" b="1" dirty="0">
                <a:sym typeface="Wingdings 2" panose="05020102010507070707" pitchFamily="18" charset="2"/>
              </a:rPr>
              <a:t>缓存数据</a:t>
            </a:r>
            <a:endParaRPr lang="en-US" altLang="zh-CN" sz="2400" b="1" dirty="0">
              <a:sym typeface="Wingdings 2" panose="05020102010507070707" pitchFamily="18" charset="2"/>
            </a:endParaRPr>
          </a:p>
          <a:p>
            <a:r>
              <a:rPr lang="en-US" altLang="zh-CN" sz="2400" b="1" dirty="0">
                <a:sym typeface="Wingdings 2" panose="05020102010507070707" pitchFamily="18" charset="2"/>
              </a:rPr>
              <a:t>	</a:t>
            </a:r>
            <a:r>
              <a:rPr lang="zh-CN" altLang="en-US" sz="2200" b="1" dirty="0">
                <a:sym typeface="Wingdings 2" panose="05020102010507070707" pitchFamily="18" charset="2"/>
              </a:rPr>
              <a:t>将浏览量、跟团数、库存和销售量等读写压力较大的数据放入</a:t>
            </a:r>
            <a:r>
              <a:rPr lang="en-US" altLang="zh-CN" sz="2200" b="1" dirty="0" err="1">
                <a:sym typeface="Wingdings 2" panose="05020102010507070707" pitchFamily="18" charset="2"/>
              </a:rPr>
              <a:t>redis</a:t>
            </a:r>
            <a:r>
              <a:rPr lang="zh-CN" altLang="en-US" sz="2200" b="1" dirty="0">
                <a:sym typeface="Wingdings 2" panose="05020102010507070707" pitchFamily="18" charset="2"/>
              </a:rPr>
              <a:t>缓存，避免数据竞争</a:t>
            </a:r>
            <a:r>
              <a:rPr lang="zh-CN" altLang="en-US" sz="2200" b="1" dirty="0">
                <a:solidFill>
                  <a:schemeClr val="bg1">
                    <a:lumMod val="50000"/>
                  </a:schemeClr>
                </a:solidFill>
                <a:sym typeface="Wingdings 2" panose="05020102010507070707" pitchFamily="18" charset="2"/>
              </a:rPr>
              <a:t>。</a:t>
            </a:r>
            <a:endParaRPr lang="en-US" altLang="zh-CN" sz="2200" b="1" dirty="0">
              <a:sym typeface="Wingdings 2" panose="05020102010507070707" pitchFamily="18" charset="2"/>
            </a:endParaRPr>
          </a:p>
          <a:p>
            <a:r>
              <a:rPr lang="en-US" altLang="zh-CN" sz="2400" b="1" dirty="0">
                <a:sym typeface="Wingdings 2" panose="05020102010507070707" pitchFamily="18" charset="2"/>
              </a:rPr>
              <a:t></a:t>
            </a:r>
            <a:r>
              <a:rPr lang="zh-CN" altLang="en-US" sz="2400" b="1" dirty="0">
                <a:sym typeface="Wingdings 2" panose="05020102010507070707" pitchFamily="18" charset="2"/>
              </a:rPr>
              <a:t>加锁</a:t>
            </a:r>
            <a:endParaRPr lang="en-US" altLang="zh-CN" sz="2400" b="1" dirty="0">
              <a:sym typeface="Wingdings 2" panose="05020102010507070707" pitchFamily="18" charset="2"/>
            </a:endParaRPr>
          </a:p>
          <a:p>
            <a:r>
              <a:rPr lang="en-US" altLang="zh-CN" sz="2400" b="1" dirty="0">
                <a:sym typeface="Wingdings 2" panose="05020102010507070707" pitchFamily="18" charset="2"/>
              </a:rPr>
              <a:t>	</a:t>
            </a:r>
            <a:r>
              <a:rPr lang="zh-CN" altLang="en-US" sz="2200" b="1" dirty="0">
                <a:sym typeface="Wingdings 2" panose="05020102010507070707" pitchFamily="18" charset="2"/>
              </a:rPr>
              <a:t>在用户发起下单请求时，对库存的读写进行加锁，避免出现超卖和</a:t>
            </a:r>
            <a:r>
              <a:rPr lang="zh-CN" altLang="zh-CN" sz="2200" b="1" dirty="0">
                <a:effectLst/>
                <a:latin typeface="Calibri" panose="020F0502020204030204" pitchFamily="34" charset="0"/>
                <a:ea typeface="宋体" panose="02010600030101010101" pitchFamily="2" charset="-122"/>
                <a:cs typeface="Times New Roman" panose="02020603050405020304" pitchFamily="18" charset="0"/>
              </a:rPr>
              <a:t>库存不一致</a:t>
            </a:r>
            <a:r>
              <a:rPr lang="zh-CN" altLang="en-US" sz="2200" b="1" dirty="0">
                <a:sym typeface="Wingdings 2" panose="05020102010507070707" pitchFamily="18" charset="2"/>
              </a:rPr>
              <a:t>的情况。</a:t>
            </a:r>
            <a:endParaRPr lang="en-US" altLang="zh-CN" sz="2200" b="1" dirty="0">
              <a:sym typeface="Wingdings 2" panose="05020102010507070707" pitchFamily="18" charset="2"/>
            </a:endParaRPr>
          </a:p>
          <a:p>
            <a:r>
              <a:rPr lang="en-US" altLang="zh-CN" sz="2200" b="1" dirty="0">
                <a:sym typeface="Wingdings 2" panose="05020102010507070707" pitchFamily="18" charset="2"/>
              </a:rPr>
              <a:t>	</a:t>
            </a:r>
            <a:r>
              <a:rPr lang="zh-CN" altLang="en-US" sz="2200" b="1" dirty="0">
                <a:sym typeface="Wingdings 2" panose="05020102010507070707" pitchFamily="18" charset="2"/>
              </a:rPr>
              <a:t>在生成跟团号时加锁，保证跟团号和订单正确匹配。</a:t>
            </a:r>
            <a:endParaRPr lang="en-US" altLang="zh-CN" sz="2200" b="1" dirty="0">
              <a:sym typeface="Wingdings 2" panose="05020102010507070707" pitchFamily="18" charset="2"/>
            </a:endParaRPr>
          </a:p>
        </p:txBody>
      </p:sp>
      <p:pic>
        <p:nvPicPr>
          <p:cNvPr id="6" name="图片 5">
            <a:extLst>
              <a:ext uri="{FF2B5EF4-FFF2-40B4-BE49-F238E27FC236}">
                <a16:creationId xmlns:a16="http://schemas.microsoft.com/office/drawing/2014/main" id="{05DA7D53-9031-E242-4CFB-981D5B325DF9}"/>
              </a:ext>
            </a:extLst>
          </p:cNvPr>
          <p:cNvPicPr>
            <a:picLocks noChangeAspect="1"/>
          </p:cNvPicPr>
          <p:nvPr/>
        </p:nvPicPr>
        <p:blipFill>
          <a:blip r:embed="rId3"/>
          <a:stretch>
            <a:fillRect/>
          </a:stretch>
        </p:blipFill>
        <p:spPr>
          <a:xfrm>
            <a:off x="2456482" y="3256285"/>
            <a:ext cx="7945785" cy="3527299"/>
          </a:xfrm>
          <a:prstGeom prst="rect">
            <a:avLst/>
          </a:prstGeom>
        </p:spPr>
      </p:pic>
      <p:sp>
        <p:nvSpPr>
          <p:cNvPr id="3" name="文本框 2">
            <a:extLst>
              <a:ext uri="{FF2B5EF4-FFF2-40B4-BE49-F238E27FC236}">
                <a16:creationId xmlns:a16="http://schemas.microsoft.com/office/drawing/2014/main" id="{527CECA8-AE95-CCCD-6877-7B72F36FFC16}"/>
              </a:ext>
            </a:extLst>
          </p:cNvPr>
          <p:cNvSpPr txBox="1"/>
          <p:nvPr/>
        </p:nvSpPr>
        <p:spPr>
          <a:xfrm>
            <a:off x="5565279" y="6783584"/>
            <a:ext cx="1419497" cy="338554"/>
          </a:xfrm>
          <a:prstGeom prst="rect">
            <a:avLst/>
          </a:prstGeom>
          <a:noFill/>
        </p:spPr>
        <p:txBody>
          <a:bodyPr wrap="square" rtlCol="0">
            <a:spAutoFit/>
          </a:bodyPr>
          <a:lstStyle/>
          <a:p>
            <a:r>
              <a:rPr lang="zh-CN" altLang="en-US" sz="1600" b="1" dirty="0"/>
              <a:t>加锁代码实现</a:t>
            </a:r>
          </a:p>
        </p:txBody>
      </p:sp>
    </p:spTree>
    <p:extLst>
      <p:ext uri="{BB962C8B-B14F-4D97-AF65-F5344CB8AC3E}">
        <p14:creationId xmlns:p14="http://schemas.microsoft.com/office/powerpoint/2010/main" val="204341855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8"/>
          <p:cNvSpPr txBox="1"/>
          <p:nvPr/>
        </p:nvSpPr>
        <p:spPr>
          <a:xfrm>
            <a:off x="662183" y="159051"/>
            <a:ext cx="3949155" cy="615553"/>
          </a:xfrm>
          <a:prstGeom prst="rect">
            <a:avLst/>
          </a:prstGeom>
          <a:noFill/>
        </p:spPr>
        <p:txBody>
          <a:bodyPr wrap="square" lIns="0" tIns="0" rIns="0" bIns="0" rtlCol="0" anchor="ctr">
            <a:spAutoFit/>
          </a:bodyPr>
          <a:lstStyle/>
          <a:p>
            <a:r>
              <a:rPr lang="zh-CN" altLang="en-US" sz="4000" dirty="0">
                <a:latin typeface="+mn-lt"/>
                <a:ea typeface="+mn-ea"/>
                <a:cs typeface="+mn-ea"/>
                <a:sym typeface="+mn-lt"/>
              </a:rPr>
              <a:t>安全性的提升</a:t>
            </a:r>
          </a:p>
        </p:txBody>
      </p:sp>
      <p:sp>
        <p:nvSpPr>
          <p:cNvPr id="48" name="任意多边形: 形状 47"/>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任意多边形: 形状 48"/>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87A31603-AC2E-AB9B-501A-A2276F06804E}"/>
              </a:ext>
            </a:extLst>
          </p:cNvPr>
          <p:cNvSpPr txBox="1"/>
          <p:nvPr/>
        </p:nvSpPr>
        <p:spPr>
          <a:xfrm>
            <a:off x="555171" y="880021"/>
            <a:ext cx="11850868" cy="1384995"/>
          </a:xfrm>
          <a:prstGeom prst="rect">
            <a:avLst/>
          </a:prstGeom>
          <a:noFill/>
        </p:spPr>
        <p:txBody>
          <a:bodyPr wrap="square" rtlCol="0">
            <a:spAutoFit/>
          </a:bodyPr>
          <a:lstStyle/>
          <a:p>
            <a:r>
              <a:rPr lang="en-US" altLang="zh-CN" sz="2800" b="1" dirty="0">
                <a:sym typeface="Wingdings 2" panose="05020102010507070707" pitchFamily="18" charset="2"/>
              </a:rPr>
              <a:t></a:t>
            </a:r>
            <a:r>
              <a:rPr lang="zh-CN" altLang="en-US" sz="2800" b="1" dirty="0">
                <a:sym typeface="Wingdings 2" panose="05020102010507070707" pitchFamily="18" charset="2"/>
              </a:rPr>
              <a:t>使用</a:t>
            </a:r>
            <a:r>
              <a:rPr lang="en-US" altLang="zh-CN" sz="2800" b="1" dirty="0">
                <a:sym typeface="Wingdings 2" panose="05020102010507070707" pitchFamily="18" charset="2"/>
              </a:rPr>
              <a:t>JWT</a:t>
            </a:r>
            <a:r>
              <a:rPr lang="zh-CN" altLang="en-US" sz="2800" b="1" dirty="0">
                <a:sym typeface="Wingdings 2" panose="05020102010507070707" pitchFamily="18" charset="2"/>
              </a:rPr>
              <a:t>对用户</a:t>
            </a:r>
            <a:r>
              <a:rPr lang="en-US" altLang="zh-CN" sz="2800" b="1" dirty="0">
                <a:sym typeface="Wingdings 2" panose="05020102010507070707" pitchFamily="18" charset="2"/>
              </a:rPr>
              <a:t>ID</a:t>
            </a:r>
            <a:r>
              <a:rPr lang="zh-CN" altLang="en-US" sz="2800" b="1" dirty="0">
                <a:sym typeface="Wingdings 2" panose="05020102010507070707" pitchFamily="18" charset="2"/>
              </a:rPr>
              <a:t>进行加密处理，增加了签发时间和过期时间，提高了数据在前后端传输过程中的安全性</a:t>
            </a:r>
            <a:endParaRPr lang="en-US" altLang="zh-CN" sz="2800" b="1" dirty="0"/>
          </a:p>
          <a:p>
            <a:r>
              <a:rPr lang="zh-CN" altLang="en-US" sz="2800" b="1" dirty="0">
                <a:sym typeface="Wingdings 2" panose="05020102010507070707" pitchFamily="18" charset="2"/>
              </a:rPr>
              <a:t>使用</a:t>
            </a:r>
            <a:r>
              <a:rPr lang="en-US" altLang="zh-CN" sz="2800" b="1" dirty="0">
                <a:sym typeface="Wingdings 2" panose="05020102010507070707" pitchFamily="18" charset="2"/>
              </a:rPr>
              <a:t>MD5</a:t>
            </a:r>
            <a:r>
              <a:rPr lang="zh-CN" altLang="en-US" sz="2800" b="1" dirty="0">
                <a:sym typeface="Wingdings 2" panose="05020102010507070707" pitchFamily="18" charset="2"/>
              </a:rPr>
              <a:t>对用户密码进行加密处理，防止密码篡改和泄露。</a:t>
            </a:r>
            <a:endParaRPr lang="zh-CN" altLang="en-US" sz="2800" b="1" dirty="0"/>
          </a:p>
        </p:txBody>
      </p:sp>
      <p:pic>
        <p:nvPicPr>
          <p:cNvPr id="8" name="图片 7">
            <a:extLst>
              <a:ext uri="{FF2B5EF4-FFF2-40B4-BE49-F238E27FC236}">
                <a16:creationId xmlns:a16="http://schemas.microsoft.com/office/drawing/2014/main" id="{0F8E797D-442A-8210-348F-3E94BD136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815" y="2478930"/>
            <a:ext cx="9792203" cy="3873699"/>
          </a:xfrm>
          <a:prstGeom prst="rect">
            <a:avLst/>
          </a:prstGeom>
        </p:spPr>
      </p:pic>
      <p:sp>
        <p:nvSpPr>
          <p:cNvPr id="10" name="文本框 9">
            <a:extLst>
              <a:ext uri="{FF2B5EF4-FFF2-40B4-BE49-F238E27FC236}">
                <a16:creationId xmlns:a16="http://schemas.microsoft.com/office/drawing/2014/main" id="{19FFB77B-EB38-629C-A49E-39DA18034F25}"/>
              </a:ext>
            </a:extLst>
          </p:cNvPr>
          <p:cNvSpPr txBox="1"/>
          <p:nvPr/>
        </p:nvSpPr>
        <p:spPr>
          <a:xfrm>
            <a:off x="5061223" y="6568653"/>
            <a:ext cx="2160240" cy="338554"/>
          </a:xfrm>
          <a:prstGeom prst="rect">
            <a:avLst/>
          </a:prstGeom>
          <a:noFill/>
        </p:spPr>
        <p:txBody>
          <a:bodyPr wrap="square" rtlCol="0">
            <a:spAutoFit/>
          </a:bodyPr>
          <a:lstStyle/>
          <a:p>
            <a:r>
              <a:rPr lang="zh-CN" altLang="en-US" sz="1600" b="1" dirty="0"/>
              <a:t>部分</a:t>
            </a:r>
            <a:r>
              <a:rPr lang="en-US" altLang="zh-CN" sz="1600" b="1" dirty="0"/>
              <a:t>token</a:t>
            </a:r>
            <a:r>
              <a:rPr lang="zh-CN" altLang="en-US" sz="1600" b="1" dirty="0"/>
              <a:t>代码实现</a:t>
            </a:r>
          </a:p>
        </p:txBody>
      </p:sp>
    </p:spTree>
    <p:extLst>
      <p:ext uri="{BB962C8B-B14F-4D97-AF65-F5344CB8AC3E}">
        <p14:creationId xmlns:p14="http://schemas.microsoft.com/office/powerpoint/2010/main" val="243213773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任意多边形: 形状 26"/>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04</a:t>
            </a:r>
            <a:endParaRPr lang="zh-CN" altLang="en-US" sz="9600" b="1" dirty="0">
              <a:solidFill>
                <a:srgbClr val="FFFFFF"/>
              </a:solidFill>
              <a:latin typeface="+mn-lt"/>
              <a:ea typeface="+mn-ea"/>
              <a:cs typeface="+mn-ea"/>
              <a:sym typeface="+mn-lt"/>
            </a:endParaRPr>
          </a:p>
        </p:txBody>
      </p:sp>
      <p:cxnSp>
        <p:nvCxnSpPr>
          <p:cNvPr id="29" name="直接连接符 28"/>
          <p:cNvCxnSpPr/>
          <p:nvPr>
            <p:custDataLst>
              <p:tags r:id="rId3"/>
            </p:custDataLst>
          </p:nvPr>
        </p:nvCxnSpPr>
        <p:spPr>
          <a:xfrm>
            <a:off x="3877730" y="4776677"/>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269135" y="3908847"/>
            <a:ext cx="4468868" cy="830997"/>
          </a:xfrm>
          <a:prstGeom prst="rect">
            <a:avLst/>
          </a:prstGeom>
        </p:spPr>
        <p:txBody>
          <a:bodyPr wrap="square" lIns="0" tIns="0" rIns="0" bIns="0">
            <a:spAutoFit/>
          </a:bodyPr>
          <a:lstStyle/>
          <a:p>
            <a:pPr algn="ctr"/>
            <a:r>
              <a:rPr lang="zh-CN" altLang="en-US" sz="5400" dirty="0">
                <a:solidFill>
                  <a:srgbClr val="FABAAE"/>
                </a:solidFill>
                <a:latin typeface="+mn-lt"/>
                <a:ea typeface="+mn-ea"/>
                <a:cs typeface="+mn-ea"/>
                <a:sym typeface="+mn-lt"/>
              </a:rPr>
              <a:t>经验教训</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8"/>
          <p:cNvSpPr txBox="1"/>
          <p:nvPr/>
        </p:nvSpPr>
        <p:spPr>
          <a:xfrm>
            <a:off x="668735" y="222734"/>
            <a:ext cx="3949155" cy="615553"/>
          </a:xfrm>
          <a:prstGeom prst="rect">
            <a:avLst/>
          </a:prstGeom>
          <a:noFill/>
        </p:spPr>
        <p:txBody>
          <a:bodyPr wrap="square" lIns="0" tIns="0" rIns="0" bIns="0" rtlCol="0" anchor="ctr">
            <a:spAutoFit/>
          </a:bodyPr>
          <a:lstStyle/>
          <a:p>
            <a:r>
              <a:rPr lang="zh-CN" altLang="en-US" sz="4000" dirty="0">
                <a:latin typeface="+mn-lt"/>
                <a:ea typeface="+mn-ea"/>
                <a:cs typeface="+mn-ea"/>
                <a:sym typeface="+mn-lt"/>
              </a:rPr>
              <a:t>经验</a:t>
            </a:r>
          </a:p>
        </p:txBody>
      </p:sp>
      <p:sp>
        <p:nvSpPr>
          <p:cNvPr id="48" name="任意多边形: 形状 47"/>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任意多边形: 形状 48"/>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1F1D1CE9-2DFF-8458-3B0D-BCA48696B37E}"/>
              </a:ext>
            </a:extLst>
          </p:cNvPr>
          <p:cNvSpPr txBox="1"/>
          <p:nvPr/>
        </p:nvSpPr>
        <p:spPr>
          <a:xfrm>
            <a:off x="676040" y="952029"/>
            <a:ext cx="11377264" cy="1323439"/>
          </a:xfrm>
          <a:prstGeom prst="rect">
            <a:avLst/>
          </a:prstGeom>
          <a:noFill/>
        </p:spPr>
        <p:txBody>
          <a:bodyPr wrap="square" rtlCol="0">
            <a:spAutoFit/>
          </a:bodyPr>
          <a:lstStyle/>
          <a:p>
            <a:pPr marL="285750" indent="-285750">
              <a:buFont typeface="Wingdings 2" panose="05020102010507070707" pitchFamily="18" charset="2"/>
              <a:buChar char=""/>
            </a:pPr>
            <a:r>
              <a:rPr lang="zh-CN" altLang="en-US" sz="2000" b="1" dirty="0">
                <a:sym typeface="Wingdings 2" panose="05020102010507070707" pitchFamily="18" charset="2"/>
              </a:rPr>
              <a:t>通过后端单元测试发现后端迭代过程中弃用的函数以及一些判断语句的错误，并进行了修改</a:t>
            </a:r>
            <a:endParaRPr lang="en-US" altLang="zh-CN" sz="2000" b="1" dirty="0">
              <a:sym typeface="Wingdings 2" panose="05020102010507070707" pitchFamily="18" charset="2"/>
            </a:endParaRPr>
          </a:p>
          <a:p>
            <a:pPr marL="285750" indent="-285750">
              <a:buFont typeface="Wingdings 2" panose="05020102010507070707" pitchFamily="18" charset="2"/>
              <a:buChar char=""/>
            </a:pPr>
            <a:r>
              <a:rPr lang="zh-CN" altLang="en-US" sz="2000" b="1" dirty="0">
                <a:sym typeface="Wingdings 2" panose="05020102010507070707" pitchFamily="18" charset="2"/>
              </a:rPr>
              <a:t>整个项目开发过程采用</a:t>
            </a:r>
            <a:r>
              <a:rPr lang="en-US" altLang="zh-CN" sz="2000" b="1" dirty="0">
                <a:sym typeface="Wingdings 2" panose="05020102010507070707" pitchFamily="18" charset="2"/>
              </a:rPr>
              <a:t>scrum</a:t>
            </a:r>
            <a:r>
              <a:rPr lang="zh-CN" altLang="en-US" sz="2000" b="1" dirty="0">
                <a:sym typeface="Wingdings 2" panose="05020102010507070707" pitchFamily="18" charset="2"/>
              </a:rPr>
              <a:t>方法，每日进行站立晨会，让成员都清楚每日目标和项目进度，极大的缓解了进度风险。</a:t>
            </a:r>
            <a:endParaRPr lang="en-US" altLang="zh-CN" sz="2000" b="1" dirty="0">
              <a:sym typeface="Wingdings 2" panose="05020102010507070707" pitchFamily="18" charset="2"/>
            </a:endParaRPr>
          </a:p>
          <a:p>
            <a:pPr marL="285750" indent="-285750">
              <a:buFont typeface="Wingdings 2" panose="05020102010507070707" pitchFamily="18" charset="2"/>
              <a:buChar char=""/>
            </a:pPr>
            <a:r>
              <a:rPr lang="zh-CN" altLang="en-US" sz="2000" b="1" dirty="0">
                <a:sym typeface="Wingdings 2" panose="05020102010507070707" pitchFamily="18" charset="2"/>
              </a:rPr>
              <a:t>通过华为云进行项目版本管理，协作编码</a:t>
            </a:r>
            <a:endParaRPr lang="zh-CN" altLang="en-US" sz="2000" b="1" dirty="0"/>
          </a:p>
        </p:txBody>
      </p:sp>
      <p:pic>
        <p:nvPicPr>
          <p:cNvPr id="3" name="图片 2">
            <a:extLst>
              <a:ext uri="{FF2B5EF4-FFF2-40B4-BE49-F238E27FC236}">
                <a16:creationId xmlns:a16="http://schemas.microsoft.com/office/drawing/2014/main" id="{453B920B-6B95-298E-BF49-7A6C0DB19E57}"/>
              </a:ext>
            </a:extLst>
          </p:cNvPr>
          <p:cNvPicPr>
            <a:picLocks noChangeAspect="1"/>
          </p:cNvPicPr>
          <p:nvPr/>
        </p:nvPicPr>
        <p:blipFill>
          <a:blip r:embed="rId3"/>
          <a:stretch>
            <a:fillRect/>
          </a:stretch>
        </p:blipFill>
        <p:spPr>
          <a:xfrm>
            <a:off x="524719" y="2376264"/>
            <a:ext cx="2186815" cy="3904357"/>
          </a:xfrm>
          <a:prstGeom prst="rect">
            <a:avLst/>
          </a:prstGeom>
        </p:spPr>
      </p:pic>
      <p:pic>
        <p:nvPicPr>
          <p:cNvPr id="4" name="图片 3">
            <a:extLst>
              <a:ext uri="{FF2B5EF4-FFF2-40B4-BE49-F238E27FC236}">
                <a16:creationId xmlns:a16="http://schemas.microsoft.com/office/drawing/2014/main" id="{EB1C16ED-CFD7-BE5D-3A1F-AEF2E8643142}"/>
              </a:ext>
            </a:extLst>
          </p:cNvPr>
          <p:cNvPicPr>
            <a:picLocks noChangeAspect="1"/>
          </p:cNvPicPr>
          <p:nvPr/>
        </p:nvPicPr>
        <p:blipFill>
          <a:blip r:embed="rId4"/>
          <a:stretch>
            <a:fillRect/>
          </a:stretch>
        </p:blipFill>
        <p:spPr>
          <a:xfrm>
            <a:off x="6850390" y="2828073"/>
            <a:ext cx="5483641" cy="3234109"/>
          </a:xfrm>
          <a:prstGeom prst="rect">
            <a:avLst/>
          </a:prstGeom>
        </p:spPr>
      </p:pic>
      <p:pic>
        <p:nvPicPr>
          <p:cNvPr id="5" name="图片 4">
            <a:extLst>
              <a:ext uri="{FF2B5EF4-FFF2-40B4-BE49-F238E27FC236}">
                <a16:creationId xmlns:a16="http://schemas.microsoft.com/office/drawing/2014/main" id="{36533A87-8B26-ED96-FA08-606BE2D5036B}"/>
              </a:ext>
            </a:extLst>
          </p:cNvPr>
          <p:cNvPicPr>
            <a:picLocks noChangeAspect="1"/>
          </p:cNvPicPr>
          <p:nvPr/>
        </p:nvPicPr>
        <p:blipFill rotWithShape="1">
          <a:blip r:embed="rId5"/>
          <a:srcRect r="59813"/>
          <a:stretch/>
        </p:blipFill>
        <p:spPr>
          <a:xfrm>
            <a:off x="10882838" y="5276345"/>
            <a:ext cx="1800200" cy="1003346"/>
          </a:xfrm>
          <a:prstGeom prst="rect">
            <a:avLst/>
          </a:prstGeom>
        </p:spPr>
      </p:pic>
      <p:pic>
        <p:nvPicPr>
          <p:cNvPr id="6" name="图片 5">
            <a:extLst>
              <a:ext uri="{FF2B5EF4-FFF2-40B4-BE49-F238E27FC236}">
                <a16:creationId xmlns:a16="http://schemas.microsoft.com/office/drawing/2014/main" id="{147C8257-802C-2EA0-8416-8D1B656E4393}"/>
              </a:ext>
            </a:extLst>
          </p:cNvPr>
          <p:cNvPicPr>
            <a:picLocks noChangeAspect="1"/>
          </p:cNvPicPr>
          <p:nvPr/>
        </p:nvPicPr>
        <p:blipFill rotWithShape="1">
          <a:blip r:embed="rId6"/>
          <a:srcRect t="36814" r="58105"/>
          <a:stretch/>
        </p:blipFill>
        <p:spPr>
          <a:xfrm>
            <a:off x="10635542" y="4340241"/>
            <a:ext cx="1977529" cy="936104"/>
          </a:xfrm>
          <a:prstGeom prst="rect">
            <a:avLst/>
          </a:prstGeom>
        </p:spPr>
      </p:pic>
      <p:sp>
        <p:nvSpPr>
          <p:cNvPr id="8" name="文本框 7">
            <a:extLst>
              <a:ext uri="{FF2B5EF4-FFF2-40B4-BE49-F238E27FC236}">
                <a16:creationId xmlns:a16="http://schemas.microsoft.com/office/drawing/2014/main" id="{8D1FABD6-8FCF-A910-94E0-B1351B6F5BD5}"/>
              </a:ext>
            </a:extLst>
          </p:cNvPr>
          <p:cNvSpPr txBox="1"/>
          <p:nvPr/>
        </p:nvSpPr>
        <p:spPr>
          <a:xfrm>
            <a:off x="682022" y="6376760"/>
            <a:ext cx="1872208" cy="338554"/>
          </a:xfrm>
          <a:prstGeom prst="rect">
            <a:avLst/>
          </a:prstGeom>
          <a:noFill/>
        </p:spPr>
        <p:txBody>
          <a:bodyPr wrap="square" rtlCol="0">
            <a:spAutoFit/>
          </a:bodyPr>
          <a:lstStyle/>
          <a:p>
            <a:r>
              <a:rPr lang="zh-CN" altLang="en-US" sz="1600" b="1" dirty="0"/>
              <a:t>小组成员每日报告</a:t>
            </a:r>
          </a:p>
        </p:txBody>
      </p:sp>
      <p:sp>
        <p:nvSpPr>
          <p:cNvPr id="10" name="文本框 9">
            <a:extLst>
              <a:ext uri="{FF2B5EF4-FFF2-40B4-BE49-F238E27FC236}">
                <a16:creationId xmlns:a16="http://schemas.microsoft.com/office/drawing/2014/main" id="{E69C8B11-16E0-6B39-761F-8FC1D5233FC6}"/>
              </a:ext>
            </a:extLst>
          </p:cNvPr>
          <p:cNvSpPr txBox="1"/>
          <p:nvPr/>
        </p:nvSpPr>
        <p:spPr>
          <a:xfrm>
            <a:off x="9021663" y="6376760"/>
            <a:ext cx="2232248" cy="338554"/>
          </a:xfrm>
          <a:prstGeom prst="rect">
            <a:avLst/>
          </a:prstGeom>
          <a:noFill/>
        </p:spPr>
        <p:txBody>
          <a:bodyPr wrap="square" rtlCol="0">
            <a:spAutoFit/>
          </a:bodyPr>
          <a:lstStyle/>
          <a:p>
            <a:r>
              <a:rPr lang="zh-CN" altLang="en-US" sz="1600" b="1" dirty="0"/>
              <a:t>华为云前后端提交记录</a:t>
            </a:r>
          </a:p>
        </p:txBody>
      </p:sp>
      <p:pic>
        <p:nvPicPr>
          <p:cNvPr id="12" name="图片 11">
            <a:extLst>
              <a:ext uri="{FF2B5EF4-FFF2-40B4-BE49-F238E27FC236}">
                <a16:creationId xmlns:a16="http://schemas.microsoft.com/office/drawing/2014/main" id="{06D04155-7A72-0599-6B82-B32326F7B67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40943" y="3256285"/>
            <a:ext cx="4683750" cy="2520280"/>
          </a:xfrm>
          <a:prstGeom prst="rect">
            <a:avLst/>
          </a:prstGeom>
        </p:spPr>
      </p:pic>
      <p:sp>
        <p:nvSpPr>
          <p:cNvPr id="14" name="文本框 13">
            <a:extLst>
              <a:ext uri="{FF2B5EF4-FFF2-40B4-BE49-F238E27FC236}">
                <a16:creationId xmlns:a16="http://schemas.microsoft.com/office/drawing/2014/main" id="{CBBCA95D-29B4-E428-EFE3-914F8139E8B5}"/>
              </a:ext>
            </a:extLst>
          </p:cNvPr>
          <p:cNvSpPr txBox="1"/>
          <p:nvPr/>
        </p:nvSpPr>
        <p:spPr>
          <a:xfrm>
            <a:off x="3718042" y="5892905"/>
            <a:ext cx="2232248" cy="338554"/>
          </a:xfrm>
          <a:prstGeom prst="rect">
            <a:avLst/>
          </a:prstGeom>
          <a:noFill/>
        </p:spPr>
        <p:txBody>
          <a:bodyPr wrap="square" rtlCol="0">
            <a:spAutoFit/>
          </a:bodyPr>
          <a:lstStyle/>
          <a:p>
            <a:r>
              <a:rPr lang="zh-CN" altLang="en-US" sz="1600" b="1" dirty="0"/>
              <a:t>华为云前端分支</a:t>
            </a:r>
          </a:p>
        </p:txBody>
      </p:sp>
    </p:spTree>
    <p:extLst>
      <p:ext uri="{BB962C8B-B14F-4D97-AF65-F5344CB8AC3E}">
        <p14:creationId xmlns:p14="http://schemas.microsoft.com/office/powerpoint/2010/main" val="848383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8"/>
          <p:cNvSpPr txBox="1"/>
          <p:nvPr/>
        </p:nvSpPr>
        <p:spPr>
          <a:xfrm>
            <a:off x="668735" y="222734"/>
            <a:ext cx="3949155" cy="615553"/>
          </a:xfrm>
          <a:prstGeom prst="rect">
            <a:avLst/>
          </a:prstGeom>
          <a:noFill/>
        </p:spPr>
        <p:txBody>
          <a:bodyPr wrap="square" lIns="0" tIns="0" rIns="0" bIns="0" rtlCol="0" anchor="ctr">
            <a:spAutoFit/>
          </a:bodyPr>
          <a:lstStyle/>
          <a:p>
            <a:r>
              <a:rPr lang="zh-CN" altLang="en-US" sz="4000" dirty="0">
                <a:latin typeface="+mn-lt"/>
                <a:ea typeface="+mn-ea"/>
                <a:cs typeface="+mn-ea"/>
                <a:sym typeface="+mn-lt"/>
              </a:rPr>
              <a:t>教训</a:t>
            </a:r>
          </a:p>
        </p:txBody>
      </p:sp>
      <p:sp>
        <p:nvSpPr>
          <p:cNvPr id="48" name="任意多边形: 形状 47"/>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任意多边形: 形状 48"/>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1F1D1CE9-2DFF-8458-3B0D-BCA48696B37E}"/>
              </a:ext>
            </a:extLst>
          </p:cNvPr>
          <p:cNvSpPr txBox="1"/>
          <p:nvPr/>
        </p:nvSpPr>
        <p:spPr>
          <a:xfrm>
            <a:off x="668735" y="1057435"/>
            <a:ext cx="8136904" cy="1938992"/>
          </a:xfrm>
          <a:prstGeom prst="rect">
            <a:avLst/>
          </a:prstGeom>
          <a:noFill/>
        </p:spPr>
        <p:txBody>
          <a:bodyPr wrap="square" rtlCol="0">
            <a:spAutoFit/>
          </a:bodyPr>
          <a:lstStyle/>
          <a:p>
            <a:r>
              <a:rPr lang="zh-CN" altLang="en-US" sz="2000" b="1" dirty="0">
                <a:sym typeface="Wingdings 2" panose="05020102010507070707" pitchFamily="18" charset="2"/>
              </a:rPr>
              <a:t></a:t>
            </a:r>
            <a:r>
              <a:rPr lang="zh-CN" altLang="en-US" sz="2000" b="1" dirty="0"/>
              <a:t>对项目进度预估错误，</a:t>
            </a:r>
            <a:r>
              <a:rPr lang="zh-CN" altLang="en-US" sz="2000" b="1" dirty="0">
                <a:sym typeface="Wingdings 2" panose="05020102010507070707" pitchFamily="18" charset="2"/>
              </a:rPr>
              <a:t>没能成功解决技术风险</a:t>
            </a:r>
            <a:endParaRPr lang="en-US" altLang="zh-CN" sz="2000" b="1" dirty="0">
              <a:sym typeface="Wingdings 2" panose="05020102010507070707" pitchFamily="18" charset="2"/>
            </a:endParaRPr>
          </a:p>
          <a:p>
            <a:r>
              <a:rPr lang="zh-CN" altLang="en-US" sz="2000" b="1" dirty="0">
                <a:sym typeface="Wingdings 2" panose="05020102010507070707" pitchFamily="18" charset="2"/>
              </a:rPr>
              <a:t>       前端单元测试未完成原因：</a:t>
            </a:r>
            <a:endParaRPr lang="en-US" altLang="zh-CN" sz="2000" b="1" dirty="0">
              <a:sym typeface="Wingdings 2" panose="05020102010507070707" pitchFamily="18" charset="2"/>
            </a:endParaRPr>
          </a:p>
          <a:p>
            <a:r>
              <a:rPr lang="en-US" altLang="zh-CN" sz="2000" b="1" dirty="0">
                <a:sym typeface="Wingdings 2" panose="05020102010507070707" pitchFamily="18" charset="2"/>
              </a:rPr>
              <a:t>	</a:t>
            </a:r>
            <a:r>
              <a:rPr lang="zh-CN" altLang="en-US" sz="2000" b="1" dirty="0"/>
              <a:t>对</a:t>
            </a:r>
            <a:r>
              <a:rPr lang="en-US" altLang="zh-CN" sz="2000" b="1" dirty="0" err="1"/>
              <a:t>uniapp</a:t>
            </a:r>
            <a:r>
              <a:rPr lang="zh-CN" altLang="en-US" sz="2000" b="1" dirty="0"/>
              <a:t>和</a:t>
            </a:r>
            <a:r>
              <a:rPr lang="en-US" altLang="zh-CN" sz="2000" b="1" dirty="0"/>
              <a:t>jest</a:t>
            </a:r>
            <a:r>
              <a:rPr lang="zh-CN" altLang="en-US" sz="2000" b="1" dirty="0"/>
              <a:t>不熟悉，导致文件配置失败</a:t>
            </a:r>
            <a:endParaRPr lang="en-US" altLang="zh-CN" sz="2000" b="1" dirty="0"/>
          </a:p>
          <a:p>
            <a:r>
              <a:rPr lang="en-US" altLang="zh-CN" sz="2000" b="1" dirty="0"/>
              <a:t>	</a:t>
            </a:r>
            <a:r>
              <a:rPr lang="en-US" altLang="zh-CN" sz="2000" b="1" dirty="0">
                <a:sym typeface="Wingdings 2" panose="05020102010507070707" pitchFamily="18" charset="2"/>
              </a:rPr>
              <a:t></a:t>
            </a:r>
            <a:r>
              <a:rPr lang="zh-CN" altLang="en-US" sz="2000" b="1" dirty="0"/>
              <a:t>时间不够</a:t>
            </a:r>
            <a:endParaRPr lang="en-US" altLang="zh-CN" sz="2000" b="1" dirty="0"/>
          </a:p>
          <a:p>
            <a:r>
              <a:rPr lang="zh-CN" altLang="en-US" sz="2000" b="1" dirty="0">
                <a:sym typeface="Wingdings 2" panose="05020102010507070707" pitchFamily="18" charset="2"/>
              </a:rPr>
              <a:t>前期迭代过程中，没能及时沟通，造成了大量代码重复和接口冗余</a:t>
            </a:r>
            <a:endParaRPr lang="en-US" altLang="zh-CN" sz="2000" b="1" dirty="0">
              <a:sym typeface="Wingdings 2" panose="05020102010507070707" pitchFamily="18" charset="2"/>
            </a:endParaRPr>
          </a:p>
          <a:p>
            <a:r>
              <a:rPr lang="zh-CN" altLang="en-US" sz="2000" b="1" dirty="0">
                <a:sym typeface="Wingdings 2" panose="05020102010507070707" pitchFamily="18" charset="2"/>
              </a:rPr>
              <a:t>数据库设计时考虑不周，导致后期需要多次修改数据库</a:t>
            </a:r>
            <a:endParaRPr lang="en-US" altLang="zh-CN" sz="2000" b="1" dirty="0"/>
          </a:p>
        </p:txBody>
      </p:sp>
      <p:sp>
        <p:nvSpPr>
          <p:cNvPr id="9" name="任意多边形: 形状 8">
            <a:extLst>
              <a:ext uri="{FF2B5EF4-FFF2-40B4-BE49-F238E27FC236}">
                <a16:creationId xmlns:a16="http://schemas.microsoft.com/office/drawing/2014/main" id="{F669AD8C-D18B-1C01-CDC4-921DE4E2F961}"/>
              </a:ext>
            </a:extLst>
          </p:cNvPr>
          <p:cNvSpPr/>
          <p:nvPr/>
        </p:nvSpPr>
        <p:spPr>
          <a:xfrm rot="5400000" flipV="1">
            <a:off x="10173601" y="3112460"/>
            <a:ext cx="3693452" cy="1676847"/>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a:extLst>
              <a:ext uri="{FF2B5EF4-FFF2-40B4-BE49-F238E27FC236}">
                <a16:creationId xmlns:a16="http://schemas.microsoft.com/office/drawing/2014/main" id="{9AFF6921-6B6A-05DF-AC77-C02E2AEBB7EB}"/>
              </a:ext>
            </a:extLst>
          </p:cNvPr>
          <p:cNvSpPr/>
          <p:nvPr/>
        </p:nvSpPr>
        <p:spPr>
          <a:xfrm rot="5400000" flipV="1">
            <a:off x="10526427" y="4677199"/>
            <a:ext cx="3208563"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图片 2">
            <a:extLst>
              <a:ext uri="{FF2B5EF4-FFF2-40B4-BE49-F238E27FC236}">
                <a16:creationId xmlns:a16="http://schemas.microsoft.com/office/drawing/2014/main" id="{6C9BF393-4824-A221-4573-25379BF3E969}"/>
              </a:ext>
            </a:extLst>
          </p:cNvPr>
          <p:cNvPicPr>
            <a:picLocks noChangeAspect="1"/>
          </p:cNvPicPr>
          <p:nvPr/>
        </p:nvPicPr>
        <p:blipFill>
          <a:blip r:embed="rId3"/>
          <a:stretch>
            <a:fillRect/>
          </a:stretch>
        </p:blipFill>
        <p:spPr>
          <a:xfrm>
            <a:off x="1460823" y="3036360"/>
            <a:ext cx="6554965" cy="3693453"/>
          </a:xfrm>
          <a:prstGeom prst="rect">
            <a:avLst/>
          </a:prstGeom>
        </p:spPr>
      </p:pic>
      <p:sp>
        <p:nvSpPr>
          <p:cNvPr id="13" name="文本框 12">
            <a:extLst>
              <a:ext uri="{FF2B5EF4-FFF2-40B4-BE49-F238E27FC236}">
                <a16:creationId xmlns:a16="http://schemas.microsoft.com/office/drawing/2014/main" id="{A481CD0D-5609-9F44-C458-2E5CCE1E1795}"/>
              </a:ext>
            </a:extLst>
          </p:cNvPr>
          <p:cNvSpPr txBox="1"/>
          <p:nvPr/>
        </p:nvSpPr>
        <p:spPr>
          <a:xfrm>
            <a:off x="3549055" y="6734155"/>
            <a:ext cx="2083260" cy="338554"/>
          </a:xfrm>
          <a:prstGeom prst="rect">
            <a:avLst/>
          </a:prstGeom>
          <a:noFill/>
        </p:spPr>
        <p:txBody>
          <a:bodyPr wrap="square" rtlCol="0">
            <a:spAutoFit/>
          </a:bodyPr>
          <a:lstStyle/>
          <a:p>
            <a:r>
              <a:rPr lang="zh-CN" altLang="en-US" sz="1600" b="1" dirty="0"/>
              <a:t>前端单元测试覆盖率</a:t>
            </a:r>
          </a:p>
        </p:txBody>
      </p:sp>
    </p:spTree>
    <p:extLst>
      <p:ext uri="{BB962C8B-B14F-4D97-AF65-F5344CB8AC3E}">
        <p14:creationId xmlns:p14="http://schemas.microsoft.com/office/powerpoint/2010/main" val="363462782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4802856" y="1240061"/>
            <a:ext cx="3077903" cy="1107996"/>
          </a:xfrm>
          <a:prstGeom prst="rect">
            <a:avLst/>
          </a:prstGeom>
          <a:noFill/>
        </p:spPr>
        <p:txBody>
          <a:bodyPr vert="horz" wrap="square" lIns="0" tIns="0" rIns="0" bIns="0" rtlCol="0" anchor="ctr" anchorCtr="0">
            <a:spAutoFit/>
          </a:bodyPr>
          <a:lstStyle/>
          <a:p>
            <a:pPr algn="ctr"/>
            <a:r>
              <a:rPr lang="zh-CN" altLang="en-US" sz="7200" b="1" dirty="0">
                <a:solidFill>
                  <a:srgbClr val="ABCAC5"/>
                </a:solidFill>
                <a:latin typeface="+mn-lt"/>
                <a:ea typeface="+mn-ea"/>
                <a:cs typeface="+mn-ea"/>
                <a:sym typeface="+mn-lt"/>
              </a:rPr>
              <a:t>目录</a:t>
            </a:r>
          </a:p>
        </p:txBody>
      </p:sp>
      <p:sp>
        <p:nvSpPr>
          <p:cNvPr id="19" name="MH_Others_2"/>
          <p:cNvSpPr txBox="1"/>
          <p:nvPr>
            <p:custDataLst>
              <p:tags r:id="rId2"/>
            </p:custDataLst>
          </p:nvPr>
        </p:nvSpPr>
        <p:spPr>
          <a:xfrm>
            <a:off x="4692249" y="2413962"/>
            <a:ext cx="3299115" cy="553998"/>
          </a:xfrm>
          <a:prstGeom prst="rect">
            <a:avLst/>
          </a:prstGeom>
          <a:noFill/>
        </p:spPr>
        <p:txBody>
          <a:bodyPr wrap="square" lIns="0" tIns="0" rIns="0" bIns="0">
            <a:spAutoFit/>
          </a:bodyPr>
          <a:lstStyle/>
          <a:p>
            <a:pPr algn="ctr">
              <a:defRPr/>
            </a:pPr>
            <a:r>
              <a:rPr lang="en-US" altLang="zh-CN" sz="3600" b="1" dirty="0">
                <a:solidFill>
                  <a:srgbClr val="A79FAA"/>
                </a:solidFill>
                <a:latin typeface="+mn-lt"/>
                <a:ea typeface="+mn-ea"/>
                <a:cs typeface="+mn-ea"/>
                <a:sym typeface="+mn-lt"/>
              </a:rPr>
              <a:t>CONTENTS</a:t>
            </a:r>
            <a:endParaRPr lang="zh-CN" altLang="en-US" sz="3600" b="1" dirty="0">
              <a:solidFill>
                <a:srgbClr val="A79FAA"/>
              </a:solidFill>
              <a:latin typeface="+mn-lt"/>
              <a:ea typeface="+mn-ea"/>
              <a:cs typeface="+mn-ea"/>
              <a:sym typeface="+mn-lt"/>
            </a:endParaRPr>
          </a:p>
        </p:txBody>
      </p:sp>
      <p:sp>
        <p:nvSpPr>
          <p:cNvPr id="13" name="MH_Entry_1"/>
          <p:cNvSpPr/>
          <p:nvPr>
            <p:custDataLst>
              <p:tags r:id="rId3"/>
            </p:custDataLst>
          </p:nvPr>
        </p:nvSpPr>
        <p:spPr>
          <a:xfrm>
            <a:off x="4244566" y="3512889"/>
            <a:ext cx="2466406"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800" b="1" dirty="0">
                <a:solidFill>
                  <a:srgbClr val="ABCAC5"/>
                </a:solidFill>
                <a:cs typeface="+mn-ea"/>
                <a:sym typeface="+mn-lt"/>
              </a:rPr>
              <a:t>完成情况</a:t>
            </a:r>
            <a:endParaRPr lang="en-US" altLang="zh-CN" sz="2800" b="1" dirty="0">
              <a:solidFill>
                <a:srgbClr val="ABCAC5"/>
              </a:solidFill>
              <a:cs typeface="+mn-ea"/>
              <a:sym typeface="+mn-lt"/>
            </a:endParaRPr>
          </a:p>
        </p:txBody>
      </p:sp>
      <p:sp>
        <p:nvSpPr>
          <p:cNvPr id="14" name="MH_Entry_2"/>
          <p:cNvSpPr/>
          <p:nvPr>
            <p:custDataLst>
              <p:tags r:id="rId4"/>
            </p:custDataLst>
          </p:nvPr>
        </p:nvSpPr>
        <p:spPr>
          <a:xfrm>
            <a:off x="2900983" y="4528029"/>
            <a:ext cx="2466406"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800" b="1" dirty="0">
                <a:solidFill>
                  <a:srgbClr val="ABCAC5"/>
                </a:solidFill>
                <a:cs typeface="+mn-ea"/>
                <a:sym typeface="+mn-lt"/>
              </a:rPr>
              <a:t>特色创新</a:t>
            </a:r>
          </a:p>
        </p:txBody>
      </p:sp>
      <p:sp>
        <p:nvSpPr>
          <p:cNvPr id="15" name="MH_Entry_3"/>
          <p:cNvSpPr/>
          <p:nvPr>
            <p:custDataLst>
              <p:tags r:id="rId5"/>
            </p:custDataLst>
          </p:nvPr>
        </p:nvSpPr>
        <p:spPr>
          <a:xfrm>
            <a:off x="6927641" y="3500259"/>
            <a:ext cx="2466406"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800" b="1" dirty="0">
                <a:solidFill>
                  <a:srgbClr val="ABCAC5"/>
                </a:solidFill>
                <a:cs typeface="+mn-ea"/>
                <a:sym typeface="+mn-lt"/>
              </a:rPr>
              <a:t>技术架构</a:t>
            </a:r>
          </a:p>
        </p:txBody>
      </p:sp>
      <p:sp>
        <p:nvSpPr>
          <p:cNvPr id="16" name="MH_Entry_4"/>
          <p:cNvSpPr/>
          <p:nvPr>
            <p:custDataLst>
              <p:tags r:id="rId6"/>
            </p:custDataLst>
          </p:nvPr>
        </p:nvSpPr>
        <p:spPr>
          <a:xfrm>
            <a:off x="5694438" y="4525494"/>
            <a:ext cx="2466406"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800" b="1" dirty="0">
                <a:solidFill>
                  <a:srgbClr val="ABCAC5"/>
                </a:solidFill>
                <a:cs typeface="+mn-ea"/>
                <a:sym typeface="+mn-lt"/>
              </a:rPr>
              <a:t>经验教训</a:t>
            </a:r>
            <a:endParaRPr lang="en-US" altLang="zh-CN" sz="2800" b="1" dirty="0">
              <a:solidFill>
                <a:srgbClr val="ABCAC5"/>
              </a:solidFill>
              <a:cs typeface="+mn-ea"/>
              <a:sym typeface="+mn-lt"/>
            </a:endParaRPr>
          </a:p>
        </p:txBody>
      </p:sp>
      <p:sp>
        <p:nvSpPr>
          <p:cNvPr id="10" name="任意多边形: 形状 9"/>
          <p:cNvSpPr/>
          <p:nvPr/>
        </p:nvSpPr>
        <p:spPr>
          <a:xfrm rot="16200000" flipV="1">
            <a:off x="-1040607" y="4728938"/>
            <a:ext cx="3537297"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p:cNvSpPr/>
          <p:nvPr/>
        </p:nvSpPr>
        <p:spPr>
          <a:xfrm rot="5400000" flipV="1">
            <a:off x="10173600" y="1422922"/>
            <a:ext cx="3693452" cy="1676847"/>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5400000" flipV="1">
            <a:off x="10526426" y="2987661"/>
            <a:ext cx="3208563"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任意多边形: 形状 16"/>
          <p:cNvSpPr/>
          <p:nvPr/>
        </p:nvSpPr>
        <p:spPr>
          <a:xfrm rot="16200000" flipV="1">
            <a:off x="-731541" y="3666894"/>
            <a:ext cx="2440200" cy="97711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MH_Entry_4">
            <a:extLst>
              <a:ext uri="{FF2B5EF4-FFF2-40B4-BE49-F238E27FC236}">
                <a16:creationId xmlns:a16="http://schemas.microsoft.com/office/drawing/2014/main" id="{3DB424DD-BF89-8C48-5F32-E7AF0F3C3EF7}"/>
              </a:ext>
            </a:extLst>
          </p:cNvPr>
          <p:cNvSpPr/>
          <p:nvPr>
            <p:custDataLst>
              <p:tags r:id="rId7"/>
            </p:custDataLst>
          </p:nvPr>
        </p:nvSpPr>
        <p:spPr>
          <a:xfrm>
            <a:off x="8249925" y="4525494"/>
            <a:ext cx="2466406"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800" b="1" dirty="0">
                <a:solidFill>
                  <a:srgbClr val="ABCAC5"/>
                </a:solidFill>
                <a:cs typeface="+mn-ea"/>
                <a:sym typeface="+mn-lt"/>
              </a:rPr>
              <a:t>成员贡献</a:t>
            </a:r>
            <a:endParaRPr lang="en-US" altLang="zh-CN" sz="2800" b="1" dirty="0">
              <a:solidFill>
                <a:srgbClr val="ABCAC5"/>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形状 14"/>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0"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05</a:t>
            </a:r>
            <a:endParaRPr lang="zh-CN" altLang="en-US" sz="9600" b="1" dirty="0">
              <a:solidFill>
                <a:srgbClr val="FFFFFF"/>
              </a:solidFill>
              <a:latin typeface="+mn-lt"/>
              <a:ea typeface="+mn-ea"/>
              <a:cs typeface="+mn-ea"/>
              <a:sym typeface="+mn-lt"/>
            </a:endParaRPr>
          </a:p>
        </p:txBody>
      </p:sp>
      <p:cxnSp>
        <p:nvCxnSpPr>
          <p:cNvPr id="7" name="直接连接符 6"/>
          <p:cNvCxnSpPr/>
          <p:nvPr>
            <p:custDataLst>
              <p:tags r:id="rId3"/>
            </p:custDataLst>
          </p:nvPr>
        </p:nvCxnSpPr>
        <p:spPr>
          <a:xfrm>
            <a:off x="3877730" y="4776677"/>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69135" y="3908847"/>
            <a:ext cx="4468868" cy="830997"/>
          </a:xfrm>
          <a:prstGeom prst="rect">
            <a:avLst/>
          </a:prstGeom>
        </p:spPr>
        <p:txBody>
          <a:bodyPr wrap="square" lIns="0" tIns="0" rIns="0" bIns="0">
            <a:spAutoFit/>
          </a:bodyPr>
          <a:lstStyle/>
          <a:p>
            <a:pPr algn="ctr"/>
            <a:r>
              <a:rPr lang="zh-CN" altLang="en-US" sz="5400" dirty="0">
                <a:solidFill>
                  <a:srgbClr val="A79FAA"/>
                </a:solidFill>
                <a:latin typeface="+mn-lt"/>
                <a:ea typeface="+mn-ea"/>
                <a:cs typeface="+mn-ea"/>
                <a:sym typeface="+mn-lt"/>
              </a:rPr>
              <a:t>成员贡献</a:t>
            </a:r>
          </a:p>
        </p:txBody>
      </p:sp>
    </p:spTree>
    <p:custDataLst>
      <p:tags r:id="rId1"/>
    </p:custDataLst>
    <p:extLst>
      <p:ext uri="{BB962C8B-B14F-4D97-AF65-F5344CB8AC3E}">
        <p14:creationId xmlns:p14="http://schemas.microsoft.com/office/powerpoint/2010/main" val="105851357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8"/>
          <p:cNvSpPr txBox="1"/>
          <p:nvPr/>
        </p:nvSpPr>
        <p:spPr>
          <a:xfrm>
            <a:off x="668735" y="222734"/>
            <a:ext cx="3949155" cy="615553"/>
          </a:xfrm>
          <a:prstGeom prst="rect">
            <a:avLst/>
          </a:prstGeom>
          <a:noFill/>
        </p:spPr>
        <p:txBody>
          <a:bodyPr wrap="square" lIns="0" tIns="0" rIns="0" bIns="0" rtlCol="0" anchor="ctr">
            <a:spAutoFit/>
          </a:bodyPr>
          <a:lstStyle/>
          <a:p>
            <a:r>
              <a:rPr lang="zh-CN" altLang="en-US" sz="4000" dirty="0">
                <a:latin typeface="+mn-lt"/>
                <a:ea typeface="+mn-ea"/>
                <a:cs typeface="+mn-ea"/>
                <a:sym typeface="+mn-lt"/>
              </a:rPr>
              <a:t>成员贡献</a:t>
            </a:r>
          </a:p>
        </p:txBody>
      </p:sp>
      <p:sp>
        <p:nvSpPr>
          <p:cNvPr id="48" name="任意多边形: 形状 47"/>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任意多边形: 形状 48"/>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a:extLst>
              <a:ext uri="{FF2B5EF4-FFF2-40B4-BE49-F238E27FC236}">
                <a16:creationId xmlns:a16="http://schemas.microsoft.com/office/drawing/2014/main" id="{A9F664ED-C551-CC7B-29D2-142801354BB6}"/>
              </a:ext>
            </a:extLst>
          </p:cNvPr>
          <p:cNvSpPr/>
          <p:nvPr/>
        </p:nvSpPr>
        <p:spPr>
          <a:xfrm rot="10800000" flipV="1">
            <a:off x="7581489" y="5907247"/>
            <a:ext cx="3230142" cy="131206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形状 5">
            <a:extLst>
              <a:ext uri="{FF2B5EF4-FFF2-40B4-BE49-F238E27FC236}">
                <a16:creationId xmlns:a16="http://schemas.microsoft.com/office/drawing/2014/main" id="{C000A03D-03D2-CF4F-84D0-6CBEB08A94C5}"/>
              </a:ext>
            </a:extLst>
          </p:cNvPr>
          <p:cNvSpPr/>
          <p:nvPr/>
        </p:nvSpPr>
        <p:spPr>
          <a:xfrm rot="10800000" flipV="1">
            <a:off x="9196560" y="5374001"/>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a:extLst>
              <a:ext uri="{FF2B5EF4-FFF2-40B4-BE49-F238E27FC236}">
                <a16:creationId xmlns:a16="http://schemas.microsoft.com/office/drawing/2014/main" id="{BED39BE8-2E12-E904-4FDD-94322F7496E7}"/>
              </a:ext>
            </a:extLst>
          </p:cNvPr>
          <p:cNvSpPr txBox="1"/>
          <p:nvPr/>
        </p:nvSpPr>
        <p:spPr>
          <a:xfrm>
            <a:off x="645539" y="1000833"/>
            <a:ext cx="8232107" cy="5447645"/>
          </a:xfrm>
          <a:prstGeom prst="rect">
            <a:avLst/>
          </a:prstGeom>
          <a:noFill/>
        </p:spPr>
        <p:txBody>
          <a:bodyPr wrap="square" rtlCol="0">
            <a:spAutoFit/>
          </a:bodyPr>
          <a:lstStyle/>
          <a:p>
            <a:r>
              <a:rPr lang="zh-CN" altLang="en-US" sz="2200" dirty="0">
                <a:latin typeface="+mn-lt"/>
                <a:ea typeface="+mn-ea"/>
                <a:cs typeface="+mn-ea"/>
                <a:sym typeface="+mn-lt"/>
              </a:rPr>
              <a:t>曹非：</a:t>
            </a:r>
            <a:endParaRPr lang="en-US" altLang="zh-CN" sz="2200" dirty="0">
              <a:latin typeface="+mn-lt"/>
              <a:ea typeface="+mn-ea"/>
              <a:cs typeface="+mn-ea"/>
              <a:sym typeface="+mn-lt"/>
            </a:endParaRPr>
          </a:p>
          <a:p>
            <a:r>
              <a:rPr lang="en-US" altLang="zh-CN" sz="2200" dirty="0">
                <a:latin typeface="+mn-lt"/>
                <a:ea typeface="+mn-ea"/>
                <a:cs typeface="+mn-ea"/>
                <a:sym typeface="+mn-lt"/>
              </a:rPr>
              <a:t>   </a:t>
            </a:r>
            <a:r>
              <a:rPr lang="zh-CN" altLang="en-US" sz="2200" dirty="0">
                <a:latin typeface="+mn-lt"/>
                <a:ea typeface="+mn-ea"/>
                <a:cs typeface="+mn-ea"/>
                <a:sym typeface="+mn-lt"/>
              </a:rPr>
              <a:t>功能：登录注册、</a:t>
            </a:r>
            <a:endParaRPr lang="en-US" altLang="zh-CN" sz="2200" dirty="0">
              <a:latin typeface="+mn-lt"/>
              <a:ea typeface="+mn-ea"/>
              <a:cs typeface="+mn-ea"/>
              <a:sym typeface="+mn-lt"/>
            </a:endParaRPr>
          </a:p>
          <a:p>
            <a:r>
              <a:rPr lang="en-US" altLang="zh-CN" sz="2200" dirty="0">
                <a:latin typeface="+mn-lt"/>
                <a:ea typeface="+mn-ea"/>
                <a:cs typeface="+mn-ea"/>
                <a:sym typeface="+mn-lt"/>
              </a:rPr>
              <a:t>   </a:t>
            </a:r>
            <a:r>
              <a:rPr lang="zh-CN" altLang="en-US" sz="2200" dirty="0">
                <a:latin typeface="+mn-lt"/>
                <a:ea typeface="+mn-ea"/>
                <a:cs typeface="+mn-ea"/>
                <a:sym typeface="+mn-lt"/>
              </a:rPr>
              <a:t>网络</a:t>
            </a:r>
            <a:r>
              <a:rPr lang="en-US" altLang="zh-CN" sz="2200" dirty="0">
                <a:latin typeface="+mn-lt"/>
                <a:ea typeface="+mn-ea"/>
                <a:cs typeface="+mn-ea"/>
                <a:sym typeface="+mn-lt"/>
              </a:rPr>
              <a:t>:  Ajax</a:t>
            </a:r>
            <a:r>
              <a:rPr lang="zh-CN" altLang="en-US" sz="2200" dirty="0">
                <a:latin typeface="+mn-lt"/>
                <a:ea typeface="+mn-ea"/>
                <a:cs typeface="+mn-ea"/>
                <a:sym typeface="+mn-lt"/>
              </a:rPr>
              <a:t>请求封装</a:t>
            </a:r>
            <a:endParaRPr lang="en-US" altLang="zh-CN" sz="2200" dirty="0">
              <a:latin typeface="+mn-lt"/>
              <a:ea typeface="+mn-ea"/>
              <a:cs typeface="+mn-ea"/>
              <a:sym typeface="+mn-lt"/>
            </a:endParaRPr>
          </a:p>
          <a:p>
            <a:r>
              <a:rPr lang="en-US" altLang="zh-CN" sz="2200" dirty="0">
                <a:latin typeface="+mn-lt"/>
                <a:ea typeface="+mn-ea"/>
                <a:cs typeface="+mn-ea"/>
                <a:sym typeface="+mn-lt"/>
              </a:rPr>
              <a:t>   </a:t>
            </a:r>
            <a:r>
              <a:rPr lang="zh-CN" altLang="en-US" sz="2200" dirty="0">
                <a:latin typeface="+mn-lt"/>
                <a:ea typeface="+mn-ea"/>
                <a:cs typeface="+mn-ea"/>
                <a:sym typeface="+mn-lt"/>
              </a:rPr>
              <a:t>其他：云服务器部署、并发量测试、解决代码冲突</a:t>
            </a:r>
            <a:endParaRPr lang="en-US" altLang="zh-CN" sz="2200" dirty="0">
              <a:latin typeface="+mn-lt"/>
              <a:ea typeface="+mn-ea"/>
              <a:cs typeface="+mn-ea"/>
              <a:sym typeface="+mn-lt"/>
            </a:endParaRPr>
          </a:p>
          <a:p>
            <a:r>
              <a:rPr lang="zh-CN" altLang="en-US" sz="2200" dirty="0">
                <a:latin typeface="+mn-lt"/>
                <a:ea typeface="+mn-ea"/>
                <a:cs typeface="+mn-ea"/>
                <a:sym typeface="+mn-lt"/>
              </a:rPr>
              <a:t>沈钰婷：</a:t>
            </a:r>
            <a:endParaRPr lang="en-US" altLang="zh-CN" sz="2200" dirty="0">
              <a:latin typeface="+mn-lt"/>
              <a:ea typeface="+mn-ea"/>
              <a:cs typeface="+mn-ea"/>
              <a:sym typeface="+mn-lt"/>
            </a:endParaRPr>
          </a:p>
          <a:p>
            <a:r>
              <a:rPr lang="zh-CN" altLang="en-US" sz="2200" dirty="0">
                <a:latin typeface="+mn-lt"/>
                <a:ea typeface="+mn-ea"/>
                <a:cs typeface="+mn-ea"/>
                <a:sym typeface="+mn-lt"/>
              </a:rPr>
              <a:t>   功能：团购增删改查、数据统计、个人信息修改、推荐算法</a:t>
            </a:r>
            <a:endParaRPr lang="en-US" altLang="zh-CN" sz="2200" dirty="0">
              <a:latin typeface="+mn-lt"/>
              <a:ea typeface="+mn-ea"/>
              <a:cs typeface="+mn-ea"/>
              <a:sym typeface="+mn-lt"/>
            </a:endParaRPr>
          </a:p>
          <a:p>
            <a:r>
              <a:rPr lang="en-US" altLang="zh-CN" sz="2200" dirty="0">
                <a:latin typeface="+mn-lt"/>
                <a:ea typeface="+mn-ea"/>
                <a:cs typeface="+mn-ea"/>
                <a:sym typeface="+mn-lt"/>
              </a:rPr>
              <a:t>   </a:t>
            </a:r>
            <a:r>
              <a:rPr lang="zh-CN" altLang="en-US" sz="2200" dirty="0">
                <a:latin typeface="+mn-lt"/>
                <a:ea typeface="+mn-ea"/>
                <a:cs typeface="+mn-ea"/>
                <a:sym typeface="+mn-lt"/>
              </a:rPr>
              <a:t>测试</a:t>
            </a:r>
            <a:r>
              <a:rPr lang="en-US" altLang="zh-CN" sz="2200" dirty="0">
                <a:latin typeface="+mn-lt"/>
                <a:ea typeface="+mn-ea"/>
                <a:cs typeface="+mn-ea"/>
                <a:sym typeface="+mn-lt"/>
              </a:rPr>
              <a:t>: </a:t>
            </a:r>
            <a:r>
              <a:rPr lang="zh-CN" altLang="en-US" sz="2200" dirty="0">
                <a:latin typeface="+mn-lt"/>
                <a:ea typeface="+mn-ea"/>
                <a:cs typeface="+mn-ea"/>
                <a:sym typeface="+mn-lt"/>
              </a:rPr>
              <a:t>性能测试</a:t>
            </a:r>
            <a:r>
              <a:rPr lang="en-US" altLang="zh-CN" sz="2200" dirty="0">
                <a:latin typeface="+mn-lt"/>
                <a:ea typeface="+mn-ea"/>
                <a:cs typeface="+mn-ea"/>
                <a:sym typeface="+mn-lt"/>
              </a:rPr>
              <a:t> </a:t>
            </a:r>
            <a:r>
              <a:rPr lang="zh-CN" altLang="en-US" sz="2200" dirty="0">
                <a:latin typeface="+mn-lt"/>
                <a:ea typeface="+mn-ea"/>
                <a:cs typeface="+mn-ea"/>
                <a:sym typeface="+mn-lt"/>
              </a:rPr>
              <a:t>、可靠性测试</a:t>
            </a:r>
            <a:endParaRPr lang="en-US" altLang="zh-CN" sz="2200" dirty="0">
              <a:latin typeface="+mn-lt"/>
              <a:ea typeface="+mn-ea"/>
              <a:cs typeface="+mn-ea"/>
              <a:sym typeface="+mn-lt"/>
            </a:endParaRPr>
          </a:p>
          <a:p>
            <a:r>
              <a:rPr lang="zh-CN" altLang="en-US" sz="2200" dirty="0">
                <a:latin typeface="+mn-lt"/>
                <a:ea typeface="+mn-ea"/>
                <a:cs typeface="+mn-ea"/>
                <a:sym typeface="+mn-lt"/>
              </a:rPr>
              <a:t>   其他：帮助文档</a:t>
            </a:r>
            <a:endParaRPr lang="en-US" altLang="zh-CN" sz="2200" dirty="0">
              <a:latin typeface="+mn-lt"/>
              <a:ea typeface="+mn-ea"/>
              <a:cs typeface="+mn-ea"/>
              <a:sym typeface="+mn-lt"/>
            </a:endParaRPr>
          </a:p>
          <a:p>
            <a:r>
              <a:rPr lang="zh-CN" altLang="en-US" sz="2200" dirty="0">
                <a:latin typeface="+mn-lt"/>
                <a:ea typeface="+mn-ea"/>
                <a:cs typeface="+mn-ea"/>
                <a:sym typeface="+mn-lt"/>
              </a:rPr>
              <a:t>吴天宇：</a:t>
            </a:r>
            <a:endParaRPr lang="en-US" altLang="zh-CN" sz="2200" dirty="0">
              <a:latin typeface="+mn-lt"/>
              <a:ea typeface="+mn-ea"/>
              <a:cs typeface="+mn-ea"/>
              <a:sym typeface="+mn-lt"/>
            </a:endParaRPr>
          </a:p>
          <a:p>
            <a:r>
              <a:rPr lang="en-US" altLang="zh-CN" sz="2200" dirty="0">
                <a:latin typeface="+mn-lt"/>
                <a:ea typeface="+mn-ea"/>
                <a:cs typeface="+mn-ea"/>
                <a:sym typeface="+mn-lt"/>
              </a:rPr>
              <a:t>   </a:t>
            </a:r>
            <a:r>
              <a:rPr lang="zh-CN" altLang="en-US" sz="2200" dirty="0">
                <a:latin typeface="+mn-lt"/>
                <a:ea typeface="+mn-ea"/>
                <a:cs typeface="+mn-ea"/>
                <a:sym typeface="+mn-lt"/>
              </a:rPr>
              <a:t>功能：订单增删改查、用户</a:t>
            </a:r>
            <a:r>
              <a:rPr lang="en-US" altLang="zh-CN" sz="2200" dirty="0">
                <a:latin typeface="+mn-lt"/>
                <a:ea typeface="+mn-ea"/>
                <a:cs typeface="+mn-ea"/>
                <a:sym typeface="+mn-lt"/>
              </a:rPr>
              <a:t>id</a:t>
            </a:r>
            <a:r>
              <a:rPr lang="zh-CN" altLang="en-US" sz="2200" dirty="0">
                <a:latin typeface="+mn-lt"/>
                <a:ea typeface="+mn-ea"/>
                <a:cs typeface="+mn-ea"/>
                <a:sym typeface="+mn-lt"/>
              </a:rPr>
              <a:t>和密码加密</a:t>
            </a:r>
            <a:endParaRPr lang="en-US" altLang="zh-CN" sz="2200" dirty="0">
              <a:latin typeface="+mn-lt"/>
              <a:ea typeface="+mn-ea"/>
              <a:cs typeface="+mn-ea"/>
              <a:sym typeface="+mn-lt"/>
            </a:endParaRPr>
          </a:p>
          <a:p>
            <a:r>
              <a:rPr lang="zh-CN" altLang="en-US" sz="2200" dirty="0">
                <a:latin typeface="+mn-lt"/>
                <a:ea typeface="+mn-ea"/>
                <a:cs typeface="+mn-ea"/>
                <a:sym typeface="+mn-lt"/>
              </a:rPr>
              <a:t>   测试</a:t>
            </a:r>
            <a:r>
              <a:rPr lang="en-US" altLang="zh-CN" sz="2200" dirty="0">
                <a:latin typeface="+mn-lt"/>
                <a:ea typeface="+mn-ea"/>
                <a:cs typeface="+mn-ea"/>
                <a:sym typeface="+mn-lt"/>
              </a:rPr>
              <a:t>: </a:t>
            </a:r>
            <a:r>
              <a:rPr lang="zh-CN" altLang="en-US" sz="2200" dirty="0">
                <a:latin typeface="+mn-lt"/>
                <a:ea typeface="+mn-ea"/>
                <a:cs typeface="+mn-ea"/>
                <a:sym typeface="+mn-lt"/>
              </a:rPr>
              <a:t>后端单元测试</a:t>
            </a:r>
            <a:endParaRPr lang="en-US" altLang="zh-CN" sz="2200" dirty="0">
              <a:latin typeface="+mn-lt"/>
              <a:ea typeface="+mn-ea"/>
              <a:cs typeface="+mn-ea"/>
              <a:sym typeface="+mn-lt"/>
            </a:endParaRPr>
          </a:p>
          <a:p>
            <a:r>
              <a:rPr lang="zh-CN" altLang="en-US" sz="2200" dirty="0">
                <a:latin typeface="+mn-lt"/>
                <a:ea typeface="+mn-ea"/>
                <a:cs typeface="+mn-ea"/>
                <a:sym typeface="+mn-lt"/>
              </a:rPr>
              <a:t>林雨萱：</a:t>
            </a:r>
            <a:endParaRPr lang="en-US" altLang="zh-CN" sz="2200" dirty="0">
              <a:latin typeface="+mn-lt"/>
              <a:ea typeface="+mn-ea"/>
              <a:cs typeface="+mn-ea"/>
              <a:sym typeface="+mn-lt"/>
            </a:endParaRPr>
          </a:p>
          <a:p>
            <a:r>
              <a:rPr lang="en-US" altLang="zh-CN" sz="2200" dirty="0">
                <a:latin typeface="+mn-lt"/>
                <a:ea typeface="+mn-ea"/>
                <a:cs typeface="+mn-ea"/>
                <a:sym typeface="+mn-lt"/>
              </a:rPr>
              <a:t>   </a:t>
            </a:r>
            <a:r>
              <a:rPr lang="zh-CN" altLang="en-US" sz="2200" dirty="0">
                <a:latin typeface="+mn-lt"/>
                <a:ea typeface="+mn-ea"/>
                <a:cs typeface="+mn-ea"/>
                <a:sym typeface="+mn-lt"/>
              </a:rPr>
              <a:t>功能：生成二维码、上传图片</a:t>
            </a:r>
            <a:endParaRPr lang="en-US" altLang="zh-CN" sz="2200" dirty="0">
              <a:latin typeface="+mn-lt"/>
              <a:ea typeface="+mn-ea"/>
              <a:cs typeface="+mn-ea"/>
              <a:sym typeface="+mn-lt"/>
            </a:endParaRPr>
          </a:p>
          <a:p>
            <a:r>
              <a:rPr lang="en-US" altLang="zh-CN" sz="2200" dirty="0">
                <a:latin typeface="+mn-lt"/>
                <a:ea typeface="+mn-ea"/>
                <a:cs typeface="+mn-ea"/>
                <a:sym typeface="+mn-lt"/>
              </a:rPr>
              <a:t>   </a:t>
            </a:r>
            <a:r>
              <a:rPr lang="zh-CN" altLang="en-US" sz="2200" dirty="0">
                <a:latin typeface="+mn-lt"/>
                <a:ea typeface="+mn-ea"/>
                <a:cs typeface="+mn-ea"/>
                <a:sym typeface="+mn-lt"/>
              </a:rPr>
              <a:t>网络</a:t>
            </a:r>
            <a:r>
              <a:rPr lang="en-US" altLang="zh-CN" sz="2200" dirty="0">
                <a:latin typeface="+mn-lt"/>
                <a:ea typeface="+mn-ea"/>
                <a:cs typeface="+mn-ea"/>
                <a:sym typeface="+mn-lt"/>
              </a:rPr>
              <a:t>: </a:t>
            </a:r>
            <a:r>
              <a:rPr lang="en-US" altLang="zh-CN" sz="2200" dirty="0" err="1">
                <a:latin typeface="+mn-lt"/>
                <a:ea typeface="+mn-ea"/>
                <a:cs typeface="+mn-ea"/>
                <a:sym typeface="+mn-lt"/>
              </a:rPr>
              <a:t>websocket</a:t>
            </a:r>
            <a:r>
              <a:rPr lang="zh-CN" altLang="en-US" sz="2200" dirty="0">
                <a:latin typeface="+mn-lt"/>
                <a:ea typeface="+mn-ea"/>
                <a:cs typeface="+mn-ea"/>
                <a:sym typeface="+mn-lt"/>
              </a:rPr>
              <a:t>请求</a:t>
            </a:r>
            <a:endParaRPr lang="en-US" altLang="zh-CN" sz="2200" dirty="0">
              <a:latin typeface="+mn-lt"/>
              <a:ea typeface="+mn-ea"/>
              <a:cs typeface="+mn-ea"/>
              <a:sym typeface="+mn-lt"/>
            </a:endParaRPr>
          </a:p>
          <a:p>
            <a:r>
              <a:rPr lang="zh-CN" altLang="en-US" sz="2200" dirty="0">
                <a:latin typeface="+mn-lt"/>
                <a:ea typeface="+mn-ea"/>
                <a:cs typeface="+mn-ea"/>
                <a:sym typeface="+mn-lt"/>
              </a:rPr>
              <a:t>   测试</a:t>
            </a:r>
            <a:r>
              <a:rPr lang="en-US" altLang="zh-CN" sz="2200" dirty="0">
                <a:latin typeface="+mn-lt"/>
                <a:ea typeface="+mn-ea"/>
                <a:cs typeface="+mn-ea"/>
                <a:sym typeface="+mn-lt"/>
              </a:rPr>
              <a:t>: </a:t>
            </a:r>
            <a:r>
              <a:rPr lang="zh-CN" altLang="en-US" sz="2200" dirty="0">
                <a:latin typeface="+mn-lt"/>
                <a:ea typeface="+mn-ea"/>
                <a:cs typeface="+mn-ea"/>
                <a:sym typeface="+mn-lt"/>
              </a:rPr>
              <a:t>前端单元测试</a:t>
            </a:r>
            <a:endParaRPr lang="en-US" altLang="zh-CN" sz="2200" dirty="0">
              <a:latin typeface="+mn-lt"/>
              <a:ea typeface="+mn-ea"/>
              <a:cs typeface="+mn-ea"/>
              <a:sym typeface="+mn-lt"/>
            </a:endParaRPr>
          </a:p>
          <a:p>
            <a:endParaRPr lang="zh-CN" altLang="en-US" sz="1800" dirty="0">
              <a:solidFill>
                <a:schemeClr val="bg1">
                  <a:lumMod val="65000"/>
                </a:schemeClr>
              </a:solidFill>
              <a:latin typeface="+mn-lt"/>
              <a:ea typeface="+mn-ea"/>
              <a:cs typeface="+mn-ea"/>
              <a:sym typeface="+mn-lt"/>
            </a:endParaRPr>
          </a:p>
        </p:txBody>
      </p:sp>
    </p:spTree>
    <p:extLst>
      <p:ext uri="{BB962C8B-B14F-4D97-AF65-F5344CB8AC3E}">
        <p14:creationId xmlns:p14="http://schemas.microsoft.com/office/powerpoint/2010/main" val="179565296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rot="10800000">
            <a:off x="0" y="-13522"/>
            <a:ext cx="5514330" cy="2057171"/>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259"/>
          <p:cNvSpPr>
            <a:spLocks noChangeArrowheads="1"/>
          </p:cNvSpPr>
          <p:nvPr/>
        </p:nvSpPr>
        <p:spPr bwMode="auto">
          <a:xfrm>
            <a:off x="3773269" y="4319855"/>
            <a:ext cx="5312212"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dirty="0">
                <a:solidFill>
                  <a:schemeClr val="bg1">
                    <a:lumMod val="50000"/>
                  </a:schemeClr>
                </a:solidFill>
                <a:latin typeface="+mn-lt"/>
                <a:ea typeface="+mn-ea"/>
                <a:cs typeface="+mn-ea"/>
                <a:sym typeface="+mn-lt"/>
              </a:rPr>
              <a:t>请各位老师批评指正！</a:t>
            </a:r>
            <a:endParaRPr lang="en-US" altLang="zh-CN" dirty="0">
              <a:solidFill>
                <a:schemeClr val="bg1">
                  <a:lumMod val="50000"/>
                </a:schemeClr>
              </a:solidFill>
              <a:latin typeface="+mn-lt"/>
              <a:ea typeface="+mn-ea"/>
              <a:cs typeface="+mn-ea"/>
              <a:sym typeface="+mn-lt"/>
            </a:endParaRPr>
          </a:p>
        </p:txBody>
      </p:sp>
      <p:sp>
        <p:nvSpPr>
          <p:cNvPr id="3" name="矩形 259"/>
          <p:cNvSpPr>
            <a:spLocks noChangeArrowheads="1"/>
          </p:cNvSpPr>
          <p:nvPr/>
        </p:nvSpPr>
        <p:spPr bwMode="auto">
          <a:xfrm>
            <a:off x="2965450" y="2330436"/>
            <a:ext cx="6927850" cy="1769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1500" dirty="0">
                <a:latin typeface="+mn-lt"/>
                <a:ea typeface="+mn-ea"/>
                <a:cs typeface="+mn-ea"/>
                <a:sym typeface="+mn-lt"/>
              </a:rPr>
              <a:t>感谢观看</a:t>
            </a:r>
            <a:endParaRPr lang="en-US" altLang="zh-CN" sz="11500" dirty="0">
              <a:latin typeface="+mn-lt"/>
              <a:ea typeface="+mn-ea"/>
              <a:cs typeface="+mn-ea"/>
              <a:sym typeface="+mn-lt"/>
            </a:endParaRPr>
          </a:p>
        </p:txBody>
      </p:sp>
      <p:sp>
        <p:nvSpPr>
          <p:cNvPr id="25" name="任意多边形: 形状 24"/>
          <p:cNvSpPr/>
          <p:nvPr/>
        </p:nvSpPr>
        <p:spPr>
          <a:xfrm rot="10800000">
            <a:off x="3117007" y="-5171"/>
            <a:ext cx="4245681" cy="131206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形状 25"/>
          <p:cNvSpPr/>
          <p:nvPr/>
        </p:nvSpPr>
        <p:spPr>
          <a:xfrm rot="10800000" flipV="1">
            <a:off x="4917207" y="5128495"/>
            <a:ext cx="5614682" cy="209460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任意多边形: 形状 26"/>
          <p:cNvSpPr/>
          <p:nvPr/>
        </p:nvSpPr>
        <p:spPr>
          <a:xfrm rot="10800000" flipV="1">
            <a:off x="8607487" y="5819074"/>
            <a:ext cx="4251263" cy="140402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形状 14"/>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0"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01</a:t>
            </a:r>
            <a:endParaRPr lang="zh-CN" altLang="en-US" sz="9600" b="1" dirty="0">
              <a:solidFill>
                <a:srgbClr val="FFFFFF"/>
              </a:solidFill>
              <a:latin typeface="+mn-lt"/>
              <a:ea typeface="+mn-ea"/>
              <a:cs typeface="+mn-ea"/>
              <a:sym typeface="+mn-lt"/>
            </a:endParaRPr>
          </a:p>
        </p:txBody>
      </p:sp>
      <p:cxnSp>
        <p:nvCxnSpPr>
          <p:cNvPr id="7" name="直接连接符 6"/>
          <p:cNvCxnSpPr/>
          <p:nvPr>
            <p:custDataLst>
              <p:tags r:id="rId3"/>
            </p:custDataLst>
          </p:nvPr>
        </p:nvCxnSpPr>
        <p:spPr>
          <a:xfrm>
            <a:off x="3877730" y="4776677"/>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69135" y="3908847"/>
            <a:ext cx="4468868" cy="830997"/>
          </a:xfrm>
          <a:prstGeom prst="rect">
            <a:avLst/>
          </a:prstGeom>
        </p:spPr>
        <p:txBody>
          <a:bodyPr wrap="square" lIns="0" tIns="0" rIns="0" bIns="0">
            <a:spAutoFit/>
          </a:bodyPr>
          <a:lstStyle/>
          <a:p>
            <a:pPr algn="ctr"/>
            <a:r>
              <a:rPr lang="zh-CN" altLang="en-US" sz="5400" dirty="0">
                <a:solidFill>
                  <a:srgbClr val="A79FAA"/>
                </a:solidFill>
                <a:latin typeface="+mn-lt"/>
                <a:ea typeface="+mn-ea"/>
                <a:cs typeface="+mn-ea"/>
                <a:sym typeface="+mn-lt"/>
              </a:rPr>
              <a:t>完成情况</a:t>
            </a:r>
          </a:p>
        </p:txBody>
      </p:sp>
      <p:sp>
        <p:nvSpPr>
          <p:cNvPr id="11" name="TextBox 11"/>
          <p:cNvSpPr txBox="1"/>
          <p:nvPr/>
        </p:nvSpPr>
        <p:spPr>
          <a:xfrm>
            <a:off x="4269135" y="4856497"/>
            <a:ext cx="1178528" cy="338554"/>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rgbClr val="ABCAC5"/>
                </a:solidFill>
                <a:latin typeface="+mn-lt"/>
                <a:ea typeface="+mn-ea"/>
                <a:cs typeface="+mn-ea"/>
                <a:sym typeface="+mn-lt"/>
              </a:rPr>
              <a:t>项目展示</a:t>
            </a:r>
            <a:endParaRPr lang="en-US" altLang="zh-CN" sz="1600" dirty="0">
              <a:solidFill>
                <a:srgbClr val="ABCAC5"/>
              </a:solidFill>
              <a:latin typeface="+mn-lt"/>
              <a:ea typeface="+mn-ea"/>
              <a:cs typeface="+mn-ea"/>
              <a:sym typeface="+mn-lt"/>
            </a:endParaRPr>
          </a:p>
        </p:txBody>
      </p:sp>
      <p:sp>
        <p:nvSpPr>
          <p:cNvPr id="12" name="TextBox 11"/>
          <p:cNvSpPr txBox="1"/>
          <p:nvPr/>
        </p:nvSpPr>
        <p:spPr>
          <a:xfrm>
            <a:off x="6413542" y="4856497"/>
            <a:ext cx="1999265" cy="338554"/>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rgbClr val="ABCAC5"/>
                </a:solidFill>
                <a:latin typeface="+mn-lt"/>
                <a:ea typeface="+mn-ea"/>
                <a:cs typeface="+mn-ea"/>
                <a:sym typeface="+mn-lt"/>
              </a:rPr>
              <a:t>项目完成情况说明</a:t>
            </a:r>
            <a:endParaRPr lang="en-US" altLang="zh-CN" sz="1600" dirty="0">
              <a:solidFill>
                <a:srgbClr val="ABCAC5"/>
              </a:solidFill>
              <a:latin typeface="+mn-lt"/>
              <a:ea typeface="+mn-ea"/>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8"/>
          <p:cNvSpPr txBox="1"/>
          <p:nvPr/>
        </p:nvSpPr>
        <p:spPr>
          <a:xfrm>
            <a:off x="662183" y="159051"/>
            <a:ext cx="3949155" cy="615553"/>
          </a:xfrm>
          <a:prstGeom prst="rect">
            <a:avLst/>
          </a:prstGeom>
          <a:noFill/>
        </p:spPr>
        <p:txBody>
          <a:bodyPr wrap="square" lIns="0" tIns="0" rIns="0" bIns="0" rtlCol="0" anchor="ctr">
            <a:spAutoFit/>
          </a:bodyPr>
          <a:lstStyle/>
          <a:p>
            <a:r>
              <a:rPr lang="zh-CN" altLang="en-US" sz="4000" dirty="0">
                <a:latin typeface="+mn-lt"/>
                <a:ea typeface="+mn-ea"/>
                <a:cs typeface="+mn-ea"/>
                <a:sym typeface="+mn-lt"/>
              </a:rPr>
              <a:t>完成情况</a:t>
            </a:r>
          </a:p>
        </p:txBody>
      </p:sp>
      <p:sp>
        <p:nvSpPr>
          <p:cNvPr id="75" name="任意多边形: 形状 74"/>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任意多边形: 形状 75"/>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76F21030-3713-5EBB-8465-CA572B73B3CE}"/>
              </a:ext>
            </a:extLst>
          </p:cNvPr>
          <p:cNvSpPr txBox="1"/>
          <p:nvPr/>
        </p:nvSpPr>
        <p:spPr>
          <a:xfrm>
            <a:off x="186276" y="1344002"/>
            <a:ext cx="6768752" cy="4216539"/>
          </a:xfrm>
          <a:prstGeom prst="rect">
            <a:avLst/>
          </a:prstGeom>
          <a:noFill/>
        </p:spPr>
        <p:txBody>
          <a:bodyPr wrap="square" rtlCol="0">
            <a:spAutoFit/>
          </a:bodyPr>
          <a:lstStyle/>
          <a:p>
            <a:r>
              <a:rPr lang="zh-CN" altLang="en-US" sz="2400" b="1" dirty="0">
                <a:sym typeface="Wingdings 2" panose="05020102010507070707" pitchFamily="18" charset="2"/>
              </a:rPr>
              <a:t>基本要求</a:t>
            </a:r>
            <a:endParaRPr lang="en-US" altLang="zh-CN" sz="2400" b="1" dirty="0">
              <a:sym typeface="Wingdings 2" panose="05020102010507070707" pitchFamily="18" charset="2"/>
            </a:endParaRPr>
          </a:p>
          <a:p>
            <a:r>
              <a:rPr lang="en-US" altLang="zh-CN" sz="2400" b="1" dirty="0">
                <a:sym typeface="Wingdings 2" panose="05020102010507070707" pitchFamily="18" charset="2"/>
              </a:rPr>
              <a:t>   </a:t>
            </a:r>
            <a:r>
              <a:rPr lang="zh-CN" altLang="en-US" sz="1800" b="1" dirty="0">
                <a:sym typeface="Wingdings 2" panose="05020102010507070707" pitchFamily="18" charset="2"/>
              </a:rPr>
              <a:t></a:t>
            </a:r>
            <a:r>
              <a:rPr lang="zh-CN" altLang="en-US" sz="2000" b="1" dirty="0">
                <a:sym typeface="Wingdings 2" panose="05020102010507070707" pitchFamily="18" charset="2"/>
              </a:rPr>
              <a:t>功能性要求</a:t>
            </a:r>
            <a:endParaRPr lang="en-US" altLang="zh-CN" sz="2000" b="1" dirty="0">
              <a:sym typeface="Wingdings 2" panose="05020102010507070707" pitchFamily="18" charset="2"/>
            </a:endParaRPr>
          </a:p>
          <a:p>
            <a:r>
              <a:rPr lang="en-US" altLang="zh-CN" b="1" dirty="0">
                <a:sym typeface="Wingdings 2" panose="05020102010507070707" pitchFamily="18" charset="2"/>
              </a:rPr>
              <a:t>       </a:t>
            </a:r>
            <a:r>
              <a:rPr lang="zh-CN" altLang="en-US" b="1" dirty="0">
                <a:sym typeface="Wingdings 2" panose="05020102010507070707" pitchFamily="18" charset="2"/>
              </a:rPr>
              <a:t>团购管理：创建团购，对已有的团购进行编辑、删除和提前</a:t>
            </a:r>
            <a:endParaRPr lang="en-US" altLang="zh-CN" b="1" dirty="0">
              <a:sym typeface="Wingdings 2" panose="05020102010507070707" pitchFamily="18" charset="2"/>
            </a:endParaRPr>
          </a:p>
          <a:p>
            <a:r>
              <a:rPr lang="zh-CN" altLang="en-US" b="1" dirty="0">
                <a:sym typeface="Wingdings 2" panose="05020102010507070707" pitchFamily="18" charset="2"/>
              </a:rPr>
              <a:t>          结束操作</a:t>
            </a:r>
            <a:endParaRPr lang="en-US" altLang="zh-CN" b="1" dirty="0">
              <a:sym typeface="Wingdings 2" panose="05020102010507070707" pitchFamily="18" charset="2"/>
            </a:endParaRPr>
          </a:p>
          <a:p>
            <a:r>
              <a:rPr lang="en-US" altLang="zh-CN" b="1" dirty="0">
                <a:sym typeface="Wingdings 2" panose="05020102010507070707" pitchFamily="18" charset="2"/>
              </a:rPr>
              <a:t>       </a:t>
            </a:r>
            <a:r>
              <a:rPr lang="zh-CN" altLang="en-US" b="1" dirty="0">
                <a:sym typeface="Wingdings 2" panose="05020102010507070707" pitchFamily="18" charset="2"/>
              </a:rPr>
              <a:t>订单管理：商家对指定订单进行退款，顾客取消订单。</a:t>
            </a:r>
            <a:endParaRPr lang="en-US" altLang="zh-CN" b="1" dirty="0">
              <a:sym typeface="Wingdings 2" panose="05020102010507070707" pitchFamily="18" charset="2"/>
            </a:endParaRPr>
          </a:p>
          <a:p>
            <a:r>
              <a:rPr lang="en-US" altLang="zh-CN" b="1" dirty="0">
                <a:sym typeface="Wingdings 2" panose="05020102010507070707" pitchFamily="18" charset="2"/>
              </a:rPr>
              <a:t>       </a:t>
            </a:r>
            <a:r>
              <a:rPr lang="zh-CN" altLang="en-US" b="1" dirty="0">
                <a:sym typeface="Wingdings 2" panose="05020102010507070707" pitchFamily="18" charset="2"/>
              </a:rPr>
              <a:t>查询功能：根据多种条件对团购或订单进行筛选查询。</a:t>
            </a:r>
            <a:endParaRPr lang="en-US" altLang="zh-CN" b="1" dirty="0">
              <a:sym typeface="Wingdings 2" panose="05020102010507070707" pitchFamily="18" charset="2"/>
            </a:endParaRPr>
          </a:p>
          <a:p>
            <a:r>
              <a:rPr lang="en-US" altLang="zh-CN" b="1" dirty="0">
                <a:sym typeface="Wingdings 2" panose="05020102010507070707" pitchFamily="18" charset="2"/>
              </a:rPr>
              <a:t>       </a:t>
            </a:r>
            <a:r>
              <a:rPr lang="zh-CN" altLang="en-US" b="1" dirty="0">
                <a:sym typeface="Wingdings 2" panose="05020102010507070707" pitchFamily="18" charset="2"/>
              </a:rPr>
              <a:t>参与团购：在团购详情页下订单，参与团购商品秒杀活动</a:t>
            </a:r>
            <a:endParaRPr lang="en-US" altLang="zh-CN" b="1" dirty="0">
              <a:sym typeface="Wingdings 2" panose="05020102010507070707" pitchFamily="18" charset="2"/>
            </a:endParaRPr>
          </a:p>
          <a:p>
            <a:r>
              <a:rPr lang="zh-CN" altLang="en-US" b="1" dirty="0">
                <a:sym typeface="Wingdings 2" panose="05020102010507070707" pitchFamily="18" charset="2"/>
              </a:rPr>
              <a:t>通过二维码分享团购。</a:t>
            </a:r>
            <a:endParaRPr lang="en-US" altLang="zh-CN" b="1" dirty="0">
              <a:sym typeface="Wingdings 2" panose="05020102010507070707" pitchFamily="18" charset="2"/>
            </a:endParaRPr>
          </a:p>
          <a:p>
            <a:r>
              <a:rPr lang="en-US" altLang="zh-CN" b="1" dirty="0">
                <a:sym typeface="Wingdings 2" panose="05020102010507070707" pitchFamily="18" charset="2"/>
              </a:rPr>
              <a:t>      </a:t>
            </a:r>
            <a:r>
              <a:rPr lang="zh-CN" altLang="en-US" b="1" dirty="0">
                <a:sym typeface="Wingdings 2" panose="05020102010507070707" pitchFamily="18" charset="2"/>
              </a:rPr>
              <a:t>个人中心：查看、修改个人信息，查看订单和团购历史</a:t>
            </a:r>
            <a:endParaRPr lang="en-US" altLang="zh-CN" b="1" dirty="0">
              <a:sym typeface="Wingdings 2" panose="05020102010507070707" pitchFamily="18" charset="2"/>
            </a:endParaRPr>
          </a:p>
          <a:p>
            <a:r>
              <a:rPr lang="zh-CN" altLang="en-US" sz="1800" b="1" dirty="0">
                <a:sym typeface="Wingdings 2" panose="05020102010507070707" pitchFamily="18" charset="2"/>
              </a:rPr>
              <a:t>   非</a:t>
            </a:r>
            <a:r>
              <a:rPr lang="zh-CN" altLang="en-US" sz="2000" b="1" dirty="0">
                <a:sym typeface="Wingdings 2" panose="05020102010507070707" pitchFamily="18" charset="2"/>
              </a:rPr>
              <a:t>功能性要求</a:t>
            </a:r>
            <a:endParaRPr lang="en-US" altLang="zh-CN" sz="2000" b="1" dirty="0">
              <a:sym typeface="Wingdings 2" panose="05020102010507070707" pitchFamily="18" charset="2"/>
            </a:endParaRPr>
          </a:p>
          <a:p>
            <a:r>
              <a:rPr lang="en-US" altLang="zh-CN" sz="2000" b="1" dirty="0">
                <a:sym typeface="Wingdings 2" panose="05020102010507070707" pitchFamily="18" charset="2"/>
              </a:rPr>
              <a:t>     </a:t>
            </a:r>
            <a:r>
              <a:rPr lang="en-US" altLang="zh-CN" b="1" dirty="0">
                <a:sym typeface="Wingdings 2" panose="05020102010507070707" pitchFamily="18" charset="2"/>
              </a:rPr>
              <a:t></a:t>
            </a:r>
            <a:r>
              <a:rPr lang="zh-CN" altLang="zh-CN" sz="1800" b="1" kern="100" dirty="0">
                <a:effectLst/>
                <a:cs typeface="Times New Roman" panose="02020603050405020304" pitchFamily="18" charset="0"/>
              </a:rPr>
              <a:t>客户端采用</a:t>
            </a:r>
            <a:r>
              <a:rPr lang="en-US" altLang="zh-CN" sz="1800" b="1" kern="100" dirty="0">
                <a:effectLst/>
                <a:cs typeface="Times New Roman" panose="02020603050405020304" pitchFamily="18" charset="0"/>
              </a:rPr>
              <a:t>APP</a:t>
            </a:r>
            <a:endParaRPr lang="zh-CN" altLang="zh-CN" sz="1800" b="1" kern="100" dirty="0">
              <a:effectLst/>
              <a:cs typeface="Times New Roman" panose="02020603050405020304" pitchFamily="18" charset="0"/>
            </a:endParaRPr>
          </a:p>
          <a:p>
            <a:r>
              <a:rPr lang="en-US" altLang="zh-CN" b="1" dirty="0">
                <a:sym typeface="Wingdings 2" panose="05020102010507070707" pitchFamily="18" charset="2"/>
              </a:rPr>
              <a:t>      2000</a:t>
            </a:r>
            <a:r>
              <a:rPr lang="zh-CN" altLang="en-US" b="1" dirty="0">
                <a:sym typeface="Wingdings 2" panose="05020102010507070707" pitchFamily="18" charset="2"/>
              </a:rPr>
              <a:t>并发情景下响应时间为约</a:t>
            </a:r>
            <a:r>
              <a:rPr lang="en-US" altLang="zh-CN" b="1" dirty="0">
                <a:sym typeface="Wingdings 2" panose="05020102010507070707" pitchFamily="18" charset="2"/>
              </a:rPr>
              <a:t>1.8s</a:t>
            </a:r>
          </a:p>
          <a:p>
            <a:r>
              <a:rPr lang="en-US" altLang="zh-CN" b="1" dirty="0">
                <a:sym typeface="Wingdings 2" panose="05020102010507070707" pitchFamily="18" charset="2"/>
              </a:rPr>
              <a:t>      </a:t>
            </a:r>
            <a:r>
              <a:rPr lang="zh-CN" altLang="en-US" b="1" dirty="0">
                <a:sym typeface="Wingdings 2" panose="05020102010507070707" pitchFamily="18" charset="2"/>
              </a:rPr>
              <a:t>在</a:t>
            </a:r>
            <a:r>
              <a:rPr lang="en-US" altLang="zh-CN" b="1" dirty="0">
                <a:sym typeface="Wingdings 2" panose="05020102010507070707" pitchFamily="18" charset="2"/>
              </a:rPr>
              <a:t>2000</a:t>
            </a:r>
            <a:r>
              <a:rPr lang="zh-CN" altLang="en-US" b="1" dirty="0">
                <a:sym typeface="Wingdings 2" panose="05020102010507070707" pitchFamily="18" charset="2"/>
              </a:rPr>
              <a:t>并发下处理</a:t>
            </a:r>
            <a:r>
              <a:rPr lang="en-US" altLang="zh-CN" b="1" dirty="0">
                <a:sym typeface="Wingdings 2" panose="05020102010507070707" pitchFamily="18" charset="2"/>
              </a:rPr>
              <a:t>40</a:t>
            </a:r>
            <a:r>
              <a:rPr lang="zh-CN" altLang="en-US" b="1" dirty="0">
                <a:sym typeface="Wingdings 2" panose="05020102010507070707" pitchFamily="18" charset="2"/>
              </a:rPr>
              <a:t>万请求出错率为</a:t>
            </a:r>
            <a:r>
              <a:rPr lang="en-US" altLang="zh-CN" b="1" dirty="0">
                <a:sym typeface="Wingdings 2" panose="05020102010507070707" pitchFamily="18" charset="2"/>
              </a:rPr>
              <a:t>0.5%</a:t>
            </a:r>
          </a:p>
          <a:p>
            <a:r>
              <a:rPr lang="en-US" altLang="zh-CN" b="1" dirty="0">
                <a:sym typeface="Wingdings 2" panose="05020102010507070707" pitchFamily="18" charset="2"/>
              </a:rPr>
              <a:t>      </a:t>
            </a:r>
            <a:r>
              <a:rPr lang="zh-CN" altLang="en-US" b="1" dirty="0">
                <a:sym typeface="Wingdings 2" panose="05020102010507070707" pitchFamily="18" charset="2"/>
              </a:rPr>
              <a:t>项目适用于多种不同尺寸比例的手机型号</a:t>
            </a:r>
            <a:endParaRPr lang="en-US" altLang="zh-CN" b="1" dirty="0">
              <a:sym typeface="Wingdings 2" panose="05020102010507070707" pitchFamily="18" charset="2"/>
            </a:endParaRPr>
          </a:p>
        </p:txBody>
      </p:sp>
      <p:sp>
        <p:nvSpPr>
          <p:cNvPr id="7" name="任意多边形: 形状 6">
            <a:extLst>
              <a:ext uri="{FF2B5EF4-FFF2-40B4-BE49-F238E27FC236}">
                <a16:creationId xmlns:a16="http://schemas.microsoft.com/office/drawing/2014/main" id="{02F12ADB-5C53-58B9-5692-AEE168AB2A15}"/>
              </a:ext>
            </a:extLst>
          </p:cNvPr>
          <p:cNvSpPr/>
          <p:nvPr/>
        </p:nvSpPr>
        <p:spPr>
          <a:xfrm rot="5400000" flipV="1">
            <a:off x="10173601" y="3400492"/>
            <a:ext cx="3693452" cy="1676847"/>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任意多边形: 形状 8">
            <a:extLst>
              <a:ext uri="{FF2B5EF4-FFF2-40B4-BE49-F238E27FC236}">
                <a16:creationId xmlns:a16="http://schemas.microsoft.com/office/drawing/2014/main" id="{A1C24F6B-63B6-0D4D-857F-2869A427C3F5}"/>
              </a:ext>
            </a:extLst>
          </p:cNvPr>
          <p:cNvSpPr/>
          <p:nvPr/>
        </p:nvSpPr>
        <p:spPr>
          <a:xfrm rot="5400000" flipV="1">
            <a:off x="10526427" y="4965231"/>
            <a:ext cx="3208563"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a16="http://schemas.microsoft.com/office/drawing/2014/main" id="{74038CA1-587E-97E1-E8F0-B5B2ECC49155}"/>
              </a:ext>
            </a:extLst>
          </p:cNvPr>
          <p:cNvSpPr txBox="1"/>
          <p:nvPr/>
        </p:nvSpPr>
        <p:spPr>
          <a:xfrm>
            <a:off x="6789415" y="1344002"/>
            <a:ext cx="5472608" cy="3262432"/>
          </a:xfrm>
          <a:prstGeom prst="rect">
            <a:avLst/>
          </a:prstGeom>
          <a:noFill/>
        </p:spPr>
        <p:txBody>
          <a:bodyPr wrap="square" rtlCol="0">
            <a:spAutoFit/>
          </a:bodyPr>
          <a:lstStyle/>
          <a:p>
            <a:r>
              <a:rPr lang="zh-CN" altLang="en-US" sz="2400" b="1" dirty="0">
                <a:sym typeface="Wingdings 2" panose="05020102010507070707" pitchFamily="18" charset="2"/>
              </a:rPr>
              <a:t>进阶要求</a:t>
            </a:r>
            <a:endParaRPr lang="en-US" altLang="zh-CN" sz="2400" b="1" dirty="0">
              <a:sym typeface="Wingdings 2" panose="05020102010507070707" pitchFamily="18" charset="2"/>
            </a:endParaRPr>
          </a:p>
          <a:p>
            <a:r>
              <a:rPr lang="en-US" altLang="zh-CN" sz="2000" b="1" dirty="0">
                <a:sym typeface="Wingdings 2" panose="05020102010507070707" pitchFamily="18" charset="2"/>
              </a:rPr>
              <a:t>   </a:t>
            </a:r>
            <a:r>
              <a:rPr lang="en-US" altLang="zh-CN" b="1" dirty="0">
                <a:sym typeface="Wingdings 2" panose="05020102010507070707" pitchFamily="18" charset="2"/>
              </a:rPr>
              <a:t></a:t>
            </a:r>
            <a:r>
              <a:rPr lang="zh-CN" altLang="en-US" b="1" dirty="0">
                <a:sym typeface="Wingdings 2" panose="05020102010507070707" pitchFamily="18" charset="2"/>
              </a:rPr>
              <a:t>首页提供关注功能，可以收到订阅商家的团购信息</a:t>
            </a:r>
            <a:endParaRPr lang="en-US" altLang="zh-CN" b="1" dirty="0">
              <a:sym typeface="Wingdings 2" panose="05020102010507070707" pitchFamily="18" charset="2"/>
            </a:endParaRPr>
          </a:p>
          <a:p>
            <a:r>
              <a:rPr lang="en-US" altLang="zh-CN" b="1" dirty="0">
                <a:sym typeface="Wingdings 2" panose="05020102010507070707" pitchFamily="18" charset="2"/>
              </a:rPr>
              <a:t>   </a:t>
            </a:r>
            <a:r>
              <a:rPr lang="zh-CN" altLang="en-US" b="1" dirty="0">
                <a:sym typeface="Wingdings 2" panose="05020102010507070707" pitchFamily="18" charset="2"/>
              </a:rPr>
              <a:t>平台通过用户购买历史和基本信息等向用户智能推荐团购</a:t>
            </a:r>
            <a:endParaRPr lang="en-US" altLang="zh-CN" b="1" dirty="0">
              <a:sym typeface="Wingdings 2" panose="05020102010507070707" pitchFamily="18" charset="2"/>
            </a:endParaRPr>
          </a:p>
          <a:p>
            <a:r>
              <a:rPr lang="en-US" altLang="zh-CN" b="1" dirty="0">
                <a:sym typeface="Wingdings 2" panose="05020102010507070707" pitchFamily="18" charset="2"/>
              </a:rPr>
              <a:t>   </a:t>
            </a:r>
            <a:r>
              <a:rPr lang="zh-CN" altLang="en-US" b="1" dirty="0">
                <a:sym typeface="Wingdings 2" panose="05020102010507070707" pitchFamily="18" charset="2"/>
              </a:rPr>
              <a:t>团长可以查看所有团购或指定一个团购的销售情况和数据分析</a:t>
            </a:r>
            <a:endParaRPr lang="en-US" altLang="zh-CN" b="1" dirty="0">
              <a:sym typeface="Wingdings 2" panose="05020102010507070707" pitchFamily="18" charset="2"/>
            </a:endParaRPr>
          </a:p>
          <a:p>
            <a:r>
              <a:rPr lang="en-US" altLang="zh-CN" b="1" dirty="0">
                <a:sym typeface="Wingdings 2" panose="05020102010507070707" pitchFamily="18" charset="2"/>
              </a:rPr>
              <a:t>   </a:t>
            </a:r>
            <a:r>
              <a:rPr lang="zh-CN" altLang="en-US" b="1" dirty="0">
                <a:sym typeface="Wingdings 2" panose="05020102010507070707" pitchFamily="18" charset="2"/>
              </a:rPr>
              <a:t>客户端同时支持</a:t>
            </a:r>
            <a:r>
              <a:rPr lang="en-US" altLang="zh-CN" b="1" dirty="0">
                <a:sym typeface="Wingdings 2" panose="05020102010507070707" pitchFamily="18" charset="2"/>
              </a:rPr>
              <a:t>web</a:t>
            </a:r>
            <a:r>
              <a:rPr lang="zh-CN" altLang="en-US" b="1" dirty="0">
                <a:sym typeface="Wingdings 2" panose="05020102010507070707" pitchFamily="18" charset="2"/>
              </a:rPr>
              <a:t>浏览器</a:t>
            </a:r>
            <a:endParaRPr lang="en-US" altLang="zh-CN" b="1" dirty="0">
              <a:sym typeface="Wingdings 2" panose="05020102010507070707" pitchFamily="18" charset="2"/>
            </a:endParaRPr>
          </a:p>
          <a:p>
            <a:r>
              <a:rPr lang="en-US" altLang="zh-CN" b="1" dirty="0">
                <a:sym typeface="Wingdings 2" panose="05020102010507070707" pitchFamily="18" charset="2"/>
              </a:rPr>
              <a:t>   </a:t>
            </a:r>
            <a:r>
              <a:rPr lang="zh-CN" altLang="en-US" b="1" dirty="0">
                <a:sym typeface="Wingdings 2" panose="05020102010507070707" pitchFamily="18" charset="2"/>
              </a:rPr>
              <a:t>用户之间可以创建聊天室，查看未读消息提示，关注的商家会发送新团购提醒</a:t>
            </a:r>
            <a:endParaRPr lang="en-US" altLang="zh-CN" b="1" dirty="0">
              <a:sym typeface="Wingdings 2" panose="05020102010507070707" pitchFamily="18" charset="2"/>
            </a:endParaRPr>
          </a:p>
          <a:p>
            <a:r>
              <a:rPr lang="en-US" altLang="zh-CN" b="1" dirty="0">
                <a:sym typeface="Wingdings 2" panose="05020102010507070707" pitchFamily="18" charset="2"/>
              </a:rPr>
              <a:t>   </a:t>
            </a:r>
            <a:r>
              <a:rPr lang="zh-CN" altLang="en-US" b="1" dirty="0">
                <a:sym typeface="Wingdings 2" panose="05020102010507070707" pitchFamily="18" charset="2"/>
              </a:rPr>
              <a:t>首页下拉式刷新，实时更新团购浏览量和跟团数</a:t>
            </a:r>
            <a:endParaRPr lang="zh-CN" altLang="en-US" b="1" dirty="0"/>
          </a:p>
        </p:txBody>
      </p:sp>
      <p:pic>
        <p:nvPicPr>
          <p:cNvPr id="4" name="图片 3">
            <a:extLst>
              <a:ext uri="{FF2B5EF4-FFF2-40B4-BE49-F238E27FC236}">
                <a16:creationId xmlns:a16="http://schemas.microsoft.com/office/drawing/2014/main" id="{734E7CA6-4D84-6002-3D1E-3667449CBC02}"/>
              </a:ext>
            </a:extLst>
          </p:cNvPr>
          <p:cNvPicPr>
            <a:picLocks noChangeAspect="1"/>
          </p:cNvPicPr>
          <p:nvPr/>
        </p:nvPicPr>
        <p:blipFill>
          <a:blip r:embed="rId3"/>
          <a:stretch>
            <a:fillRect/>
          </a:stretch>
        </p:blipFill>
        <p:spPr>
          <a:xfrm>
            <a:off x="380703" y="5547196"/>
            <a:ext cx="10725150" cy="733425"/>
          </a:xfrm>
          <a:prstGeom prst="rect">
            <a:avLst/>
          </a:prstGeom>
        </p:spPr>
      </p:pic>
      <p:sp>
        <p:nvSpPr>
          <p:cNvPr id="6" name="文本框 5">
            <a:extLst>
              <a:ext uri="{FF2B5EF4-FFF2-40B4-BE49-F238E27FC236}">
                <a16:creationId xmlns:a16="http://schemas.microsoft.com/office/drawing/2014/main" id="{9C10C1F7-A955-BCCD-6E61-7713505797F5}"/>
              </a:ext>
            </a:extLst>
          </p:cNvPr>
          <p:cNvSpPr txBox="1"/>
          <p:nvPr/>
        </p:nvSpPr>
        <p:spPr>
          <a:xfrm>
            <a:off x="3909095" y="6332026"/>
            <a:ext cx="4122293" cy="338554"/>
          </a:xfrm>
          <a:prstGeom prst="rect">
            <a:avLst/>
          </a:prstGeom>
          <a:noFill/>
        </p:spPr>
        <p:txBody>
          <a:bodyPr wrap="square" rtlCol="0">
            <a:spAutoFit/>
          </a:bodyPr>
          <a:lstStyle/>
          <a:p>
            <a:r>
              <a:rPr lang="en-US" altLang="zh-CN" sz="1600" b="1" dirty="0"/>
              <a:t>2000</a:t>
            </a:r>
            <a:r>
              <a:rPr lang="zh-CN" altLang="en-US" sz="1600" b="1" dirty="0"/>
              <a:t>并发情境下测试数据</a:t>
            </a:r>
          </a:p>
        </p:txBody>
      </p:sp>
    </p:spTree>
    <p:extLst>
      <p:ext uri="{BB962C8B-B14F-4D97-AF65-F5344CB8AC3E}">
        <p14:creationId xmlns:p14="http://schemas.microsoft.com/office/powerpoint/2010/main" val="286485271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8"/>
          <p:cNvSpPr txBox="1"/>
          <p:nvPr/>
        </p:nvSpPr>
        <p:spPr>
          <a:xfrm>
            <a:off x="662183" y="159051"/>
            <a:ext cx="3949155" cy="615553"/>
          </a:xfrm>
          <a:prstGeom prst="rect">
            <a:avLst/>
          </a:prstGeom>
          <a:noFill/>
        </p:spPr>
        <p:txBody>
          <a:bodyPr wrap="square" lIns="0" tIns="0" rIns="0" bIns="0" rtlCol="0" anchor="ctr">
            <a:spAutoFit/>
          </a:bodyPr>
          <a:lstStyle/>
          <a:p>
            <a:r>
              <a:rPr lang="zh-CN" altLang="en-US" sz="4000" dirty="0">
                <a:latin typeface="+mn-lt"/>
                <a:ea typeface="+mn-ea"/>
                <a:cs typeface="+mn-ea"/>
                <a:sym typeface="+mn-lt"/>
              </a:rPr>
              <a:t>完成情况</a:t>
            </a:r>
          </a:p>
        </p:txBody>
      </p:sp>
      <p:sp>
        <p:nvSpPr>
          <p:cNvPr id="75" name="任意多边形: 形状 74"/>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任意多边形: 形状 75"/>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6CEEC242-353B-FAA3-1344-A9667828A7B2}"/>
              </a:ext>
            </a:extLst>
          </p:cNvPr>
          <p:cNvSpPr txBox="1"/>
          <p:nvPr/>
        </p:nvSpPr>
        <p:spPr>
          <a:xfrm>
            <a:off x="662183" y="1031582"/>
            <a:ext cx="9433048" cy="2800767"/>
          </a:xfrm>
          <a:prstGeom prst="rect">
            <a:avLst/>
          </a:prstGeom>
          <a:noFill/>
        </p:spPr>
        <p:txBody>
          <a:bodyPr wrap="square" rtlCol="0">
            <a:spAutoFit/>
          </a:bodyPr>
          <a:lstStyle/>
          <a:p>
            <a:r>
              <a:rPr lang="zh-CN" altLang="en-US" sz="2400" b="1" dirty="0">
                <a:sym typeface="Wingdings 2" panose="05020102010507070707" pitchFamily="18" charset="2"/>
              </a:rPr>
              <a:t>测试要求</a:t>
            </a:r>
            <a:endParaRPr lang="en-US" altLang="zh-CN" sz="2400" b="1" dirty="0">
              <a:sym typeface="Wingdings 2" panose="05020102010507070707" pitchFamily="18" charset="2"/>
            </a:endParaRPr>
          </a:p>
          <a:p>
            <a:r>
              <a:rPr lang="zh-CN" altLang="en-US" sz="2000" b="1" dirty="0">
                <a:sym typeface="Wingdings 2" panose="05020102010507070707" pitchFamily="18" charset="2"/>
              </a:rPr>
              <a:t>  </a:t>
            </a:r>
            <a:r>
              <a:rPr lang="zh-CN" altLang="en-US" b="1" dirty="0">
                <a:sym typeface="Wingdings 2" panose="05020102010507070707" pitchFamily="18" charset="2"/>
              </a:rPr>
              <a:t> 前端测试用例部分完成，但覆盖率无法检测</a:t>
            </a:r>
            <a:endParaRPr lang="en-US" altLang="zh-CN" b="1" dirty="0">
              <a:sym typeface="Wingdings 2" panose="05020102010507070707" pitchFamily="18" charset="2"/>
            </a:endParaRPr>
          </a:p>
          <a:p>
            <a:r>
              <a:rPr lang="zh-CN" altLang="en-US" b="1" dirty="0">
                <a:sym typeface="Wingdings 2" panose="05020102010507070707" pitchFamily="18" charset="2"/>
              </a:rPr>
              <a:t>   后端测试完成，覆盖率为</a:t>
            </a:r>
            <a:r>
              <a:rPr lang="en-US" altLang="zh-CN" b="1" dirty="0">
                <a:sym typeface="Wingdings 2" panose="05020102010507070707" pitchFamily="18" charset="2"/>
              </a:rPr>
              <a:t>class:100%  method:99.5%  line:97.6%</a:t>
            </a:r>
            <a:r>
              <a:rPr lang="zh-CN" altLang="en-US" b="1" dirty="0">
                <a:sym typeface="Wingdings 2" panose="05020102010507070707" pitchFamily="18" charset="2"/>
              </a:rPr>
              <a:t>，详细覆盖率见下图</a:t>
            </a:r>
            <a:endParaRPr lang="en-US" altLang="zh-CN" b="1" dirty="0">
              <a:sym typeface="Wingdings 2" panose="05020102010507070707" pitchFamily="18" charset="2"/>
            </a:endParaRPr>
          </a:p>
          <a:p>
            <a:r>
              <a:rPr lang="zh-CN" altLang="en-US" b="1" dirty="0">
                <a:sym typeface="Wingdings 2" panose="05020102010507070707" pitchFamily="18" charset="2"/>
              </a:rPr>
              <a:t>   兼容性测试：该项目兼容</a:t>
            </a:r>
            <a:r>
              <a:rPr lang="en-US" altLang="zh-CN" b="1" dirty="0">
                <a:sym typeface="Wingdings 2" panose="05020102010507070707" pitchFamily="18" charset="2"/>
              </a:rPr>
              <a:t>Firefox</a:t>
            </a:r>
            <a:r>
              <a:rPr lang="zh-CN" altLang="en-US" b="1" dirty="0">
                <a:sym typeface="Wingdings 2" panose="05020102010507070707" pitchFamily="18" charset="2"/>
              </a:rPr>
              <a:t>、</a:t>
            </a:r>
            <a:r>
              <a:rPr lang="en-US" altLang="zh-CN" b="1" dirty="0">
                <a:sym typeface="Wingdings 2" panose="05020102010507070707" pitchFamily="18" charset="2"/>
              </a:rPr>
              <a:t>Chrome</a:t>
            </a:r>
            <a:r>
              <a:rPr lang="zh-CN" altLang="en-US" b="1" dirty="0">
                <a:sym typeface="Wingdings 2" panose="05020102010507070707" pitchFamily="18" charset="2"/>
              </a:rPr>
              <a:t>、</a:t>
            </a:r>
            <a:r>
              <a:rPr lang="en-US" altLang="zh-CN" b="1" dirty="0">
                <a:sym typeface="Wingdings 2" panose="05020102010507070707" pitchFamily="18" charset="2"/>
              </a:rPr>
              <a:t>IE</a:t>
            </a:r>
            <a:r>
              <a:rPr lang="zh-CN" altLang="en-US" b="1" dirty="0">
                <a:sym typeface="Wingdings 2" panose="05020102010507070707" pitchFamily="18" charset="2"/>
              </a:rPr>
              <a:t>、   </a:t>
            </a:r>
            <a:r>
              <a:rPr lang="en-US" altLang="zh-CN" b="1" dirty="0">
                <a:sym typeface="Wingdings 2" panose="05020102010507070707" pitchFamily="18" charset="2"/>
              </a:rPr>
              <a:t>Edge</a:t>
            </a:r>
            <a:r>
              <a:rPr lang="zh-CN" altLang="en-US" b="1" dirty="0">
                <a:sym typeface="Wingdings 2" panose="05020102010507070707" pitchFamily="18" charset="2"/>
              </a:rPr>
              <a:t>浏览器，兼容</a:t>
            </a:r>
            <a:r>
              <a:rPr lang="en-US" altLang="zh-CN" b="1" dirty="0">
                <a:sym typeface="Wingdings 2" panose="05020102010507070707" pitchFamily="18" charset="2"/>
              </a:rPr>
              <a:t>Android</a:t>
            </a:r>
            <a:r>
              <a:rPr lang="zh-CN" altLang="en-US" b="1" dirty="0">
                <a:sym typeface="Wingdings 2" panose="05020102010507070707" pitchFamily="18" charset="2"/>
              </a:rPr>
              <a:t>和</a:t>
            </a:r>
            <a:r>
              <a:rPr lang="en-US" altLang="zh-CN" b="1" dirty="0">
                <a:sym typeface="Wingdings 2" panose="05020102010507070707" pitchFamily="18" charset="2"/>
              </a:rPr>
              <a:t>iOS</a:t>
            </a:r>
            <a:r>
              <a:rPr lang="zh-CN" altLang="en-US" b="1" dirty="0">
                <a:sym typeface="Wingdings 2" panose="05020102010507070707" pitchFamily="18" charset="2"/>
              </a:rPr>
              <a:t>系统</a:t>
            </a:r>
            <a:endParaRPr lang="en-US" altLang="zh-CN" b="1" dirty="0">
              <a:sym typeface="Wingdings 2" panose="05020102010507070707" pitchFamily="18" charset="2"/>
            </a:endParaRPr>
          </a:p>
          <a:p>
            <a:r>
              <a:rPr lang="en-US" altLang="zh-CN" b="1" dirty="0">
                <a:sym typeface="Wingdings 2" panose="05020102010507070707" pitchFamily="18" charset="2"/>
              </a:rPr>
              <a:t>   </a:t>
            </a:r>
            <a:r>
              <a:rPr lang="zh-CN" altLang="en-US" b="1" dirty="0">
                <a:sym typeface="Wingdings 2" panose="05020102010507070707" pitchFamily="18" charset="2"/>
              </a:rPr>
              <a:t>压力测试</a:t>
            </a:r>
            <a:endParaRPr lang="en-US" altLang="zh-CN" b="1" dirty="0">
              <a:sym typeface="Wingdings 2" panose="05020102010507070707" pitchFamily="18" charset="2"/>
            </a:endParaRPr>
          </a:p>
          <a:p>
            <a:r>
              <a:rPr lang="en-US" altLang="zh-CN" b="1" dirty="0">
                <a:sym typeface="Wingdings 2" panose="05020102010507070707" pitchFamily="18" charset="2"/>
              </a:rPr>
              <a:t>   </a:t>
            </a:r>
            <a:r>
              <a:rPr lang="zh-CN" altLang="en-US" b="1" dirty="0">
                <a:sym typeface="Wingdings 2" panose="05020102010507070707" pitchFamily="18" charset="2"/>
              </a:rPr>
              <a:t>可靠性测试</a:t>
            </a:r>
            <a:r>
              <a:rPr lang="zh-CN" altLang="en-US" b="1" dirty="0">
                <a:sym typeface="Wingdings" panose="05000000000000000000" pitchFamily="2" charset="2"/>
              </a:rPr>
              <a:t>：对多个边界值进行测试</a:t>
            </a:r>
            <a:endParaRPr lang="en-US" altLang="zh-CN" b="1" dirty="0">
              <a:sym typeface="Wingdings 2" panose="05020102010507070707" pitchFamily="18" charset="2"/>
            </a:endParaRPr>
          </a:p>
          <a:p>
            <a:r>
              <a:rPr lang="zh-CN" altLang="en-US" sz="2400" b="1" dirty="0">
                <a:sym typeface="Wingdings 2" panose="05020102010507070707" pitchFamily="18" charset="2"/>
              </a:rPr>
              <a:t>安全要求</a:t>
            </a:r>
            <a:endParaRPr lang="en-US" altLang="zh-CN" sz="2400" b="1" dirty="0">
              <a:sym typeface="Wingdings 2" panose="05020102010507070707" pitchFamily="18" charset="2"/>
            </a:endParaRPr>
          </a:p>
          <a:p>
            <a:r>
              <a:rPr lang="zh-CN" altLang="en-US" b="1" dirty="0">
                <a:sym typeface="Wingdings 2" panose="05020102010507070707" pitchFamily="18" charset="2"/>
              </a:rPr>
              <a:t>    用</a:t>
            </a:r>
            <a:r>
              <a:rPr lang="en-US" altLang="zh-CN" b="1" dirty="0">
                <a:sym typeface="Wingdings 2" panose="05020102010507070707" pitchFamily="18" charset="2"/>
              </a:rPr>
              <a:t>JWT</a:t>
            </a:r>
            <a:r>
              <a:rPr lang="zh-CN" altLang="en-US" b="1" dirty="0">
                <a:sym typeface="Wingdings 2" panose="05020102010507070707" pitchFamily="18" charset="2"/>
              </a:rPr>
              <a:t>对用户</a:t>
            </a:r>
            <a:r>
              <a:rPr lang="en-US" altLang="zh-CN" b="1" dirty="0">
                <a:sym typeface="Wingdings 2" panose="05020102010507070707" pitchFamily="18" charset="2"/>
              </a:rPr>
              <a:t>ID</a:t>
            </a:r>
            <a:r>
              <a:rPr lang="zh-CN" altLang="en-US" b="1" dirty="0">
                <a:sym typeface="Wingdings 2" panose="05020102010507070707" pitchFamily="18" charset="2"/>
              </a:rPr>
              <a:t>进行加密处理</a:t>
            </a:r>
            <a:endParaRPr lang="en-US" altLang="zh-CN" b="1" dirty="0">
              <a:sym typeface="Wingdings 2" panose="05020102010507070707" pitchFamily="18" charset="2"/>
            </a:endParaRPr>
          </a:p>
          <a:p>
            <a:r>
              <a:rPr lang="zh-CN" altLang="en-US" b="1" dirty="0">
                <a:sym typeface="Wingdings 2" panose="05020102010507070707" pitchFamily="18" charset="2"/>
              </a:rPr>
              <a:t>    用</a:t>
            </a:r>
            <a:r>
              <a:rPr lang="en-US" altLang="zh-CN" b="1" dirty="0">
                <a:sym typeface="Wingdings 2" panose="05020102010507070707" pitchFamily="18" charset="2"/>
              </a:rPr>
              <a:t>MD5</a:t>
            </a:r>
            <a:r>
              <a:rPr lang="zh-CN" altLang="en-US" b="1" dirty="0">
                <a:sym typeface="Wingdings 2" panose="05020102010507070707" pitchFamily="18" charset="2"/>
              </a:rPr>
              <a:t>对用户密码进行加密处理</a:t>
            </a:r>
            <a:endParaRPr lang="zh-CN" altLang="en-US" dirty="0"/>
          </a:p>
        </p:txBody>
      </p:sp>
      <p:pic>
        <p:nvPicPr>
          <p:cNvPr id="5" name="图片 4">
            <a:extLst>
              <a:ext uri="{FF2B5EF4-FFF2-40B4-BE49-F238E27FC236}">
                <a16:creationId xmlns:a16="http://schemas.microsoft.com/office/drawing/2014/main" id="{642DD424-AC25-07A6-05A9-531589946188}"/>
              </a:ext>
            </a:extLst>
          </p:cNvPr>
          <p:cNvPicPr>
            <a:picLocks noChangeAspect="1"/>
          </p:cNvPicPr>
          <p:nvPr/>
        </p:nvPicPr>
        <p:blipFill rotWithShape="1">
          <a:blip r:embed="rId3"/>
          <a:srcRect b="16319"/>
          <a:stretch/>
        </p:blipFill>
        <p:spPr>
          <a:xfrm>
            <a:off x="296992" y="4362269"/>
            <a:ext cx="12481140" cy="2437012"/>
          </a:xfrm>
          <a:prstGeom prst="rect">
            <a:avLst/>
          </a:prstGeom>
        </p:spPr>
      </p:pic>
      <p:sp>
        <p:nvSpPr>
          <p:cNvPr id="2" name="文本框 1">
            <a:extLst>
              <a:ext uri="{FF2B5EF4-FFF2-40B4-BE49-F238E27FC236}">
                <a16:creationId xmlns:a16="http://schemas.microsoft.com/office/drawing/2014/main" id="{54FF8E99-28EB-66FF-0154-27B815558CEB}"/>
              </a:ext>
            </a:extLst>
          </p:cNvPr>
          <p:cNvSpPr txBox="1"/>
          <p:nvPr/>
        </p:nvSpPr>
        <p:spPr>
          <a:xfrm>
            <a:off x="5133231" y="6436180"/>
            <a:ext cx="2304256" cy="338554"/>
          </a:xfrm>
          <a:prstGeom prst="rect">
            <a:avLst/>
          </a:prstGeom>
          <a:noFill/>
        </p:spPr>
        <p:txBody>
          <a:bodyPr wrap="square" rtlCol="0">
            <a:spAutoFit/>
          </a:bodyPr>
          <a:lstStyle/>
          <a:p>
            <a:r>
              <a:rPr lang="zh-CN" altLang="en-US" sz="1600" b="1" dirty="0"/>
              <a:t>后端单元测试覆盖率</a:t>
            </a:r>
          </a:p>
        </p:txBody>
      </p:sp>
      <p:pic>
        <p:nvPicPr>
          <p:cNvPr id="3" name="图片 2">
            <a:extLst>
              <a:ext uri="{FF2B5EF4-FFF2-40B4-BE49-F238E27FC236}">
                <a16:creationId xmlns:a16="http://schemas.microsoft.com/office/drawing/2014/main" id="{3A4AD574-4A66-9CEE-C40D-5A7CF942E1BC}"/>
              </a:ext>
            </a:extLst>
          </p:cNvPr>
          <p:cNvPicPr>
            <a:picLocks noChangeAspect="1"/>
          </p:cNvPicPr>
          <p:nvPr/>
        </p:nvPicPr>
        <p:blipFill rotWithShape="1">
          <a:blip r:embed="rId4"/>
          <a:srcRect t="13414" r="58960" b="11890"/>
          <a:stretch/>
        </p:blipFill>
        <p:spPr>
          <a:xfrm>
            <a:off x="7091027" y="457916"/>
            <a:ext cx="5277247" cy="3528393"/>
          </a:xfrm>
          <a:prstGeom prst="rect">
            <a:avLst/>
          </a:prstGeom>
        </p:spPr>
      </p:pic>
      <p:sp>
        <p:nvSpPr>
          <p:cNvPr id="7" name="文本框 6">
            <a:extLst>
              <a:ext uri="{FF2B5EF4-FFF2-40B4-BE49-F238E27FC236}">
                <a16:creationId xmlns:a16="http://schemas.microsoft.com/office/drawing/2014/main" id="{FC208D56-7C31-73BB-370C-269471D4FDA3}"/>
              </a:ext>
            </a:extLst>
          </p:cNvPr>
          <p:cNvSpPr txBox="1"/>
          <p:nvPr/>
        </p:nvSpPr>
        <p:spPr>
          <a:xfrm>
            <a:off x="10245799" y="3667583"/>
            <a:ext cx="1224136" cy="338554"/>
          </a:xfrm>
          <a:prstGeom prst="rect">
            <a:avLst/>
          </a:prstGeom>
          <a:noFill/>
        </p:spPr>
        <p:txBody>
          <a:bodyPr wrap="square" rtlCol="0">
            <a:spAutoFit/>
          </a:bodyPr>
          <a:lstStyle/>
          <a:p>
            <a:r>
              <a:rPr lang="zh-CN" altLang="en-US" sz="1600" b="1" dirty="0"/>
              <a:t>可靠性测试</a:t>
            </a:r>
          </a:p>
        </p:txBody>
      </p:sp>
      <p:pic>
        <p:nvPicPr>
          <p:cNvPr id="8" name="图片 7">
            <a:extLst>
              <a:ext uri="{FF2B5EF4-FFF2-40B4-BE49-F238E27FC236}">
                <a16:creationId xmlns:a16="http://schemas.microsoft.com/office/drawing/2014/main" id="{7459B3D6-C5DD-B350-0FA4-47479C5D232C}"/>
              </a:ext>
            </a:extLst>
          </p:cNvPr>
          <p:cNvPicPr>
            <a:picLocks noChangeAspect="1"/>
          </p:cNvPicPr>
          <p:nvPr/>
        </p:nvPicPr>
        <p:blipFill>
          <a:blip r:embed="rId5"/>
          <a:stretch>
            <a:fillRect/>
          </a:stretch>
        </p:blipFill>
        <p:spPr>
          <a:xfrm>
            <a:off x="7454724" y="16628"/>
            <a:ext cx="4572274" cy="5768568"/>
          </a:xfrm>
          <a:prstGeom prst="rect">
            <a:avLst/>
          </a:prstGeom>
        </p:spPr>
      </p:pic>
    </p:spTree>
    <p:extLst>
      <p:ext uri="{BB962C8B-B14F-4D97-AF65-F5344CB8AC3E}">
        <p14:creationId xmlns:p14="http://schemas.microsoft.com/office/powerpoint/2010/main" val="83709601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任意多边形: 形状 26"/>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02</a:t>
            </a:r>
            <a:endParaRPr lang="zh-CN" altLang="en-US" sz="9600" b="1" dirty="0">
              <a:solidFill>
                <a:srgbClr val="FFFFFF"/>
              </a:solidFill>
              <a:latin typeface="+mn-lt"/>
              <a:ea typeface="+mn-ea"/>
              <a:cs typeface="+mn-ea"/>
              <a:sym typeface="+mn-lt"/>
            </a:endParaRPr>
          </a:p>
        </p:txBody>
      </p:sp>
      <p:cxnSp>
        <p:nvCxnSpPr>
          <p:cNvPr id="29" name="直接连接符 28"/>
          <p:cNvCxnSpPr/>
          <p:nvPr>
            <p:custDataLst>
              <p:tags r:id="rId3"/>
            </p:custDataLst>
          </p:nvPr>
        </p:nvCxnSpPr>
        <p:spPr>
          <a:xfrm>
            <a:off x="3877730" y="4776677"/>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269135" y="3908847"/>
            <a:ext cx="4468868" cy="830997"/>
          </a:xfrm>
          <a:prstGeom prst="rect">
            <a:avLst/>
          </a:prstGeom>
        </p:spPr>
        <p:txBody>
          <a:bodyPr wrap="square" lIns="0" tIns="0" rIns="0" bIns="0">
            <a:spAutoFit/>
          </a:bodyPr>
          <a:lstStyle/>
          <a:p>
            <a:pPr algn="ctr"/>
            <a:r>
              <a:rPr lang="zh-CN" altLang="en-US" sz="5400" dirty="0">
                <a:solidFill>
                  <a:srgbClr val="FABAAE"/>
                </a:solidFill>
                <a:latin typeface="+mn-lt"/>
                <a:ea typeface="+mn-ea"/>
                <a:cs typeface="+mn-ea"/>
                <a:sym typeface="+mn-lt"/>
              </a:rPr>
              <a:t>技术架构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8"/>
          <p:cNvSpPr txBox="1"/>
          <p:nvPr/>
        </p:nvSpPr>
        <p:spPr>
          <a:xfrm>
            <a:off x="662183" y="159051"/>
            <a:ext cx="3949155" cy="615553"/>
          </a:xfrm>
          <a:prstGeom prst="rect">
            <a:avLst/>
          </a:prstGeom>
          <a:noFill/>
        </p:spPr>
        <p:txBody>
          <a:bodyPr wrap="square" lIns="0" tIns="0" rIns="0" bIns="0" rtlCol="0" anchor="ctr">
            <a:spAutoFit/>
          </a:bodyPr>
          <a:lstStyle/>
          <a:p>
            <a:r>
              <a:rPr lang="zh-CN" altLang="en-US" sz="4000" dirty="0">
                <a:latin typeface="+mn-lt"/>
                <a:ea typeface="+mn-ea"/>
                <a:cs typeface="+mn-ea"/>
                <a:sym typeface="+mn-lt"/>
              </a:rPr>
              <a:t>技术架构</a:t>
            </a:r>
          </a:p>
        </p:txBody>
      </p:sp>
      <p:sp>
        <p:nvSpPr>
          <p:cNvPr id="48" name="任意多边形: 形状 47"/>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任意多边形: 形状 48"/>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a16="http://schemas.microsoft.com/office/drawing/2014/main" id="{3573F995-0B5C-2FC8-03AF-2944C61DA116}"/>
              </a:ext>
            </a:extLst>
          </p:cNvPr>
          <p:cNvSpPr txBox="1"/>
          <p:nvPr/>
        </p:nvSpPr>
        <p:spPr>
          <a:xfrm>
            <a:off x="513480" y="938669"/>
            <a:ext cx="4403763" cy="5909310"/>
          </a:xfrm>
          <a:prstGeom prst="rect">
            <a:avLst/>
          </a:prstGeom>
          <a:noFill/>
        </p:spPr>
        <p:txBody>
          <a:bodyPr wrap="square" rtlCol="0">
            <a:spAutoFit/>
          </a:bodyPr>
          <a:lstStyle/>
          <a:p>
            <a:r>
              <a:rPr lang="zh-CN" altLang="en-US" sz="2000" b="1" dirty="0">
                <a:sym typeface="Wingdings 2" panose="05020102010507070707" pitchFamily="18" charset="2"/>
              </a:rPr>
              <a:t>前端</a:t>
            </a:r>
            <a:endParaRPr lang="en-US" altLang="zh-CN" sz="2000" b="1" dirty="0">
              <a:sym typeface="Wingdings 2" panose="05020102010507070707" pitchFamily="18" charset="2"/>
            </a:endParaRPr>
          </a:p>
          <a:p>
            <a:r>
              <a:rPr lang="zh-CN" altLang="en-US" sz="2000" b="1" dirty="0">
                <a:sym typeface="Wingdings 2" panose="05020102010507070707" pitchFamily="18" charset="2"/>
              </a:rPr>
              <a:t>       框架：</a:t>
            </a:r>
            <a:r>
              <a:rPr lang="en-US" altLang="zh-CN" sz="2000" b="1" dirty="0" err="1">
                <a:sym typeface="Wingdings 2" panose="05020102010507070707" pitchFamily="18" charset="2"/>
              </a:rPr>
              <a:t>uniapp</a:t>
            </a:r>
            <a:endParaRPr lang="zh-CN" altLang="en-US" sz="2000" b="1" dirty="0"/>
          </a:p>
          <a:p>
            <a:r>
              <a:rPr lang="en-US" altLang="zh-CN" sz="2000" b="1" dirty="0">
                <a:sym typeface="Wingdings 2" panose="05020102010507070707" pitchFamily="18" charset="2"/>
              </a:rPr>
              <a:t>       </a:t>
            </a:r>
            <a:r>
              <a:rPr lang="zh-CN" altLang="en-US" sz="2000" b="1" dirty="0">
                <a:sym typeface="Wingdings 2" panose="05020102010507070707" pitchFamily="18" charset="2"/>
              </a:rPr>
              <a:t>组件库：</a:t>
            </a:r>
            <a:r>
              <a:rPr lang="en-US" altLang="zh-CN" sz="2000" b="1" dirty="0" err="1">
                <a:sym typeface="Wingdings 2" panose="05020102010507070707" pitchFamily="18" charset="2"/>
              </a:rPr>
              <a:t>uview</a:t>
            </a:r>
            <a:r>
              <a:rPr lang="en-US" altLang="zh-CN" sz="2000" b="1" dirty="0">
                <a:sym typeface="Wingdings 2" panose="05020102010507070707" pitchFamily="18" charset="2"/>
              </a:rPr>
              <a:t> </a:t>
            </a:r>
            <a:r>
              <a:rPr lang="en-US" altLang="zh-CN" sz="2000" b="1" dirty="0" err="1">
                <a:sym typeface="Wingdings 2" panose="05020102010507070707" pitchFamily="18" charset="2"/>
              </a:rPr>
              <a:t>ui</a:t>
            </a:r>
            <a:endParaRPr lang="en-US" altLang="zh-CN" sz="2000" b="1" dirty="0">
              <a:sym typeface="Wingdings 2" panose="05020102010507070707" pitchFamily="18" charset="2"/>
            </a:endParaRPr>
          </a:p>
          <a:p>
            <a:r>
              <a:rPr lang="en-US" altLang="zh-CN" sz="2000" b="1" dirty="0">
                <a:sym typeface="Wingdings 2" panose="05020102010507070707" pitchFamily="18" charset="2"/>
              </a:rPr>
              <a:t>       </a:t>
            </a:r>
            <a:r>
              <a:rPr lang="zh-CN" altLang="en-US" sz="2000" b="1" dirty="0">
                <a:sym typeface="Wingdings 2" panose="05020102010507070707" pitchFamily="18" charset="2"/>
              </a:rPr>
              <a:t>图表库：</a:t>
            </a:r>
            <a:r>
              <a:rPr lang="en-US" altLang="zh-CN" sz="2000" b="1" dirty="0" err="1">
                <a:sym typeface="Wingdings 2" panose="05020102010507070707" pitchFamily="18" charset="2"/>
              </a:rPr>
              <a:t>ucharts</a:t>
            </a:r>
            <a:endParaRPr lang="en-US" altLang="zh-CN" sz="2000" b="1" dirty="0">
              <a:sym typeface="Wingdings 2" panose="05020102010507070707" pitchFamily="18" charset="2"/>
            </a:endParaRPr>
          </a:p>
          <a:p>
            <a:r>
              <a:rPr lang="zh-CN" altLang="en-US" sz="2000" b="1" dirty="0">
                <a:sym typeface="Wingdings 2" panose="05020102010507070707" pitchFamily="18" charset="2"/>
              </a:rPr>
              <a:t>后端</a:t>
            </a:r>
            <a:endParaRPr lang="en-US" altLang="zh-CN" sz="2000" b="1" dirty="0">
              <a:sym typeface="Wingdings 2" panose="05020102010507070707" pitchFamily="18" charset="2"/>
            </a:endParaRPr>
          </a:p>
          <a:p>
            <a:r>
              <a:rPr lang="zh-CN" altLang="en-US" sz="2000" b="1" dirty="0">
                <a:sym typeface="Wingdings 2" panose="05020102010507070707" pitchFamily="18" charset="2"/>
              </a:rPr>
              <a:t>       框架：</a:t>
            </a:r>
            <a:r>
              <a:rPr lang="en-US" altLang="zh-CN" sz="2000" b="1" dirty="0">
                <a:sym typeface="Wingdings 2" panose="05020102010507070707" pitchFamily="18" charset="2"/>
              </a:rPr>
              <a:t>Spring Boot</a:t>
            </a:r>
          </a:p>
          <a:p>
            <a:r>
              <a:rPr lang="zh-CN" altLang="en-US" sz="2000" b="1" dirty="0">
                <a:sym typeface="Wingdings 2" panose="05020102010507070707" pitchFamily="18" charset="2"/>
              </a:rPr>
              <a:t>数据库</a:t>
            </a:r>
            <a:endParaRPr lang="en-US" altLang="zh-CN" sz="2000" b="1" dirty="0">
              <a:sym typeface="Wingdings 2" panose="05020102010507070707" pitchFamily="18" charset="2"/>
            </a:endParaRPr>
          </a:p>
          <a:p>
            <a:r>
              <a:rPr lang="zh-CN" altLang="en-US" sz="2000" b="1" dirty="0">
                <a:sym typeface="Wingdings 2" panose="05020102010507070707" pitchFamily="18" charset="2"/>
              </a:rPr>
              <a:t>       关系型数据库：</a:t>
            </a:r>
            <a:r>
              <a:rPr lang="en-US" altLang="zh-CN" sz="2000" b="1" dirty="0" err="1">
                <a:sym typeface="Wingdings 2" panose="05020102010507070707" pitchFamily="18" charset="2"/>
              </a:rPr>
              <a:t>Mysql</a:t>
            </a:r>
            <a:endParaRPr lang="zh-CN" altLang="en-US" sz="2000" b="1" dirty="0"/>
          </a:p>
          <a:p>
            <a:r>
              <a:rPr lang="zh-CN" altLang="en-US" sz="2000" b="1" dirty="0">
                <a:sym typeface="Wingdings 2" panose="05020102010507070707" pitchFamily="18" charset="2"/>
              </a:rPr>
              <a:t>       非关系型数据库：</a:t>
            </a:r>
            <a:r>
              <a:rPr lang="en-US" altLang="zh-CN" sz="2000" b="1" dirty="0">
                <a:sym typeface="Wingdings 2" panose="05020102010507070707" pitchFamily="18" charset="2"/>
              </a:rPr>
              <a:t>Redis</a:t>
            </a:r>
          </a:p>
          <a:p>
            <a:r>
              <a:rPr lang="zh-CN" altLang="en-US" sz="2000" b="1" dirty="0">
                <a:sym typeface="Wingdings 2" panose="05020102010507070707" pitchFamily="18" charset="2"/>
              </a:rPr>
              <a:t>网络</a:t>
            </a:r>
            <a:endParaRPr lang="zh-CN" altLang="en-US" sz="2000" b="1" dirty="0"/>
          </a:p>
          <a:p>
            <a:r>
              <a:rPr lang="zh-CN" altLang="en-US" sz="2000" b="1" dirty="0">
                <a:sym typeface="Wingdings 2" panose="05020102010507070707" pitchFamily="18" charset="2"/>
              </a:rPr>
              <a:t>       </a:t>
            </a:r>
            <a:r>
              <a:rPr lang="en-US" altLang="zh-CN" sz="2000" b="1" dirty="0">
                <a:sym typeface="Wingdings 2" panose="05020102010507070707" pitchFamily="18" charset="2"/>
              </a:rPr>
              <a:t>Ajax</a:t>
            </a:r>
            <a:endParaRPr lang="zh-CN" altLang="en-US" sz="2000" b="1" dirty="0"/>
          </a:p>
          <a:p>
            <a:r>
              <a:rPr lang="zh-CN" altLang="en-US" sz="2000" b="1" dirty="0">
                <a:sym typeface="Wingdings 2" panose="05020102010507070707" pitchFamily="18" charset="2"/>
              </a:rPr>
              <a:t>       </a:t>
            </a:r>
            <a:r>
              <a:rPr lang="en-US" altLang="zh-CN" sz="2000" b="1" dirty="0" err="1">
                <a:sym typeface="Wingdings 2" panose="05020102010507070707" pitchFamily="18" charset="2"/>
              </a:rPr>
              <a:t>Websocket</a:t>
            </a:r>
            <a:endParaRPr lang="zh-CN" altLang="en-US" sz="2000" b="1" dirty="0"/>
          </a:p>
          <a:p>
            <a:r>
              <a:rPr lang="zh-CN" altLang="en-US" sz="2000" b="1" dirty="0">
                <a:sym typeface="Wingdings 2" panose="05020102010507070707" pitchFamily="18" charset="2"/>
              </a:rPr>
              <a:t>部署</a:t>
            </a:r>
            <a:endParaRPr lang="en-US" altLang="zh-CN" sz="2000" b="1" dirty="0">
              <a:sym typeface="Wingdings 2" panose="05020102010507070707" pitchFamily="18" charset="2"/>
            </a:endParaRPr>
          </a:p>
          <a:p>
            <a:r>
              <a:rPr lang="zh-CN" altLang="en-US" sz="2000" b="1" dirty="0">
                <a:sym typeface="Wingdings 2" panose="05020102010507070707" pitchFamily="18" charset="2"/>
              </a:rPr>
              <a:t>       </a:t>
            </a:r>
            <a:r>
              <a:rPr lang="en-US" altLang="zh-CN" sz="2000" b="1" dirty="0">
                <a:sym typeface="Wingdings 2" panose="05020102010507070707" pitchFamily="18" charset="2"/>
              </a:rPr>
              <a:t>Docker</a:t>
            </a:r>
            <a:endParaRPr lang="zh-CN" altLang="en-US" sz="2000" dirty="0"/>
          </a:p>
          <a:p>
            <a:r>
              <a:rPr lang="zh-CN" altLang="en-US" sz="2000" b="1" dirty="0">
                <a:sym typeface="Wingdings 2" panose="05020102010507070707" pitchFamily="18" charset="2"/>
              </a:rPr>
              <a:t>测试</a:t>
            </a:r>
            <a:endParaRPr lang="en-US" altLang="zh-CN" sz="2000" b="1" dirty="0">
              <a:sym typeface="Wingdings 2" panose="05020102010507070707" pitchFamily="18" charset="2"/>
            </a:endParaRPr>
          </a:p>
          <a:p>
            <a:r>
              <a:rPr lang="zh-CN" altLang="en-US" sz="2000" b="1" dirty="0">
                <a:sym typeface="Wingdings 2" panose="05020102010507070707" pitchFamily="18" charset="2"/>
              </a:rPr>
              <a:t>       前端测试：</a:t>
            </a:r>
            <a:r>
              <a:rPr lang="en-US" altLang="zh-CN" sz="2000" b="1" dirty="0">
                <a:sym typeface="Wingdings 2" panose="05020102010507070707" pitchFamily="18" charset="2"/>
              </a:rPr>
              <a:t>jest</a:t>
            </a:r>
            <a:r>
              <a:rPr lang="zh-CN" altLang="en-US" sz="2000" b="1" dirty="0">
                <a:sym typeface="Wingdings 2" panose="05020102010507070707" pitchFamily="18" charset="2"/>
              </a:rPr>
              <a:t>、</a:t>
            </a:r>
            <a:r>
              <a:rPr lang="en-US" altLang="zh-CN" sz="2000" b="1" dirty="0" err="1">
                <a:sym typeface="Wingdings 2" panose="05020102010507070707" pitchFamily="18" charset="2"/>
              </a:rPr>
              <a:t>uniapp</a:t>
            </a:r>
            <a:r>
              <a:rPr lang="zh-CN" altLang="en-US" sz="2000" b="1" dirty="0">
                <a:sym typeface="Wingdings 2" panose="05020102010507070707" pitchFamily="18" charset="2"/>
              </a:rPr>
              <a:t>自动测试</a:t>
            </a:r>
            <a:endParaRPr lang="en-US" altLang="zh-CN" sz="2000" b="1" dirty="0">
              <a:sym typeface="Wingdings 2" panose="05020102010507070707" pitchFamily="18" charset="2"/>
            </a:endParaRPr>
          </a:p>
          <a:p>
            <a:r>
              <a:rPr lang="zh-CN" altLang="en-US" sz="2000" b="1" dirty="0">
                <a:sym typeface="Wingdings 2" panose="05020102010507070707" pitchFamily="18" charset="2"/>
              </a:rPr>
              <a:t>       后端测试：</a:t>
            </a:r>
            <a:r>
              <a:rPr lang="en-US" altLang="zh-CN" sz="2000" b="1" dirty="0" err="1">
                <a:sym typeface="Wingdings 2" panose="05020102010507070707" pitchFamily="18" charset="2"/>
              </a:rPr>
              <a:t>junit</a:t>
            </a:r>
            <a:endParaRPr lang="en-US" altLang="zh-CN" sz="2000" b="1" dirty="0">
              <a:sym typeface="Wingdings 2" panose="05020102010507070707" pitchFamily="18" charset="2"/>
            </a:endParaRPr>
          </a:p>
          <a:p>
            <a:r>
              <a:rPr lang="zh-CN" altLang="en-US" sz="2000" b="1" dirty="0">
                <a:sym typeface="Wingdings 2" panose="05020102010507070707" pitchFamily="18" charset="2"/>
              </a:rPr>
              <a:t>       性能测试：</a:t>
            </a:r>
            <a:r>
              <a:rPr lang="en-US" altLang="zh-CN" sz="2000" b="1" dirty="0" err="1">
                <a:sym typeface="Wingdings 2" panose="05020102010507070707" pitchFamily="18" charset="2"/>
              </a:rPr>
              <a:t>jmeter</a:t>
            </a:r>
            <a:endParaRPr lang="en-US" altLang="zh-CN" sz="2000" dirty="0">
              <a:sym typeface="Wingdings 2" panose="05020102010507070707" pitchFamily="18" charset="2"/>
            </a:endParaRPr>
          </a:p>
          <a:p>
            <a:endParaRPr lang="zh-CN" altLang="en-US" dirty="0"/>
          </a:p>
        </p:txBody>
      </p:sp>
      <p:pic>
        <p:nvPicPr>
          <p:cNvPr id="6" name="图片 5">
            <a:extLst>
              <a:ext uri="{FF2B5EF4-FFF2-40B4-BE49-F238E27FC236}">
                <a16:creationId xmlns:a16="http://schemas.microsoft.com/office/drawing/2014/main" id="{63C2D680-66B4-F09B-BE8C-D271A7A52E9C}"/>
              </a:ext>
            </a:extLst>
          </p:cNvPr>
          <p:cNvPicPr>
            <a:picLocks noChangeAspect="1"/>
          </p:cNvPicPr>
          <p:nvPr/>
        </p:nvPicPr>
        <p:blipFill rotWithShape="1">
          <a:blip r:embed="rId3"/>
          <a:srcRect r="78636" b="-2137"/>
          <a:stretch/>
        </p:blipFill>
        <p:spPr>
          <a:xfrm>
            <a:off x="5285184" y="975315"/>
            <a:ext cx="1360215" cy="1428672"/>
          </a:xfrm>
          <a:prstGeom prst="rect">
            <a:avLst/>
          </a:prstGeom>
        </p:spPr>
      </p:pic>
      <p:pic>
        <p:nvPicPr>
          <p:cNvPr id="15" name="图片 14">
            <a:extLst>
              <a:ext uri="{FF2B5EF4-FFF2-40B4-BE49-F238E27FC236}">
                <a16:creationId xmlns:a16="http://schemas.microsoft.com/office/drawing/2014/main" id="{8B7287A8-D7E5-AB47-887D-788E11A30868}"/>
              </a:ext>
            </a:extLst>
          </p:cNvPr>
          <p:cNvPicPr>
            <a:picLocks noChangeAspect="1"/>
          </p:cNvPicPr>
          <p:nvPr/>
        </p:nvPicPr>
        <p:blipFill rotWithShape="1">
          <a:blip r:embed="rId4"/>
          <a:srcRect t="31256" b="31256"/>
          <a:stretch/>
        </p:blipFill>
        <p:spPr>
          <a:xfrm>
            <a:off x="8660432" y="3888786"/>
            <a:ext cx="3457575" cy="1296145"/>
          </a:xfrm>
          <a:prstGeom prst="rect">
            <a:avLst/>
          </a:prstGeom>
        </p:spPr>
      </p:pic>
      <p:pic>
        <p:nvPicPr>
          <p:cNvPr id="17" name="图片 16">
            <a:extLst>
              <a:ext uri="{FF2B5EF4-FFF2-40B4-BE49-F238E27FC236}">
                <a16:creationId xmlns:a16="http://schemas.microsoft.com/office/drawing/2014/main" id="{822B93FE-0D8F-EE05-472B-47D4F4500D0E}"/>
              </a:ext>
            </a:extLst>
          </p:cNvPr>
          <p:cNvPicPr>
            <a:picLocks noChangeAspect="1"/>
          </p:cNvPicPr>
          <p:nvPr/>
        </p:nvPicPr>
        <p:blipFill rotWithShape="1">
          <a:blip r:embed="rId5"/>
          <a:srcRect r="66901" b="-6662"/>
          <a:stretch/>
        </p:blipFill>
        <p:spPr>
          <a:xfrm>
            <a:off x="10029775" y="938668"/>
            <a:ext cx="1829868" cy="1383811"/>
          </a:xfrm>
          <a:prstGeom prst="rect">
            <a:avLst/>
          </a:prstGeom>
        </p:spPr>
      </p:pic>
      <p:pic>
        <p:nvPicPr>
          <p:cNvPr id="18" name="图片 17">
            <a:extLst>
              <a:ext uri="{FF2B5EF4-FFF2-40B4-BE49-F238E27FC236}">
                <a16:creationId xmlns:a16="http://schemas.microsoft.com/office/drawing/2014/main" id="{FFEE78C0-232E-BEE7-AD1D-04C4570FCA45}"/>
              </a:ext>
            </a:extLst>
          </p:cNvPr>
          <p:cNvPicPr>
            <a:picLocks noChangeAspect="1"/>
          </p:cNvPicPr>
          <p:nvPr/>
        </p:nvPicPr>
        <p:blipFill>
          <a:blip r:embed="rId6"/>
          <a:stretch>
            <a:fillRect/>
          </a:stretch>
        </p:blipFill>
        <p:spPr>
          <a:xfrm>
            <a:off x="4813900" y="3616325"/>
            <a:ext cx="2839611" cy="1872208"/>
          </a:xfrm>
          <a:prstGeom prst="rect">
            <a:avLst/>
          </a:prstGeom>
        </p:spPr>
      </p:pic>
      <p:pic>
        <p:nvPicPr>
          <p:cNvPr id="14" name="图片 13">
            <a:extLst>
              <a:ext uri="{FF2B5EF4-FFF2-40B4-BE49-F238E27FC236}">
                <a16:creationId xmlns:a16="http://schemas.microsoft.com/office/drawing/2014/main" id="{2EF969EC-A93D-0880-FAD3-456D12F79F5A}"/>
              </a:ext>
            </a:extLst>
          </p:cNvPr>
          <p:cNvPicPr>
            <a:picLocks noChangeAspect="1"/>
          </p:cNvPicPr>
          <p:nvPr/>
        </p:nvPicPr>
        <p:blipFill rotWithShape="1">
          <a:blip r:embed="rId7"/>
          <a:srcRect l="1" t="30409" r="1779" b="24647"/>
          <a:stretch/>
        </p:blipFill>
        <p:spPr>
          <a:xfrm>
            <a:off x="6208456" y="2464197"/>
            <a:ext cx="4325375" cy="1186824"/>
          </a:xfrm>
          <a:prstGeom prst="rect">
            <a:avLst/>
          </a:prstGeom>
        </p:spPr>
      </p:pic>
      <p:pic>
        <p:nvPicPr>
          <p:cNvPr id="9" name="图片 8">
            <a:extLst>
              <a:ext uri="{FF2B5EF4-FFF2-40B4-BE49-F238E27FC236}">
                <a16:creationId xmlns:a16="http://schemas.microsoft.com/office/drawing/2014/main" id="{DD91F82D-E2C2-2DC4-2A4A-870047A102D9}"/>
              </a:ext>
            </a:extLst>
          </p:cNvPr>
          <p:cNvPicPr>
            <a:picLocks noChangeAspect="1"/>
          </p:cNvPicPr>
          <p:nvPr/>
        </p:nvPicPr>
        <p:blipFill>
          <a:blip r:embed="rId8"/>
          <a:stretch>
            <a:fillRect/>
          </a:stretch>
        </p:blipFill>
        <p:spPr>
          <a:xfrm>
            <a:off x="7653511" y="808013"/>
            <a:ext cx="1649407" cy="1649407"/>
          </a:xfrm>
          <a:prstGeom prst="rect">
            <a:avLst/>
          </a:prstGeom>
        </p:spPr>
      </p:pic>
      <p:pic>
        <p:nvPicPr>
          <p:cNvPr id="2" name="图片 1">
            <a:extLst>
              <a:ext uri="{FF2B5EF4-FFF2-40B4-BE49-F238E27FC236}">
                <a16:creationId xmlns:a16="http://schemas.microsoft.com/office/drawing/2014/main" id="{172DD697-E422-3A6D-C25A-C737D47C9891}"/>
              </a:ext>
            </a:extLst>
          </p:cNvPr>
          <p:cNvPicPr>
            <a:picLocks noChangeAspect="1"/>
          </p:cNvPicPr>
          <p:nvPr/>
        </p:nvPicPr>
        <p:blipFill>
          <a:blip r:embed="rId9"/>
          <a:stretch>
            <a:fillRect/>
          </a:stretch>
        </p:blipFill>
        <p:spPr>
          <a:xfrm>
            <a:off x="7509495" y="5560541"/>
            <a:ext cx="2232248" cy="13348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形状 14"/>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0"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03</a:t>
            </a:r>
            <a:endParaRPr lang="zh-CN" altLang="en-US" sz="9600" b="1" dirty="0">
              <a:solidFill>
                <a:srgbClr val="FFFFFF"/>
              </a:solidFill>
              <a:latin typeface="+mn-lt"/>
              <a:ea typeface="+mn-ea"/>
              <a:cs typeface="+mn-ea"/>
              <a:sym typeface="+mn-lt"/>
            </a:endParaRPr>
          </a:p>
        </p:txBody>
      </p:sp>
      <p:cxnSp>
        <p:nvCxnSpPr>
          <p:cNvPr id="7" name="直接连接符 6"/>
          <p:cNvCxnSpPr/>
          <p:nvPr>
            <p:custDataLst>
              <p:tags r:id="rId3"/>
            </p:custDataLst>
          </p:nvPr>
        </p:nvCxnSpPr>
        <p:spPr>
          <a:xfrm>
            <a:off x="3877730" y="4776677"/>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69135" y="3908847"/>
            <a:ext cx="4468868" cy="830997"/>
          </a:xfrm>
          <a:prstGeom prst="rect">
            <a:avLst/>
          </a:prstGeom>
        </p:spPr>
        <p:txBody>
          <a:bodyPr wrap="square" lIns="0" tIns="0" rIns="0" bIns="0">
            <a:spAutoFit/>
          </a:bodyPr>
          <a:lstStyle/>
          <a:p>
            <a:pPr algn="ctr"/>
            <a:r>
              <a:rPr lang="zh-CN" altLang="en-US" sz="5400" dirty="0">
                <a:solidFill>
                  <a:srgbClr val="A79FAA"/>
                </a:solidFill>
                <a:latin typeface="+mn-lt"/>
                <a:ea typeface="+mn-ea"/>
                <a:cs typeface="+mn-ea"/>
                <a:sym typeface="+mn-lt"/>
              </a:rPr>
              <a:t>特色创新</a:t>
            </a:r>
          </a:p>
        </p:txBody>
      </p:sp>
      <p:sp>
        <p:nvSpPr>
          <p:cNvPr id="11" name="TextBox 11"/>
          <p:cNvSpPr txBox="1"/>
          <p:nvPr/>
        </p:nvSpPr>
        <p:spPr>
          <a:xfrm>
            <a:off x="4269135" y="4856497"/>
            <a:ext cx="1178528" cy="338554"/>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rgbClr val="ABCAC5"/>
                </a:solidFill>
                <a:latin typeface="+mn-lt"/>
                <a:ea typeface="+mn-ea"/>
                <a:cs typeface="+mn-ea"/>
                <a:sym typeface="+mn-lt"/>
              </a:rPr>
              <a:t>项目优势</a:t>
            </a:r>
            <a:endParaRPr lang="en-US" altLang="zh-CN" sz="1600" dirty="0">
              <a:solidFill>
                <a:srgbClr val="ABCAC5"/>
              </a:solidFill>
              <a:latin typeface="+mn-lt"/>
              <a:ea typeface="+mn-ea"/>
              <a:cs typeface="+mn-ea"/>
              <a:sym typeface="+mn-lt"/>
            </a:endParaRPr>
          </a:p>
        </p:txBody>
      </p:sp>
      <p:sp>
        <p:nvSpPr>
          <p:cNvPr id="12" name="TextBox 11"/>
          <p:cNvSpPr txBox="1"/>
          <p:nvPr/>
        </p:nvSpPr>
        <p:spPr>
          <a:xfrm>
            <a:off x="6413542" y="4856497"/>
            <a:ext cx="1178528" cy="338554"/>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rgbClr val="ABCAC5"/>
                </a:solidFill>
                <a:latin typeface="+mn-lt"/>
                <a:ea typeface="+mn-ea"/>
                <a:cs typeface="+mn-ea"/>
                <a:sym typeface="+mn-lt"/>
              </a:rPr>
              <a:t>项目亮点</a:t>
            </a:r>
            <a:endParaRPr lang="en-US" altLang="zh-CN" sz="1600" dirty="0">
              <a:solidFill>
                <a:srgbClr val="ABCAC5"/>
              </a:solidFill>
              <a:latin typeface="+mn-lt"/>
              <a:ea typeface="+mn-ea"/>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812749" y="1307636"/>
            <a:ext cx="489569" cy="5925013"/>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grpSp>
        <p:nvGrpSpPr>
          <p:cNvPr id="34" name="Group 33"/>
          <p:cNvGrpSpPr/>
          <p:nvPr/>
        </p:nvGrpSpPr>
        <p:grpSpPr>
          <a:xfrm>
            <a:off x="815064" y="1704903"/>
            <a:ext cx="3451700" cy="543270"/>
            <a:chOff x="5128064" y="2256183"/>
            <a:chExt cx="3273083" cy="515157"/>
          </a:xfrm>
          <a:solidFill>
            <a:srgbClr val="FBDBC6"/>
          </a:solidFill>
        </p:grpSpPr>
        <p:sp>
          <p:nvSpPr>
            <p:cNvPr id="4" name="Pentagon 3"/>
            <p:cNvSpPr/>
            <p:nvPr/>
          </p:nvSpPr>
          <p:spPr>
            <a:xfrm>
              <a:off x="5128064" y="2256186"/>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400" dirty="0">
                  <a:solidFill>
                    <a:schemeClr val="tx1"/>
                  </a:solidFill>
                  <a:cs typeface="+mn-ea"/>
                  <a:sym typeface="+mn-lt"/>
                </a:rPr>
                <a:t>功能全面</a:t>
              </a:r>
              <a:endParaRPr lang="en-GB" sz="2400" dirty="0">
                <a:solidFill>
                  <a:schemeClr val="tx1"/>
                </a:solidFill>
                <a:cs typeface="+mn-ea"/>
                <a:sym typeface="+mn-lt"/>
              </a:endParaRPr>
            </a:p>
          </p:txBody>
        </p:sp>
        <p:sp>
          <p:nvSpPr>
            <p:cNvPr id="9" name="Rectangle 8"/>
            <p:cNvSpPr/>
            <p:nvPr/>
          </p:nvSpPr>
          <p:spPr>
            <a:xfrm>
              <a:off x="5128064" y="2256183"/>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grpSp>
        <p:nvGrpSpPr>
          <p:cNvPr id="35" name="Group 34"/>
          <p:cNvGrpSpPr/>
          <p:nvPr/>
        </p:nvGrpSpPr>
        <p:grpSpPr>
          <a:xfrm>
            <a:off x="819810" y="3073057"/>
            <a:ext cx="3451700" cy="543268"/>
            <a:chOff x="5128064" y="3095119"/>
            <a:chExt cx="3273083" cy="515155"/>
          </a:xfrm>
          <a:solidFill>
            <a:srgbClr val="CECED0"/>
          </a:solidFill>
        </p:grpSpPr>
        <p:sp>
          <p:nvSpPr>
            <p:cNvPr id="6" name="Pentagon 5"/>
            <p:cNvSpPr/>
            <p:nvPr/>
          </p:nvSpPr>
          <p:spPr>
            <a:xfrm>
              <a:off x="5128064" y="3095119"/>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400" dirty="0">
                  <a:solidFill>
                    <a:schemeClr val="tx1"/>
                  </a:solidFill>
                  <a:cs typeface="+mn-ea"/>
                  <a:sym typeface="+mn-lt"/>
                </a:rPr>
                <a:t>接口可视化</a:t>
              </a:r>
              <a:endParaRPr lang="en-GB" sz="2400" dirty="0">
                <a:solidFill>
                  <a:schemeClr val="tx1"/>
                </a:solidFill>
                <a:cs typeface="+mn-ea"/>
                <a:sym typeface="+mn-lt"/>
              </a:endParaRPr>
            </a:p>
          </p:txBody>
        </p:sp>
        <p:sp>
          <p:nvSpPr>
            <p:cNvPr id="10" name="Rectangle 9"/>
            <p:cNvSpPr/>
            <p:nvPr/>
          </p:nvSpPr>
          <p:spPr>
            <a:xfrm>
              <a:off x="5128064" y="3095119"/>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grpSp>
        <p:nvGrpSpPr>
          <p:cNvPr id="36" name="Group 35"/>
          <p:cNvGrpSpPr/>
          <p:nvPr/>
        </p:nvGrpSpPr>
        <p:grpSpPr>
          <a:xfrm>
            <a:off x="817433" y="4441205"/>
            <a:ext cx="3451702" cy="543273"/>
            <a:chOff x="5128064" y="3934050"/>
            <a:chExt cx="3273085" cy="515159"/>
          </a:xfrm>
          <a:solidFill>
            <a:srgbClr val="FBDBC6"/>
          </a:solidFill>
        </p:grpSpPr>
        <p:sp>
          <p:nvSpPr>
            <p:cNvPr id="7" name="Pentagon 6"/>
            <p:cNvSpPr/>
            <p:nvPr/>
          </p:nvSpPr>
          <p:spPr>
            <a:xfrm>
              <a:off x="5128066" y="3934050"/>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400" dirty="0">
                  <a:solidFill>
                    <a:schemeClr val="tx1"/>
                  </a:solidFill>
                  <a:cs typeface="+mn-ea"/>
                  <a:sym typeface="+mn-lt"/>
                </a:rPr>
                <a:t>适应分辨率</a:t>
              </a:r>
              <a:endParaRPr lang="en-GB" sz="2400" dirty="0">
                <a:solidFill>
                  <a:schemeClr val="tx1"/>
                </a:solidFill>
                <a:cs typeface="+mn-ea"/>
                <a:sym typeface="+mn-lt"/>
              </a:endParaRPr>
            </a:p>
          </p:txBody>
        </p:sp>
        <p:sp>
          <p:nvSpPr>
            <p:cNvPr id="11" name="Rectangle 10"/>
            <p:cNvSpPr/>
            <p:nvPr/>
          </p:nvSpPr>
          <p:spPr>
            <a:xfrm>
              <a:off x="5128064" y="3934054"/>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grpSp>
        <p:nvGrpSpPr>
          <p:cNvPr id="37" name="Group 36"/>
          <p:cNvGrpSpPr/>
          <p:nvPr/>
        </p:nvGrpSpPr>
        <p:grpSpPr>
          <a:xfrm>
            <a:off x="799478" y="5809353"/>
            <a:ext cx="3459214" cy="543268"/>
            <a:chOff x="5128064" y="4772988"/>
            <a:chExt cx="3280208" cy="515155"/>
          </a:xfrm>
          <a:solidFill>
            <a:srgbClr val="CECED0"/>
          </a:solidFill>
        </p:grpSpPr>
        <p:sp>
          <p:nvSpPr>
            <p:cNvPr id="8" name="Pentagon 7"/>
            <p:cNvSpPr/>
            <p:nvPr/>
          </p:nvSpPr>
          <p:spPr>
            <a:xfrm>
              <a:off x="5135189" y="4772989"/>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400" dirty="0">
                  <a:solidFill>
                    <a:schemeClr val="tx1"/>
                  </a:solidFill>
                  <a:cs typeface="+mn-ea"/>
                  <a:sym typeface="+mn-lt"/>
                </a:rPr>
                <a:t>限定边界值</a:t>
              </a:r>
              <a:endParaRPr lang="en-GB" sz="2400" dirty="0">
                <a:solidFill>
                  <a:schemeClr val="tx1"/>
                </a:solidFill>
                <a:cs typeface="+mn-ea"/>
                <a:sym typeface="+mn-lt"/>
              </a:endParaRPr>
            </a:p>
          </p:txBody>
        </p:sp>
        <p:sp>
          <p:nvSpPr>
            <p:cNvPr id="12" name="Rectangle 11"/>
            <p:cNvSpPr/>
            <p:nvPr/>
          </p:nvSpPr>
          <p:spPr>
            <a:xfrm>
              <a:off x="5128064" y="4772988"/>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cs typeface="+mn-ea"/>
                <a:sym typeface="+mn-lt"/>
              </a:endParaRPr>
            </a:p>
          </p:txBody>
        </p:sp>
      </p:grpSp>
      <p:sp>
        <p:nvSpPr>
          <p:cNvPr id="39" name="TextBox 8"/>
          <p:cNvSpPr txBox="1"/>
          <p:nvPr/>
        </p:nvSpPr>
        <p:spPr>
          <a:xfrm>
            <a:off x="662183" y="220606"/>
            <a:ext cx="3949155" cy="492443"/>
          </a:xfrm>
          <a:prstGeom prst="rect">
            <a:avLst/>
          </a:prstGeom>
          <a:noFill/>
        </p:spPr>
        <p:txBody>
          <a:bodyPr wrap="square" lIns="0" tIns="0" rIns="0" bIns="0" rtlCol="0" anchor="ctr">
            <a:spAutoFit/>
          </a:bodyPr>
          <a:lstStyle/>
          <a:p>
            <a:r>
              <a:rPr lang="zh-CN" altLang="en-US" sz="3200" dirty="0">
                <a:latin typeface="+mn-lt"/>
                <a:ea typeface="+mn-ea"/>
                <a:cs typeface="+mn-ea"/>
                <a:sym typeface="+mn-lt"/>
              </a:rPr>
              <a:t>项目优势</a:t>
            </a:r>
            <a:endParaRPr lang="zh-CN" altLang="en-US" sz="4000" dirty="0">
              <a:latin typeface="+mn-lt"/>
              <a:ea typeface="+mn-ea"/>
              <a:cs typeface="+mn-ea"/>
              <a:sym typeface="+mn-lt"/>
            </a:endParaRPr>
          </a:p>
        </p:txBody>
      </p:sp>
      <p:sp>
        <p:nvSpPr>
          <p:cNvPr id="41" name="任意多边形: 形状 40"/>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任意多边形: 形状 41"/>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A448C36B-D0D1-42C8-D5B9-ED46768AACFB}"/>
              </a:ext>
            </a:extLst>
          </p:cNvPr>
          <p:cNvSpPr txBox="1"/>
          <p:nvPr/>
        </p:nvSpPr>
        <p:spPr>
          <a:xfrm>
            <a:off x="4773191" y="1589916"/>
            <a:ext cx="6840760" cy="799706"/>
          </a:xfrm>
          <a:prstGeom prst="rect">
            <a:avLst/>
          </a:prstGeom>
          <a:noFill/>
        </p:spPr>
        <p:txBody>
          <a:bodyPr wrap="square" rtlCol="0">
            <a:spAutoFit/>
          </a:bodyPr>
          <a:lstStyle/>
          <a:p>
            <a:pPr>
              <a:lnSpc>
                <a:spcPct val="120000"/>
              </a:lnSpc>
            </a:pPr>
            <a:r>
              <a:rPr lang="zh-CN" altLang="en-US" sz="2000" dirty="0">
                <a:latin typeface="+mn-lt"/>
                <a:ea typeface="+mn-ea"/>
                <a:cs typeface="+mn-ea"/>
              </a:rPr>
              <a:t>本项目功能全面，基本需求和进阶化需求完成度高，基本能满足使用者要求</a:t>
            </a:r>
          </a:p>
        </p:txBody>
      </p:sp>
      <p:sp>
        <p:nvSpPr>
          <p:cNvPr id="3" name="文本框 2">
            <a:extLst>
              <a:ext uri="{FF2B5EF4-FFF2-40B4-BE49-F238E27FC236}">
                <a16:creationId xmlns:a16="http://schemas.microsoft.com/office/drawing/2014/main" id="{80FBA8B8-AC11-7B18-22A0-8C8E1BC57B3B}"/>
              </a:ext>
            </a:extLst>
          </p:cNvPr>
          <p:cNvSpPr txBox="1"/>
          <p:nvPr/>
        </p:nvSpPr>
        <p:spPr>
          <a:xfrm>
            <a:off x="4773191" y="2968253"/>
            <a:ext cx="6840760" cy="707886"/>
          </a:xfrm>
          <a:prstGeom prst="rect">
            <a:avLst/>
          </a:prstGeom>
          <a:noFill/>
        </p:spPr>
        <p:txBody>
          <a:bodyPr wrap="square" rtlCol="0">
            <a:spAutoFit/>
          </a:bodyPr>
          <a:lstStyle/>
          <a:p>
            <a:r>
              <a:rPr lang="zh-CN" altLang="en-US" sz="2000" dirty="0">
                <a:latin typeface="+mn-lt"/>
                <a:ea typeface="+mn-ea"/>
                <a:cs typeface="+mn-ea"/>
              </a:rPr>
              <a:t>后端</a:t>
            </a:r>
            <a:r>
              <a:rPr lang="en-US" altLang="zh-CN" sz="2000" dirty="0">
                <a:latin typeface="+mn-lt"/>
                <a:ea typeface="+mn-ea"/>
                <a:cs typeface="+mn-ea"/>
              </a:rPr>
              <a:t>Spring Boot</a:t>
            </a:r>
            <a:r>
              <a:rPr lang="zh-CN" altLang="en-US" sz="2000" dirty="0">
                <a:latin typeface="+mn-lt"/>
                <a:ea typeface="+mn-ea"/>
                <a:cs typeface="+mn-ea"/>
              </a:rPr>
              <a:t>整合</a:t>
            </a:r>
            <a:r>
              <a:rPr lang="en-US" altLang="zh-CN" sz="2000" dirty="0">
                <a:latin typeface="+mn-lt"/>
                <a:ea typeface="+mn-ea"/>
                <a:cs typeface="+mn-ea"/>
              </a:rPr>
              <a:t>swagger</a:t>
            </a:r>
            <a:r>
              <a:rPr lang="zh-CN" altLang="en-US" sz="2000" dirty="0">
                <a:latin typeface="+mn-lt"/>
                <a:ea typeface="+mn-ea"/>
                <a:cs typeface="+mn-ea"/>
              </a:rPr>
              <a:t>依赖包实现接口文档自动生成，方便前后端并行开发对接</a:t>
            </a:r>
            <a:r>
              <a:rPr lang="zh-CN" altLang="en-US" sz="2000" dirty="0"/>
              <a:t>。</a:t>
            </a:r>
          </a:p>
        </p:txBody>
      </p:sp>
      <p:sp>
        <p:nvSpPr>
          <p:cNvPr id="26" name="文本框 25">
            <a:extLst>
              <a:ext uri="{FF2B5EF4-FFF2-40B4-BE49-F238E27FC236}">
                <a16:creationId xmlns:a16="http://schemas.microsoft.com/office/drawing/2014/main" id="{51251898-F180-9682-FF64-A638C843256A}"/>
              </a:ext>
            </a:extLst>
          </p:cNvPr>
          <p:cNvSpPr txBox="1"/>
          <p:nvPr/>
        </p:nvSpPr>
        <p:spPr>
          <a:xfrm>
            <a:off x="4773191" y="4336405"/>
            <a:ext cx="6840760" cy="707886"/>
          </a:xfrm>
          <a:prstGeom prst="rect">
            <a:avLst/>
          </a:prstGeom>
          <a:noFill/>
        </p:spPr>
        <p:txBody>
          <a:bodyPr wrap="square" rtlCol="0">
            <a:spAutoFit/>
          </a:bodyPr>
          <a:lstStyle/>
          <a:p>
            <a:r>
              <a:rPr lang="zh-CN" altLang="en-US" sz="2000" dirty="0">
                <a:latin typeface="+mn-lt"/>
                <a:ea typeface="+mn-ea"/>
                <a:cs typeface="+mn-ea"/>
              </a:rPr>
              <a:t>利用</a:t>
            </a:r>
            <a:r>
              <a:rPr lang="en-US" altLang="zh-CN" sz="2000" dirty="0" err="1">
                <a:latin typeface="+mn-lt"/>
                <a:ea typeface="+mn-ea"/>
                <a:cs typeface="+mn-ea"/>
              </a:rPr>
              <a:t>uniapp</a:t>
            </a:r>
            <a:r>
              <a:rPr lang="zh-CN" altLang="en-US" sz="2000" dirty="0">
                <a:latin typeface="+mn-lt"/>
                <a:ea typeface="+mn-ea"/>
                <a:cs typeface="+mn-ea"/>
              </a:rPr>
              <a:t>内支持的</a:t>
            </a:r>
            <a:r>
              <a:rPr lang="en-US" altLang="zh-CN" sz="2000" dirty="0" err="1">
                <a:latin typeface="+mn-lt"/>
                <a:ea typeface="+mn-ea"/>
                <a:cs typeface="+mn-ea"/>
              </a:rPr>
              <a:t>vw</a:t>
            </a:r>
            <a:r>
              <a:rPr lang="zh-CN" altLang="en-US" sz="2000" dirty="0">
                <a:latin typeface="+mn-lt"/>
                <a:ea typeface="+mn-ea"/>
                <a:cs typeface="+mn-ea"/>
              </a:rPr>
              <a:t>、</a:t>
            </a:r>
            <a:r>
              <a:rPr lang="en-US" altLang="zh-CN" sz="2000" dirty="0" err="1">
                <a:latin typeface="+mn-lt"/>
                <a:ea typeface="+mn-ea"/>
                <a:cs typeface="+mn-ea"/>
              </a:rPr>
              <a:t>vh</a:t>
            </a:r>
            <a:r>
              <a:rPr lang="zh-CN" altLang="en-US" sz="2000" dirty="0">
                <a:latin typeface="+mn-lt"/>
                <a:ea typeface="+mn-ea"/>
                <a:cs typeface="+mn-ea"/>
              </a:rPr>
              <a:t>和</a:t>
            </a:r>
            <a:r>
              <a:rPr lang="en-US" altLang="zh-CN" sz="2000" dirty="0" err="1">
                <a:latin typeface="+mn-lt"/>
                <a:ea typeface="+mn-ea"/>
                <a:cs typeface="+mn-ea"/>
              </a:rPr>
              <a:t>rpx</a:t>
            </a:r>
            <a:r>
              <a:rPr lang="zh-CN" altLang="en-US" sz="2000" dirty="0">
                <a:latin typeface="+mn-lt"/>
                <a:ea typeface="+mn-ea"/>
                <a:cs typeface="+mn-ea"/>
              </a:rPr>
              <a:t>作为尺寸单位，使得项目能够适应大部分不同的分辨率，也同时支持手机横竖屏</a:t>
            </a:r>
            <a:r>
              <a:rPr lang="zh-CN" altLang="en-US" sz="2000" dirty="0">
                <a:solidFill>
                  <a:schemeClr val="bg1">
                    <a:lumMod val="65000"/>
                  </a:schemeClr>
                </a:solidFill>
                <a:latin typeface="+mn-lt"/>
                <a:ea typeface="+mn-ea"/>
                <a:cs typeface="+mn-ea"/>
              </a:rPr>
              <a:t>。</a:t>
            </a:r>
          </a:p>
        </p:txBody>
      </p:sp>
      <p:sp>
        <p:nvSpPr>
          <p:cNvPr id="51" name="文本框 50">
            <a:extLst>
              <a:ext uri="{FF2B5EF4-FFF2-40B4-BE49-F238E27FC236}">
                <a16:creationId xmlns:a16="http://schemas.microsoft.com/office/drawing/2014/main" id="{4AAD1F93-8DE1-5657-07DC-087BDB290C23}"/>
              </a:ext>
            </a:extLst>
          </p:cNvPr>
          <p:cNvSpPr txBox="1"/>
          <p:nvPr/>
        </p:nvSpPr>
        <p:spPr>
          <a:xfrm>
            <a:off x="4773000" y="5624998"/>
            <a:ext cx="6840760" cy="1015663"/>
          </a:xfrm>
          <a:prstGeom prst="rect">
            <a:avLst/>
          </a:prstGeom>
          <a:noFill/>
        </p:spPr>
        <p:txBody>
          <a:bodyPr wrap="square" rtlCol="0">
            <a:spAutoFit/>
          </a:bodyPr>
          <a:lstStyle/>
          <a:p>
            <a:r>
              <a:rPr lang="zh-CN" altLang="en-US" sz="2000" dirty="0">
                <a:latin typeface="+mn-lt"/>
                <a:ea typeface="+mn-ea"/>
                <a:cs typeface="+mn-ea"/>
              </a:rPr>
              <a:t>充分考虑用户可能的行为，依据生活场景，对部分需要用户填写的数据进行了边界值限定，以免出现未知的数据错误，保证安全性</a:t>
            </a:r>
          </a:p>
        </p:txBody>
      </p:sp>
      <p:pic>
        <p:nvPicPr>
          <p:cNvPr id="16" name="图片 15">
            <a:extLst>
              <a:ext uri="{FF2B5EF4-FFF2-40B4-BE49-F238E27FC236}">
                <a16:creationId xmlns:a16="http://schemas.microsoft.com/office/drawing/2014/main" id="{04E18140-A69A-A89D-5B9B-0B7EC657723E}"/>
              </a:ext>
            </a:extLst>
          </p:cNvPr>
          <p:cNvPicPr>
            <a:picLocks noChangeAspect="1"/>
          </p:cNvPicPr>
          <p:nvPr/>
        </p:nvPicPr>
        <p:blipFill>
          <a:blip r:embed="rId3"/>
          <a:stretch>
            <a:fillRect/>
          </a:stretch>
        </p:blipFill>
        <p:spPr>
          <a:xfrm>
            <a:off x="812751" y="880021"/>
            <a:ext cx="10722133" cy="6026236"/>
          </a:xfrm>
          <a:prstGeom prst="rect">
            <a:avLst/>
          </a:prstGeom>
        </p:spPr>
      </p:pic>
      <p:sp>
        <p:nvSpPr>
          <p:cNvPr id="18" name="文本框 17">
            <a:extLst>
              <a:ext uri="{FF2B5EF4-FFF2-40B4-BE49-F238E27FC236}">
                <a16:creationId xmlns:a16="http://schemas.microsoft.com/office/drawing/2014/main" id="{68ABFAB8-1ADD-91F4-2557-7BFAD9781E77}"/>
              </a:ext>
            </a:extLst>
          </p:cNvPr>
          <p:cNvSpPr txBox="1"/>
          <p:nvPr/>
        </p:nvSpPr>
        <p:spPr>
          <a:xfrm>
            <a:off x="4348228" y="6890708"/>
            <a:ext cx="3672408" cy="369332"/>
          </a:xfrm>
          <a:prstGeom prst="rect">
            <a:avLst/>
          </a:prstGeom>
          <a:noFill/>
        </p:spPr>
        <p:txBody>
          <a:bodyPr wrap="square" rtlCol="0">
            <a:spAutoFit/>
          </a:bodyPr>
          <a:lstStyle/>
          <a:p>
            <a:r>
              <a:rPr lang="en-US" altLang="zh-CN" b="1" dirty="0"/>
              <a:t>Swagger</a:t>
            </a:r>
            <a:r>
              <a:rPr lang="zh-CN" altLang="en-US" b="1" dirty="0"/>
              <a:t>接口可视化页面</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PASSING_SCORE" val="100.000000"/>
  <p:tag name="ISPRING_FIRST_PUBLISH" val="1"/>
  <p:tag name="ISPRING_PRESENTATION_TITLE" val="极简半圆工作总结PPT模板"/>
  <p:tag name="ISPRING_SCORM_RATE_QUIZZES" val="0"/>
  <p:tag name="ISPRING_SCORM_ENDPOINT" val="&lt;endpoint&gt;&lt;enable&gt;0&lt;/enable&gt;&lt;lrs&gt;http://&lt;/lrs&gt;&lt;auth&gt;0&lt;/auth&gt;&lt;login&gt;&lt;/login&gt;&lt;password&gt;&lt;/password&gt;&lt;key&gt;&lt;/key&gt;&lt;name&gt;&lt;/name&gt;&lt;email&gt;&lt;/email&gt;&lt;/endpoint&gt;&#10;"/>
  <p:tag name="ISPRING_OUTPUT_FOLDER" val="C:\Users\隔壁王哥\Desktop\6.6\56827"/>
</p:tagLst>
</file>

<file path=ppt/tags/tag1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8.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1.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2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heme/theme1.xml><?xml version="1.0" encoding="utf-8"?>
<a:theme xmlns:a="http://schemas.openxmlformats.org/drawingml/2006/main" name="第一PPT，www.1ppt.com">
  <a:themeElements>
    <a:clrScheme name="自定义 100">
      <a:dk1>
        <a:sysClr val="windowText" lastClr="000000"/>
      </a:dk1>
      <a:lt1>
        <a:sysClr val="window" lastClr="FFFFFF"/>
      </a:lt1>
      <a:dk2>
        <a:srgbClr val="44546A"/>
      </a:dk2>
      <a:lt2>
        <a:srgbClr val="E7E6E6"/>
      </a:lt2>
      <a:accent1>
        <a:srgbClr val="83CF8F"/>
      </a:accent1>
      <a:accent2>
        <a:srgbClr val="595959"/>
      </a:accent2>
      <a:accent3>
        <a:srgbClr val="83CF8F"/>
      </a:accent3>
      <a:accent4>
        <a:srgbClr val="595959"/>
      </a:accent4>
      <a:accent5>
        <a:srgbClr val="83CF8F"/>
      </a:accent5>
      <a:accent6>
        <a:srgbClr val="595959"/>
      </a:accent6>
      <a:hlink>
        <a:srgbClr val="83CF8F"/>
      </a:hlink>
      <a:folHlink>
        <a:srgbClr val="595959"/>
      </a:folHlink>
    </a:clrScheme>
    <a:fontScheme name="1rwnie5m">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1508</Words>
  <Application>Microsoft Office PowerPoint</Application>
  <PresentationFormat>自定义</PresentationFormat>
  <Paragraphs>233</Paragraphs>
  <Slides>22</Slides>
  <Notes>22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22</vt:i4>
      </vt:variant>
    </vt:vector>
  </HeadingPairs>
  <TitlesOfParts>
    <vt:vector size="29" baseType="lpstr">
      <vt:lpstr>-apple-system</vt:lpstr>
      <vt:lpstr>微软雅黑</vt:lpstr>
      <vt:lpstr>Arial</vt:lpstr>
      <vt:lpstr>Calibri</vt:lpstr>
      <vt:lpstr>Wingdings 2</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简洁莫兰迪</dc:title>
  <dc:creator/>
  <cp:keywords>www.1ppt.com</cp:keywords>
  <dc:description>www.1ppt.com</dc:description>
  <cp:lastModifiedBy/>
  <cp:revision>1</cp:revision>
  <dcterms:created xsi:type="dcterms:W3CDTF">2021-05-26T00:22:03Z</dcterms:created>
  <dcterms:modified xsi:type="dcterms:W3CDTF">2022-09-11T08:20:48Z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2966739645A14DBF83E4210C3E986967</vt:lpwstr>
  </property>
  <property fmtid="{D5CDD505-2E9C-101B-9397-08002B2CF9AE}" pid="3" name="KSOProductBuildVer">
    <vt:lpwstr>2052-11.1.0.10495</vt:lpwstr>
  </property>
</Properties>
</file>