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75" r:id="rId6"/>
    <p:sldId id="276" r:id="rId7"/>
    <p:sldId id="263" r:id="rId8"/>
    <p:sldId id="264" r:id="rId9"/>
    <p:sldId id="265" r:id="rId10"/>
    <p:sldId id="266" r:id="rId11"/>
    <p:sldId id="267" r:id="rId12"/>
    <p:sldId id="269" r:id="rId13"/>
    <p:sldId id="270" r:id="rId14"/>
    <p:sldId id="271" r:id="rId15"/>
    <p:sldId id="272" r:id="rId16"/>
    <p:sldId id="273" r:id="rId17"/>
    <p:sldId id="274" r:id="rId18"/>
    <p:sldId id="260" r:id="rId19"/>
    <p:sldId id="262"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1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19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94858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3726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2957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48282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29500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27896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29363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252334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704687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047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8252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02620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603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6319599" y="2679025"/>
            <a:ext cx="7246620"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The 2-3 Tree Algorithm</a:t>
            </a:r>
            <a:endParaRPr lang="en-US" sz="5249" dirty="0"/>
          </a:p>
        </p:txBody>
      </p:sp>
      <p:sp>
        <p:nvSpPr>
          <p:cNvPr id="6" name="Text 3"/>
          <p:cNvSpPr/>
          <p:nvPr/>
        </p:nvSpPr>
        <p:spPr>
          <a:xfrm>
            <a:off x="6319599" y="3845481"/>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Welcome to the world of the 2-3 tree algorithm! In this presentation, we will explore the fascinating concept of the 2-3 tree, and how it solved the imbalanced tree problem.</a:t>
            </a:r>
            <a:endParaRPr lang="en-US" sz="1750" dirty="0"/>
          </a:p>
        </p:txBody>
      </p:sp>
      <p:sp>
        <p:nvSpPr>
          <p:cNvPr id="9" name="Text 5"/>
          <p:cNvSpPr/>
          <p:nvPr/>
        </p:nvSpPr>
        <p:spPr>
          <a:xfrm>
            <a:off x="6786086" y="5161598"/>
            <a:ext cx="210312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Lillian Wassim</a:t>
            </a:r>
            <a:endParaRPr lang="en-US" sz="2187" dirty="0"/>
          </a:p>
        </p:txBody>
      </p:sp>
      <p:pic>
        <p:nvPicPr>
          <p:cNvPr id="12" name="Picture 11">
            <a:extLst>
              <a:ext uri="{FF2B5EF4-FFF2-40B4-BE49-F238E27FC236}">
                <a16:creationId xmlns:a16="http://schemas.microsoft.com/office/drawing/2014/main" id="{64C23F7F-B524-10C1-70D5-62A23EAD5D86}"/>
              </a:ext>
            </a:extLst>
          </p:cNvPr>
          <p:cNvPicPr>
            <a:picLocks noChangeAspect="1"/>
          </p:cNvPicPr>
          <p:nvPr/>
        </p:nvPicPr>
        <p:blipFill>
          <a:blip r:embed="rId3"/>
          <a:stretch>
            <a:fillRect/>
          </a:stretch>
        </p:blipFill>
        <p:spPr>
          <a:xfrm>
            <a:off x="-721757" y="0"/>
            <a:ext cx="6956302"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5392060"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9831B9-24FE-49EE-6CC7-D52A30819F6D}"/>
              </a:ext>
            </a:extLst>
          </p:cNvPr>
          <p:cNvSpPr txBox="1"/>
          <p:nvPr/>
        </p:nvSpPr>
        <p:spPr>
          <a:xfrm>
            <a:off x="6907876" y="127813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12" name="Oval 11">
            <a:extLst>
              <a:ext uri="{FF2B5EF4-FFF2-40B4-BE49-F238E27FC236}">
                <a16:creationId xmlns:a16="http://schemas.microsoft.com/office/drawing/2014/main" id="{4A2DEFDC-E97B-CBFB-B073-77D823E66C34}"/>
              </a:ext>
            </a:extLst>
          </p:cNvPr>
          <p:cNvSpPr/>
          <p:nvPr/>
        </p:nvSpPr>
        <p:spPr>
          <a:xfrm>
            <a:off x="4709446"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54D73CD-DBFF-060C-7E30-723B632EA6A1}"/>
              </a:ext>
            </a:extLst>
          </p:cNvPr>
          <p:cNvCxnSpPr>
            <a:stCxn id="11" idx="3"/>
          </p:cNvCxnSpPr>
          <p:nvPr/>
        </p:nvCxnSpPr>
        <p:spPr>
          <a:xfrm flipH="1">
            <a:off x="5806253" y="1980785"/>
            <a:ext cx="744041" cy="136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57A72-6952-4529-17E9-579464BB7E0C}"/>
              </a:ext>
            </a:extLst>
          </p:cNvPr>
          <p:cNvSpPr txBox="1"/>
          <p:nvPr/>
        </p:nvSpPr>
        <p:spPr>
          <a:xfrm>
            <a:off x="1094899" y="1952078"/>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(3)</a:t>
            </a:r>
            <a:endParaRPr lang="en-US" dirty="0">
              <a:solidFill>
                <a:schemeClr val="accent1">
                  <a:lumMod val="60000"/>
                  <a:lumOff val="40000"/>
                </a:schemeClr>
              </a:solidFill>
            </a:endParaRPr>
          </a:p>
        </p:txBody>
      </p:sp>
      <p:sp>
        <p:nvSpPr>
          <p:cNvPr id="10" name="TextBox 9">
            <a:extLst>
              <a:ext uri="{FF2B5EF4-FFF2-40B4-BE49-F238E27FC236}">
                <a16:creationId xmlns:a16="http://schemas.microsoft.com/office/drawing/2014/main" id="{0BC3B56A-8AF9-D108-6592-197CA6C384CF}"/>
              </a:ext>
            </a:extLst>
          </p:cNvPr>
          <p:cNvSpPr txBox="1"/>
          <p:nvPr/>
        </p:nvSpPr>
        <p:spPr>
          <a:xfrm>
            <a:off x="5013531"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Tree>
    <p:extLst>
      <p:ext uri="{BB962C8B-B14F-4D97-AF65-F5344CB8AC3E}">
        <p14:creationId xmlns:p14="http://schemas.microsoft.com/office/powerpoint/2010/main" val="424061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xit" presetSubtype="21" fill="hold" grpId="1" nodeType="afterEffect">
                                  <p:stCondLst>
                                    <p:cond delay="0"/>
                                  </p:stCondLst>
                                  <p:childTnLst>
                                    <p:animEffect transition="out" filter="barn(inVertic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5392060"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9831B9-24FE-49EE-6CC7-D52A30819F6D}"/>
              </a:ext>
            </a:extLst>
          </p:cNvPr>
          <p:cNvSpPr txBox="1"/>
          <p:nvPr/>
        </p:nvSpPr>
        <p:spPr>
          <a:xfrm>
            <a:off x="6907876" y="127813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12" name="Oval 11">
            <a:extLst>
              <a:ext uri="{FF2B5EF4-FFF2-40B4-BE49-F238E27FC236}">
                <a16:creationId xmlns:a16="http://schemas.microsoft.com/office/drawing/2014/main" id="{4A2DEFDC-E97B-CBFB-B073-77D823E66C34}"/>
              </a:ext>
            </a:extLst>
          </p:cNvPr>
          <p:cNvSpPr/>
          <p:nvPr/>
        </p:nvSpPr>
        <p:spPr>
          <a:xfrm>
            <a:off x="4709446"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54D73CD-DBFF-060C-7E30-723B632EA6A1}"/>
              </a:ext>
            </a:extLst>
          </p:cNvPr>
          <p:cNvCxnSpPr>
            <a:stCxn id="11" idx="3"/>
          </p:cNvCxnSpPr>
          <p:nvPr/>
        </p:nvCxnSpPr>
        <p:spPr>
          <a:xfrm flipH="1">
            <a:off x="5806253" y="1980785"/>
            <a:ext cx="744041" cy="136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57A72-6952-4529-17E9-579464BB7E0C}"/>
              </a:ext>
            </a:extLst>
          </p:cNvPr>
          <p:cNvSpPr txBox="1"/>
          <p:nvPr/>
        </p:nvSpPr>
        <p:spPr>
          <a:xfrm>
            <a:off x="1094899" y="1952078"/>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(2)</a:t>
            </a:r>
            <a:endParaRPr lang="en-US" dirty="0">
              <a:solidFill>
                <a:schemeClr val="accent1">
                  <a:lumMod val="60000"/>
                  <a:lumOff val="40000"/>
                </a:schemeClr>
              </a:solidFill>
            </a:endParaRPr>
          </a:p>
        </p:txBody>
      </p:sp>
      <p:sp>
        <p:nvSpPr>
          <p:cNvPr id="10" name="TextBox 9">
            <a:extLst>
              <a:ext uri="{FF2B5EF4-FFF2-40B4-BE49-F238E27FC236}">
                <a16:creationId xmlns:a16="http://schemas.microsoft.com/office/drawing/2014/main" id="{0BC3B56A-8AF9-D108-6592-197CA6C384CF}"/>
              </a:ext>
            </a:extLst>
          </p:cNvPr>
          <p:cNvSpPr txBox="1"/>
          <p:nvPr/>
        </p:nvSpPr>
        <p:spPr>
          <a:xfrm>
            <a:off x="5013531"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5" name="Oval 4">
            <a:extLst>
              <a:ext uri="{FF2B5EF4-FFF2-40B4-BE49-F238E27FC236}">
                <a16:creationId xmlns:a16="http://schemas.microsoft.com/office/drawing/2014/main" id="{78844611-39C4-FDD8-343D-35E6AD486261}"/>
              </a:ext>
            </a:extLst>
          </p:cNvPr>
          <p:cNvSpPr/>
          <p:nvPr/>
        </p:nvSpPr>
        <p:spPr>
          <a:xfrm>
            <a:off x="3919520" y="3169841"/>
            <a:ext cx="3002098" cy="1365323"/>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C3F71B-B515-A299-C61B-63E496EA1C6C}"/>
              </a:ext>
            </a:extLst>
          </p:cNvPr>
          <p:cNvSpPr txBox="1"/>
          <p:nvPr/>
        </p:nvSpPr>
        <p:spPr>
          <a:xfrm>
            <a:off x="5202796"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sp>
        <p:nvSpPr>
          <p:cNvPr id="16" name="TextBox 15">
            <a:extLst>
              <a:ext uri="{FF2B5EF4-FFF2-40B4-BE49-F238E27FC236}">
                <a16:creationId xmlns:a16="http://schemas.microsoft.com/office/drawing/2014/main" id="{943C0778-58E6-99B5-54E8-052F5AEE8FAA}"/>
              </a:ext>
            </a:extLst>
          </p:cNvPr>
          <p:cNvSpPr txBox="1"/>
          <p:nvPr/>
        </p:nvSpPr>
        <p:spPr>
          <a:xfrm>
            <a:off x="3919520" y="5131046"/>
            <a:ext cx="7350826" cy="769441"/>
          </a:xfrm>
          <a:prstGeom prst="rect">
            <a:avLst/>
          </a:prstGeom>
          <a:noFill/>
        </p:spPr>
        <p:txBody>
          <a:bodyPr wrap="square" rtlCol="0">
            <a:spAutoFit/>
          </a:bodyPr>
          <a:lstStyle/>
          <a:p>
            <a:r>
              <a:rPr lang="en-US" sz="4400" dirty="0">
                <a:solidFill>
                  <a:srgbClr val="B21EB2"/>
                </a:solidFill>
                <a:latin typeface="Arial Black" panose="020B0A04020102020204" pitchFamily="34" charset="0"/>
              </a:rPr>
              <a:t>IT IS TIME TO SPLIT</a:t>
            </a:r>
          </a:p>
        </p:txBody>
      </p:sp>
    </p:spTree>
    <p:extLst>
      <p:ext uri="{BB962C8B-B14F-4D97-AF65-F5344CB8AC3E}">
        <p14:creationId xmlns:p14="http://schemas.microsoft.com/office/powerpoint/2010/main" val="40520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3.68056E-6 -2.40741E-6 L 0.05513 0.00174 " pathEditMode="relative" rAng="0" ptsTypes="AA">
                                      <p:cBhvr>
                                        <p:cTn id="10" dur="2000" fill="hold"/>
                                        <p:tgtEl>
                                          <p:spTgt spid="14"/>
                                        </p:tgtEl>
                                        <p:attrNameLst>
                                          <p:attrName>ppt_x</p:attrName>
                                          <p:attrName>ppt_y</p:attrName>
                                        </p:attrNameLst>
                                      </p:cBhvr>
                                      <p:rCtr x="2756" y="77"/>
                                    </p:animMotion>
                                  </p:childTnLst>
                                </p:cTn>
                              </p:par>
                              <p:par>
                                <p:cTn id="11" presetID="35" presetClass="path" presetSubtype="0" accel="50000" decel="50000" fill="hold" grpId="0" nodeType="withEffect">
                                  <p:stCondLst>
                                    <p:cond delay="0"/>
                                  </p:stCondLst>
                                  <p:childTnLst>
                                    <p:animMotion origin="layout" path="M -5.20833E-7 -2.40741E-6 L -0.05848 -0.00251 " pathEditMode="relative" rAng="0" ptsTypes="AA">
                                      <p:cBhvr>
                                        <p:cTn id="12" dur="2000" fill="hold"/>
                                        <p:tgtEl>
                                          <p:spTgt spid="10"/>
                                        </p:tgtEl>
                                        <p:attrNameLst>
                                          <p:attrName>ppt_x</p:attrName>
                                          <p:attrName>ppt_y</p:attrName>
                                        </p:attrNameLst>
                                      </p:cBhvr>
                                      <p:rCtr x="-2930" y="-135"/>
                                    </p:animMotion>
                                  </p:childTnLst>
                                </p:cTn>
                              </p:par>
                            </p:childTnLst>
                          </p:cTn>
                        </p:par>
                        <p:par>
                          <p:cTn id="13" fill="hold">
                            <p:stCondLst>
                              <p:cond delay="2500"/>
                            </p:stCondLst>
                            <p:childTnLst>
                              <p:par>
                                <p:cTn id="14" presetID="16" presetClass="exit" presetSubtype="21" fill="hold" grpId="0" nodeType="afterEffect">
                                  <p:stCondLst>
                                    <p:cond delay="0"/>
                                  </p:stCondLst>
                                  <p:childTnLst>
                                    <p:animEffect transition="out" filter="barn(inVertic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16" presetClass="exit" presetSubtype="21" fill="hold" grpId="1" nodeType="withEffect">
                                  <p:stCondLst>
                                    <p:cond delay="0"/>
                                  </p:stCondLst>
                                  <p:childTnLst>
                                    <p:animEffect transition="out" filter="barn(inVertic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0" presetClass="emph" presetSubtype="0" fill="hold" grpId="2" nodeType="clickEffect">
                                  <p:stCondLst>
                                    <p:cond delay="0"/>
                                  </p:stCondLst>
                                  <p:childTnLst>
                                    <p:animClr clrSpc="hsl" dir="cw">
                                      <p:cBhvr override="childStyle">
                                        <p:cTn id="31" dur="500" fill="hold"/>
                                        <p:tgtEl>
                                          <p:spTgt spid="10"/>
                                        </p:tgtEl>
                                        <p:attrNameLst>
                                          <p:attrName>style.color</p:attrName>
                                        </p:attrNameLst>
                                      </p:cBhvr>
                                      <p:by>
                                        <p:hsl h="0" s="12549" l="25098"/>
                                      </p:by>
                                    </p:animClr>
                                    <p:animClr clrSpc="hsl" dir="cw">
                                      <p:cBhvr>
                                        <p:cTn id="32" dur="500" fill="hold"/>
                                        <p:tgtEl>
                                          <p:spTgt spid="10"/>
                                        </p:tgtEl>
                                        <p:attrNameLst>
                                          <p:attrName>fillcolor</p:attrName>
                                        </p:attrNameLst>
                                      </p:cBhvr>
                                      <p:by>
                                        <p:hsl h="0" s="12549" l="25098"/>
                                      </p:by>
                                    </p:animClr>
                                    <p:animClr clrSpc="hsl" dir="cw">
                                      <p:cBhvr>
                                        <p:cTn id="33" dur="500" fill="hold"/>
                                        <p:tgtEl>
                                          <p:spTgt spid="10"/>
                                        </p:tgtEl>
                                        <p:attrNameLst>
                                          <p:attrName>stroke.color</p:attrName>
                                        </p:attrNameLst>
                                      </p:cBhvr>
                                      <p:by>
                                        <p:hsl h="0" s="12549" l="25098"/>
                                      </p:by>
                                    </p:animClr>
                                    <p:set>
                                      <p:cBhvr>
                                        <p:cTn id="34" dur="500" fill="hold"/>
                                        <p:tgtEl>
                                          <p:spTgt spid="10"/>
                                        </p:tgtEl>
                                        <p:attrNameLst>
                                          <p:attrName>fill.type</p:attrName>
                                        </p:attrNameLst>
                                      </p:cBhvr>
                                      <p:to>
                                        <p:strVal val="solid"/>
                                      </p:to>
                                    </p:set>
                                  </p:childTnLst>
                                </p:cTn>
                              </p:par>
                            </p:childTnLst>
                          </p:cTn>
                        </p:par>
                        <p:par>
                          <p:cTn id="35" fill="hold">
                            <p:stCondLst>
                              <p:cond delay="500"/>
                            </p:stCondLst>
                            <p:childTnLst>
                              <p:par>
                                <p:cTn id="36" presetID="30" presetClass="emph" presetSubtype="0" fill="hold" grpId="1" nodeType="afterEffect">
                                  <p:stCondLst>
                                    <p:cond delay="0"/>
                                  </p:stCondLst>
                                  <p:childTnLst>
                                    <p:animClr clrSpc="hsl" dir="cw">
                                      <p:cBhvr override="childStyle">
                                        <p:cTn id="37" dur="500" fill="hold"/>
                                        <p:tgtEl>
                                          <p:spTgt spid="9"/>
                                        </p:tgtEl>
                                        <p:attrNameLst>
                                          <p:attrName>style.color</p:attrName>
                                        </p:attrNameLst>
                                      </p:cBhvr>
                                      <p:by>
                                        <p:hsl h="0" s="12549" l="25098"/>
                                      </p:by>
                                    </p:animClr>
                                    <p:animClr clrSpc="hsl" dir="cw">
                                      <p:cBhvr>
                                        <p:cTn id="38" dur="500" fill="hold"/>
                                        <p:tgtEl>
                                          <p:spTgt spid="9"/>
                                        </p:tgtEl>
                                        <p:attrNameLst>
                                          <p:attrName>fillcolor</p:attrName>
                                        </p:attrNameLst>
                                      </p:cBhvr>
                                      <p:by>
                                        <p:hsl h="0" s="12549" l="25098"/>
                                      </p:by>
                                    </p:animClr>
                                    <p:animClr clrSpc="hsl" dir="cw">
                                      <p:cBhvr>
                                        <p:cTn id="39" dur="500" fill="hold"/>
                                        <p:tgtEl>
                                          <p:spTgt spid="9"/>
                                        </p:tgtEl>
                                        <p:attrNameLst>
                                          <p:attrName>stroke.color</p:attrName>
                                        </p:attrNameLst>
                                      </p:cBhvr>
                                      <p:by>
                                        <p:hsl h="0" s="12549" l="25098"/>
                                      </p:by>
                                    </p:animClr>
                                    <p:set>
                                      <p:cBhvr>
                                        <p:cTn id="40" dur="500" fill="hold"/>
                                        <p:tgtEl>
                                          <p:spTgt spid="9"/>
                                        </p:tgtEl>
                                        <p:attrNameLst>
                                          <p:attrName>fill.type</p:attrName>
                                        </p:attrNameLst>
                                      </p:cBhvr>
                                      <p:to>
                                        <p:strVal val="solid"/>
                                      </p:to>
                                    </p:set>
                                  </p:childTnLst>
                                </p:cTn>
                              </p:par>
                            </p:childTnLst>
                          </p:cTn>
                        </p:par>
                        <p:par>
                          <p:cTn id="41" fill="hold">
                            <p:stCondLst>
                              <p:cond delay="1000"/>
                            </p:stCondLst>
                            <p:childTnLst>
                              <p:par>
                                <p:cTn id="42" presetID="30" presetClass="emph" presetSubtype="0" fill="hold" grpId="1" nodeType="afterEffect">
                                  <p:stCondLst>
                                    <p:cond delay="0"/>
                                  </p:stCondLst>
                                  <p:childTnLst>
                                    <p:animClr clrSpc="hsl" dir="cw">
                                      <p:cBhvr override="childStyle">
                                        <p:cTn id="43" dur="500" fill="hold"/>
                                        <p:tgtEl>
                                          <p:spTgt spid="14"/>
                                        </p:tgtEl>
                                        <p:attrNameLst>
                                          <p:attrName>style.color</p:attrName>
                                        </p:attrNameLst>
                                      </p:cBhvr>
                                      <p:by>
                                        <p:hsl h="0" s="12549" l="25098"/>
                                      </p:by>
                                    </p:animClr>
                                    <p:animClr clrSpc="hsl" dir="cw">
                                      <p:cBhvr>
                                        <p:cTn id="44" dur="500" fill="hold"/>
                                        <p:tgtEl>
                                          <p:spTgt spid="14"/>
                                        </p:tgtEl>
                                        <p:attrNameLst>
                                          <p:attrName>fillcolor</p:attrName>
                                        </p:attrNameLst>
                                      </p:cBhvr>
                                      <p:by>
                                        <p:hsl h="0" s="12549" l="25098"/>
                                      </p:by>
                                    </p:animClr>
                                    <p:animClr clrSpc="hsl" dir="cw">
                                      <p:cBhvr>
                                        <p:cTn id="45" dur="500" fill="hold"/>
                                        <p:tgtEl>
                                          <p:spTgt spid="14"/>
                                        </p:tgtEl>
                                        <p:attrNameLst>
                                          <p:attrName>stroke.color</p:attrName>
                                        </p:attrNameLst>
                                      </p:cBhvr>
                                      <p:by>
                                        <p:hsl h="0" s="12549" l="25098"/>
                                      </p:by>
                                    </p:animClr>
                                    <p:set>
                                      <p:cBhvr>
                                        <p:cTn id="46" dur="500" fill="hold"/>
                                        <p:tgtEl>
                                          <p:spTgt spid="14"/>
                                        </p:tgtEl>
                                        <p:attrNameLst>
                                          <p:attrName>fill.type</p:attrName>
                                        </p:attrNameLst>
                                      </p:cBhvr>
                                      <p:to>
                                        <p:strVal val="solid"/>
                                      </p:to>
                                    </p:set>
                                  </p:childTnLst>
                                </p:cTn>
                              </p:par>
                            </p:childTnLst>
                          </p:cTn>
                        </p:par>
                        <p:par>
                          <p:cTn id="47" fill="hold">
                            <p:stCondLst>
                              <p:cond delay="1500"/>
                            </p:stCondLst>
                            <p:childTnLst>
                              <p:par>
                                <p:cTn id="48" presetID="30" presetClass="emph" presetSubtype="0" fill="hold" grpId="1" nodeType="afterEffect">
                                  <p:stCondLst>
                                    <p:cond delay="0"/>
                                  </p:stCondLst>
                                  <p:childTnLst>
                                    <p:animClr clrSpc="hsl" dir="cw">
                                      <p:cBhvr override="childStyle">
                                        <p:cTn id="49" dur="500" fill="hold"/>
                                        <p:tgtEl>
                                          <p:spTgt spid="5"/>
                                        </p:tgtEl>
                                        <p:attrNameLst>
                                          <p:attrName>style.color</p:attrName>
                                        </p:attrNameLst>
                                      </p:cBhvr>
                                      <p:by>
                                        <p:hsl h="0" s="12549" l="25098"/>
                                      </p:by>
                                    </p:animClr>
                                    <p:animClr clrSpc="hsl" dir="cw">
                                      <p:cBhvr>
                                        <p:cTn id="50" dur="500" fill="hold"/>
                                        <p:tgtEl>
                                          <p:spTgt spid="5"/>
                                        </p:tgtEl>
                                        <p:attrNameLst>
                                          <p:attrName>fillcolor</p:attrName>
                                        </p:attrNameLst>
                                      </p:cBhvr>
                                      <p:by>
                                        <p:hsl h="0" s="12549" l="25098"/>
                                      </p:by>
                                    </p:animClr>
                                    <p:animClr clrSpc="hsl" dir="cw">
                                      <p:cBhvr>
                                        <p:cTn id="51" dur="500" fill="hold"/>
                                        <p:tgtEl>
                                          <p:spTgt spid="5"/>
                                        </p:tgtEl>
                                        <p:attrNameLst>
                                          <p:attrName>stroke.color</p:attrName>
                                        </p:attrNameLst>
                                      </p:cBhvr>
                                      <p:by>
                                        <p:hsl h="0" s="12549" l="25098"/>
                                      </p:by>
                                    </p:animClr>
                                    <p:set>
                                      <p:cBhvr>
                                        <p:cTn id="52" dur="500" fill="hold"/>
                                        <p:tgtEl>
                                          <p:spTgt spid="5"/>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1"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80">
                                          <p:stCondLst>
                                            <p:cond delay="0"/>
                                          </p:stCondLst>
                                        </p:cTn>
                                        <p:tgtEl>
                                          <p:spTgt spid="16"/>
                                        </p:tgtEl>
                                      </p:cBhvr>
                                    </p:animEffect>
                                    <p:anim calcmode="lin" valueType="num">
                                      <p:cBhvr>
                                        <p:cTn id="5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3" dur="26">
                                          <p:stCondLst>
                                            <p:cond delay="650"/>
                                          </p:stCondLst>
                                        </p:cTn>
                                        <p:tgtEl>
                                          <p:spTgt spid="16"/>
                                        </p:tgtEl>
                                      </p:cBhvr>
                                      <p:to x="100000" y="60000"/>
                                    </p:animScale>
                                    <p:animScale>
                                      <p:cBhvr>
                                        <p:cTn id="64" dur="166" decel="50000">
                                          <p:stCondLst>
                                            <p:cond delay="676"/>
                                          </p:stCondLst>
                                        </p:cTn>
                                        <p:tgtEl>
                                          <p:spTgt spid="16"/>
                                        </p:tgtEl>
                                      </p:cBhvr>
                                      <p:to x="100000" y="100000"/>
                                    </p:animScale>
                                    <p:animScale>
                                      <p:cBhvr>
                                        <p:cTn id="65" dur="26">
                                          <p:stCondLst>
                                            <p:cond delay="1312"/>
                                          </p:stCondLst>
                                        </p:cTn>
                                        <p:tgtEl>
                                          <p:spTgt spid="16"/>
                                        </p:tgtEl>
                                      </p:cBhvr>
                                      <p:to x="100000" y="80000"/>
                                    </p:animScale>
                                    <p:animScale>
                                      <p:cBhvr>
                                        <p:cTn id="66" dur="166" decel="50000">
                                          <p:stCondLst>
                                            <p:cond delay="1338"/>
                                          </p:stCondLst>
                                        </p:cTn>
                                        <p:tgtEl>
                                          <p:spTgt spid="16"/>
                                        </p:tgtEl>
                                      </p:cBhvr>
                                      <p:to x="100000" y="100000"/>
                                    </p:animScale>
                                    <p:animScale>
                                      <p:cBhvr>
                                        <p:cTn id="67" dur="26">
                                          <p:stCondLst>
                                            <p:cond delay="1642"/>
                                          </p:stCondLst>
                                        </p:cTn>
                                        <p:tgtEl>
                                          <p:spTgt spid="16"/>
                                        </p:tgtEl>
                                      </p:cBhvr>
                                      <p:to x="100000" y="90000"/>
                                    </p:animScale>
                                    <p:animScale>
                                      <p:cBhvr>
                                        <p:cTn id="68" dur="166" decel="50000">
                                          <p:stCondLst>
                                            <p:cond delay="1668"/>
                                          </p:stCondLst>
                                        </p:cTn>
                                        <p:tgtEl>
                                          <p:spTgt spid="16"/>
                                        </p:tgtEl>
                                      </p:cBhvr>
                                      <p:to x="100000" y="100000"/>
                                    </p:animScale>
                                    <p:animScale>
                                      <p:cBhvr>
                                        <p:cTn id="69" dur="26">
                                          <p:stCondLst>
                                            <p:cond delay="1808"/>
                                          </p:stCondLst>
                                        </p:cTn>
                                        <p:tgtEl>
                                          <p:spTgt spid="16"/>
                                        </p:tgtEl>
                                      </p:cBhvr>
                                      <p:to x="100000" y="95000"/>
                                    </p:animScale>
                                    <p:animScale>
                                      <p:cBhvr>
                                        <p:cTn id="70" dur="166" decel="50000">
                                          <p:stCondLst>
                                            <p:cond delay="1834"/>
                                          </p:stCondLst>
                                        </p:cTn>
                                        <p:tgtEl>
                                          <p:spTgt spid="16"/>
                                        </p:tgtEl>
                                      </p:cBhvr>
                                      <p:to x="100000" y="100000"/>
                                    </p:animScale>
                                  </p:childTnLst>
                                </p:cTn>
                              </p:par>
                            </p:childTnLst>
                          </p:cTn>
                        </p:par>
                        <p:par>
                          <p:cTn id="71" fill="hold">
                            <p:stCondLst>
                              <p:cond delay="2000"/>
                            </p:stCondLst>
                            <p:childTnLst>
                              <p:par>
                                <p:cTn id="72" presetID="6" presetClass="emph" presetSubtype="0" fill="hold" grpId="0" nodeType="afterEffect">
                                  <p:stCondLst>
                                    <p:cond delay="0"/>
                                  </p:stCondLst>
                                  <p:childTnLst>
                                    <p:animScale>
                                      <p:cBhvr>
                                        <p:cTn id="73" dur="2000" fill="hold"/>
                                        <p:tgtEl>
                                          <p:spTgt spid="16"/>
                                        </p:tgtEl>
                                      </p:cBhvr>
                                      <p:by x="150000" y="150000"/>
                                    </p:animScale>
                                  </p:childTnLst>
                                </p:cTn>
                              </p:par>
                            </p:childTnLst>
                          </p:cTn>
                        </p:par>
                        <p:par>
                          <p:cTn id="74" fill="hold">
                            <p:stCondLst>
                              <p:cond delay="4000"/>
                            </p:stCondLst>
                            <p:childTnLst>
                              <p:par>
                                <p:cTn id="75" presetID="16" presetClass="exit" presetSubtype="21" fill="hold" grpId="2" nodeType="afterEffect">
                                  <p:stCondLst>
                                    <p:cond delay="0"/>
                                  </p:stCondLst>
                                  <p:childTnLst>
                                    <p:animEffect transition="out" filter="barn(inVertical)">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2" grpId="0" animBg="1"/>
      <p:bldP spid="8" grpId="0"/>
      <p:bldP spid="8" grpId="1"/>
      <p:bldP spid="10" grpId="0"/>
      <p:bldP spid="10" grpId="2"/>
      <p:bldP spid="5" grpId="0" animBg="1"/>
      <p:bldP spid="5" grpId="1" animBg="1"/>
      <p:bldP spid="9" grpId="0"/>
      <p:bldP spid="9" grpId="1"/>
      <p:bldP spid="16" grpId="0"/>
      <p:bldP spid="16" grpId="1"/>
      <p:bldP spid="16"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6156137"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9831B9-24FE-49EE-6CC7-D52A30819F6D}"/>
              </a:ext>
            </a:extLst>
          </p:cNvPr>
          <p:cNvSpPr txBox="1"/>
          <p:nvPr/>
        </p:nvSpPr>
        <p:spPr>
          <a:xfrm>
            <a:off x="6907876" y="127813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54D73CD-DBFF-060C-7E30-723B632EA6A1}"/>
              </a:ext>
            </a:extLst>
          </p:cNvPr>
          <p:cNvCxnSpPr>
            <a:stCxn id="11" idx="3"/>
          </p:cNvCxnSpPr>
          <p:nvPr/>
        </p:nvCxnSpPr>
        <p:spPr>
          <a:xfrm flipH="1">
            <a:off x="5806253" y="1980785"/>
            <a:ext cx="744041" cy="136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BC3B56A-8AF9-D108-6592-197CA6C384CF}"/>
              </a:ext>
            </a:extLst>
          </p:cNvPr>
          <p:cNvSpPr txBox="1"/>
          <p:nvPr/>
        </p:nvSpPr>
        <p:spPr>
          <a:xfrm>
            <a:off x="4311776"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5" name="Oval 4">
            <a:extLst>
              <a:ext uri="{FF2B5EF4-FFF2-40B4-BE49-F238E27FC236}">
                <a16:creationId xmlns:a16="http://schemas.microsoft.com/office/drawing/2014/main" id="{78844611-39C4-FDD8-343D-35E6AD486261}"/>
              </a:ext>
            </a:extLst>
          </p:cNvPr>
          <p:cNvSpPr/>
          <p:nvPr/>
        </p:nvSpPr>
        <p:spPr>
          <a:xfrm>
            <a:off x="3919520" y="3169841"/>
            <a:ext cx="3002098" cy="1365323"/>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C3F71B-B515-A299-C61B-63E496EA1C6C}"/>
              </a:ext>
            </a:extLst>
          </p:cNvPr>
          <p:cNvSpPr txBox="1"/>
          <p:nvPr/>
        </p:nvSpPr>
        <p:spPr>
          <a:xfrm>
            <a:off x="5202796"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sp>
        <p:nvSpPr>
          <p:cNvPr id="8" name="TextBox 7">
            <a:extLst>
              <a:ext uri="{FF2B5EF4-FFF2-40B4-BE49-F238E27FC236}">
                <a16:creationId xmlns:a16="http://schemas.microsoft.com/office/drawing/2014/main" id="{499187B4-8106-8B3B-7712-C97C5FCFD86B}"/>
              </a:ext>
            </a:extLst>
          </p:cNvPr>
          <p:cNvSpPr txBox="1"/>
          <p:nvPr/>
        </p:nvSpPr>
        <p:spPr>
          <a:xfrm>
            <a:off x="4311776" y="3447617"/>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sp>
        <p:nvSpPr>
          <p:cNvPr id="12" name="TextBox 11">
            <a:extLst>
              <a:ext uri="{FF2B5EF4-FFF2-40B4-BE49-F238E27FC236}">
                <a16:creationId xmlns:a16="http://schemas.microsoft.com/office/drawing/2014/main" id="{7F1F0A6E-E1FF-B79F-E36C-6D401573E89C}"/>
              </a:ext>
            </a:extLst>
          </p:cNvPr>
          <p:cNvSpPr txBox="1"/>
          <p:nvPr/>
        </p:nvSpPr>
        <p:spPr>
          <a:xfrm>
            <a:off x="5202796" y="3446268"/>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18995"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27" name="Oval 26">
            <a:extLst>
              <a:ext uri="{FF2B5EF4-FFF2-40B4-BE49-F238E27FC236}">
                <a16:creationId xmlns:a16="http://schemas.microsoft.com/office/drawing/2014/main" id="{6B68DE12-CA2F-DDB9-40F9-7A400D69D583}"/>
              </a:ext>
            </a:extLst>
          </p:cNvPr>
          <p:cNvSpPr/>
          <p:nvPr/>
        </p:nvSpPr>
        <p:spPr>
          <a:xfrm>
            <a:off x="6199128"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05D5ABF-60F5-7175-26F6-280DA43EE706}"/>
              </a:ext>
            </a:extLst>
          </p:cNvPr>
          <p:cNvSpPr txBox="1"/>
          <p:nvPr/>
        </p:nvSpPr>
        <p:spPr>
          <a:xfrm>
            <a:off x="684416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30" name="Oval 29">
            <a:extLst>
              <a:ext uri="{FF2B5EF4-FFF2-40B4-BE49-F238E27FC236}">
                <a16:creationId xmlns:a16="http://schemas.microsoft.com/office/drawing/2014/main" id="{95865111-3FCA-4F6A-D3DB-D3382F79AF19}"/>
              </a:ext>
            </a:extLst>
          </p:cNvPr>
          <p:cNvSpPr/>
          <p:nvPr/>
        </p:nvSpPr>
        <p:spPr>
          <a:xfrm>
            <a:off x="4323149"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489329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5" name="Straight Arrow Connector 34">
            <a:extLst>
              <a:ext uri="{FF2B5EF4-FFF2-40B4-BE49-F238E27FC236}">
                <a16:creationId xmlns:a16="http://schemas.microsoft.com/office/drawing/2014/main" id="{D67FC1D7-442C-67CD-91CC-084D7A6DBFA5}"/>
              </a:ext>
            </a:extLst>
          </p:cNvPr>
          <p:cNvCxnSpPr>
            <a:stCxn id="11" idx="4"/>
            <a:endCxn id="27" idx="0"/>
          </p:cNvCxnSpPr>
          <p:nvPr/>
        </p:nvCxnSpPr>
        <p:spPr>
          <a:xfrm flipH="1">
            <a:off x="7001978" y="2112553"/>
            <a:ext cx="116017" cy="12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25999" y="1980785"/>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49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10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00"/>
                            </p:stCondLst>
                            <p:childTnLst>
                              <p:par>
                                <p:cTn id="14" presetID="1" presetClass="exit"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56" presetClass="path" presetSubtype="0" accel="50000" decel="50000" fill="hold" grpId="1" nodeType="withEffect">
                                  <p:stCondLst>
                                    <p:cond delay="0"/>
                                  </p:stCondLst>
                                  <p:childTnLst>
                                    <p:animMotion origin="layout" path="M -2.84722E-6 -2.40741E-6 L 0.09516 -0.25578 " pathEditMode="relative" rAng="0" ptsTypes="AA">
                                      <p:cBhvr>
                                        <p:cTn id="19" dur="2000" fill="hold"/>
                                        <p:tgtEl>
                                          <p:spTgt spid="12"/>
                                        </p:tgtEl>
                                        <p:attrNameLst>
                                          <p:attrName>ppt_x</p:attrName>
                                          <p:attrName>ppt_y</p:attrName>
                                        </p:attrNameLst>
                                      </p:cBhvr>
                                      <p:rCtr x="4753" y="-12789"/>
                                    </p:animMotion>
                                  </p:childTnLst>
                                </p:cTn>
                              </p:par>
                            </p:childTnLst>
                          </p:cTn>
                        </p:par>
                        <p:par>
                          <p:cTn id="20" fill="hold">
                            <p:stCondLst>
                              <p:cond delay="2100"/>
                            </p:stCondLst>
                            <p:childTnLst>
                              <p:par>
                                <p:cTn id="21" presetID="16" presetClass="exit" presetSubtype="21" fill="hold" nodeType="afterEffect">
                                  <p:stCondLst>
                                    <p:cond delay="0"/>
                                  </p:stCondLst>
                                  <p:childTnLst>
                                    <p:animEffect transition="out" filter="barn(inVertic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6" presetClass="exit" presetSubtype="21" fill="hold" grpId="0" nodeType="withEffect">
                                  <p:stCondLst>
                                    <p:cond delay="0"/>
                                  </p:stCondLst>
                                  <p:childTnLst>
                                    <p:animEffect transition="out" filter="barn(inVertical)">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6" presetClass="entr" presetSubtype="21"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6" presetClass="entr" presetSubtype="21"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6" presetClass="entr" presetSubtype="21"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par>
                                <p:cTn id="44" presetID="16" presetClass="entr" presetSubtype="21"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inVertic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10" grpId="0"/>
      <p:bldP spid="5" grpId="0" animBg="1"/>
      <p:bldP spid="9" grpId="0"/>
      <p:bldP spid="8" grpId="0"/>
      <p:bldP spid="8" grpId="1"/>
      <p:bldP spid="12" grpId="0"/>
      <p:bldP spid="12" grpId="1"/>
      <p:bldP spid="24" grpId="0"/>
      <p:bldP spid="27" grpId="0" animBg="1"/>
      <p:bldP spid="29" grpId="0"/>
      <p:bldP spid="3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F0A6E-E1FF-B79F-E36C-6D401573E89C}"/>
              </a:ext>
            </a:extLst>
          </p:cNvPr>
          <p:cNvSpPr txBox="1"/>
          <p:nvPr/>
        </p:nvSpPr>
        <p:spPr>
          <a:xfrm>
            <a:off x="6631028"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18995"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27" name="Oval 26">
            <a:extLst>
              <a:ext uri="{FF2B5EF4-FFF2-40B4-BE49-F238E27FC236}">
                <a16:creationId xmlns:a16="http://schemas.microsoft.com/office/drawing/2014/main" id="{6B68DE12-CA2F-DDB9-40F9-7A400D69D583}"/>
              </a:ext>
            </a:extLst>
          </p:cNvPr>
          <p:cNvSpPr/>
          <p:nvPr/>
        </p:nvSpPr>
        <p:spPr>
          <a:xfrm>
            <a:off x="6199128"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05D5ABF-60F5-7175-26F6-280DA43EE706}"/>
              </a:ext>
            </a:extLst>
          </p:cNvPr>
          <p:cNvSpPr txBox="1"/>
          <p:nvPr/>
        </p:nvSpPr>
        <p:spPr>
          <a:xfrm>
            <a:off x="684416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30" name="Oval 29">
            <a:extLst>
              <a:ext uri="{FF2B5EF4-FFF2-40B4-BE49-F238E27FC236}">
                <a16:creationId xmlns:a16="http://schemas.microsoft.com/office/drawing/2014/main" id="{95865111-3FCA-4F6A-D3DB-D3382F79AF19}"/>
              </a:ext>
            </a:extLst>
          </p:cNvPr>
          <p:cNvSpPr/>
          <p:nvPr/>
        </p:nvSpPr>
        <p:spPr>
          <a:xfrm>
            <a:off x="4323149"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489329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5" name="Straight Arrow Connector 34">
            <a:extLst>
              <a:ext uri="{FF2B5EF4-FFF2-40B4-BE49-F238E27FC236}">
                <a16:creationId xmlns:a16="http://schemas.microsoft.com/office/drawing/2014/main" id="{D67FC1D7-442C-67CD-91CC-084D7A6DBFA5}"/>
              </a:ext>
            </a:extLst>
          </p:cNvPr>
          <p:cNvCxnSpPr>
            <a:stCxn id="11" idx="4"/>
            <a:endCxn id="27" idx="0"/>
          </p:cNvCxnSpPr>
          <p:nvPr/>
        </p:nvCxnSpPr>
        <p:spPr>
          <a:xfrm flipH="1">
            <a:off x="7001978" y="2112553"/>
            <a:ext cx="116017" cy="12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25999" y="1980785"/>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6890E5-56BE-94B7-F522-D490144530C6}"/>
              </a:ext>
            </a:extLst>
          </p:cNvPr>
          <p:cNvSpPr txBox="1"/>
          <p:nvPr/>
        </p:nvSpPr>
        <p:spPr>
          <a:xfrm>
            <a:off x="928577" y="1758610"/>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(4)</a:t>
            </a:r>
            <a:endParaRPr lang="en-US" dirty="0">
              <a:solidFill>
                <a:schemeClr val="accent1">
                  <a:lumMod val="60000"/>
                  <a:lumOff val="40000"/>
                </a:schemeClr>
              </a:solidFill>
            </a:endParaRPr>
          </a:p>
        </p:txBody>
      </p:sp>
      <p:sp>
        <p:nvSpPr>
          <p:cNvPr id="16" name="TextBox 15">
            <a:extLst>
              <a:ext uri="{FF2B5EF4-FFF2-40B4-BE49-F238E27FC236}">
                <a16:creationId xmlns:a16="http://schemas.microsoft.com/office/drawing/2014/main" id="{A870B927-0719-AC90-BC8F-0EF49E854346}"/>
              </a:ext>
            </a:extLst>
          </p:cNvPr>
          <p:cNvSpPr txBox="1"/>
          <p:nvPr/>
        </p:nvSpPr>
        <p:spPr>
          <a:xfrm>
            <a:off x="7180187" y="345616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18" name="TextBox 17">
            <a:extLst>
              <a:ext uri="{FF2B5EF4-FFF2-40B4-BE49-F238E27FC236}">
                <a16:creationId xmlns:a16="http://schemas.microsoft.com/office/drawing/2014/main" id="{5D630A65-729B-D20A-EBC4-2B3735F1D4B0}"/>
              </a:ext>
            </a:extLst>
          </p:cNvPr>
          <p:cNvSpPr txBox="1"/>
          <p:nvPr/>
        </p:nvSpPr>
        <p:spPr>
          <a:xfrm>
            <a:off x="6474052" y="3452602"/>
            <a:ext cx="498764" cy="584775"/>
          </a:xfrm>
          <a:prstGeom prst="rect">
            <a:avLst/>
          </a:prstGeom>
          <a:noFill/>
        </p:spPr>
        <p:txBody>
          <a:bodyPr wrap="square" rtlCol="0">
            <a:spAutoFit/>
          </a:bodyPr>
          <a:lstStyle/>
          <a:p>
            <a:r>
              <a:rPr lang="en-US" sz="3200" dirty="0">
                <a:solidFill>
                  <a:schemeClr val="accent1">
                    <a:lumMod val="60000"/>
                    <a:lumOff val="40000"/>
                  </a:schemeClr>
                </a:solidFill>
              </a:rPr>
              <a:t>4</a:t>
            </a:r>
          </a:p>
        </p:txBody>
      </p:sp>
    </p:spTree>
    <p:extLst>
      <p:ext uri="{BB962C8B-B14F-4D97-AF65-F5344CB8AC3E}">
        <p14:creationId xmlns:p14="http://schemas.microsoft.com/office/powerpoint/2010/main" val="283850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xit"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7" grpId="1"/>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F0A6E-E1FF-B79F-E36C-6D401573E89C}"/>
              </a:ext>
            </a:extLst>
          </p:cNvPr>
          <p:cNvSpPr txBox="1"/>
          <p:nvPr/>
        </p:nvSpPr>
        <p:spPr>
          <a:xfrm>
            <a:off x="6631028"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18995"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27" name="Oval 26">
            <a:extLst>
              <a:ext uri="{FF2B5EF4-FFF2-40B4-BE49-F238E27FC236}">
                <a16:creationId xmlns:a16="http://schemas.microsoft.com/office/drawing/2014/main" id="{6B68DE12-CA2F-DDB9-40F9-7A400D69D583}"/>
              </a:ext>
            </a:extLst>
          </p:cNvPr>
          <p:cNvSpPr/>
          <p:nvPr/>
        </p:nvSpPr>
        <p:spPr>
          <a:xfrm>
            <a:off x="6199128"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5865111-3FCA-4F6A-D3DB-D3382F79AF19}"/>
              </a:ext>
            </a:extLst>
          </p:cNvPr>
          <p:cNvSpPr/>
          <p:nvPr/>
        </p:nvSpPr>
        <p:spPr>
          <a:xfrm>
            <a:off x="4323149"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489329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5" name="Straight Arrow Connector 34">
            <a:extLst>
              <a:ext uri="{FF2B5EF4-FFF2-40B4-BE49-F238E27FC236}">
                <a16:creationId xmlns:a16="http://schemas.microsoft.com/office/drawing/2014/main" id="{D67FC1D7-442C-67CD-91CC-084D7A6DBFA5}"/>
              </a:ext>
            </a:extLst>
          </p:cNvPr>
          <p:cNvCxnSpPr>
            <a:stCxn id="11" idx="4"/>
            <a:endCxn id="27" idx="0"/>
          </p:cNvCxnSpPr>
          <p:nvPr/>
        </p:nvCxnSpPr>
        <p:spPr>
          <a:xfrm flipH="1">
            <a:off x="7001978" y="2112553"/>
            <a:ext cx="116017" cy="12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25999" y="1980785"/>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6890E5-56BE-94B7-F522-D490144530C6}"/>
              </a:ext>
            </a:extLst>
          </p:cNvPr>
          <p:cNvSpPr txBox="1"/>
          <p:nvPr/>
        </p:nvSpPr>
        <p:spPr>
          <a:xfrm>
            <a:off x="928577" y="1758610"/>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(7)</a:t>
            </a:r>
            <a:endParaRPr lang="en-US" dirty="0">
              <a:solidFill>
                <a:schemeClr val="accent1">
                  <a:lumMod val="60000"/>
                  <a:lumOff val="40000"/>
                </a:schemeClr>
              </a:solidFill>
            </a:endParaRPr>
          </a:p>
        </p:txBody>
      </p:sp>
      <p:sp>
        <p:nvSpPr>
          <p:cNvPr id="16" name="TextBox 15">
            <a:extLst>
              <a:ext uri="{FF2B5EF4-FFF2-40B4-BE49-F238E27FC236}">
                <a16:creationId xmlns:a16="http://schemas.microsoft.com/office/drawing/2014/main" id="{A870B927-0719-AC90-BC8F-0EF49E854346}"/>
              </a:ext>
            </a:extLst>
          </p:cNvPr>
          <p:cNvSpPr txBox="1"/>
          <p:nvPr/>
        </p:nvSpPr>
        <p:spPr>
          <a:xfrm>
            <a:off x="7180187" y="345616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18" name="TextBox 17">
            <a:extLst>
              <a:ext uri="{FF2B5EF4-FFF2-40B4-BE49-F238E27FC236}">
                <a16:creationId xmlns:a16="http://schemas.microsoft.com/office/drawing/2014/main" id="{5D630A65-729B-D20A-EBC4-2B3735F1D4B0}"/>
              </a:ext>
            </a:extLst>
          </p:cNvPr>
          <p:cNvSpPr txBox="1"/>
          <p:nvPr/>
        </p:nvSpPr>
        <p:spPr>
          <a:xfrm>
            <a:off x="6474052" y="3452602"/>
            <a:ext cx="498764" cy="584775"/>
          </a:xfrm>
          <a:prstGeom prst="rect">
            <a:avLst/>
          </a:prstGeom>
          <a:noFill/>
        </p:spPr>
        <p:txBody>
          <a:bodyPr wrap="square" rtlCol="0">
            <a:spAutoFit/>
          </a:bodyPr>
          <a:lstStyle/>
          <a:p>
            <a:r>
              <a:rPr lang="en-US" sz="3200" dirty="0">
                <a:solidFill>
                  <a:schemeClr val="accent1">
                    <a:lumMod val="60000"/>
                    <a:lumOff val="40000"/>
                  </a:schemeClr>
                </a:solidFill>
              </a:rPr>
              <a:t>4</a:t>
            </a:r>
          </a:p>
        </p:txBody>
      </p:sp>
      <p:sp>
        <p:nvSpPr>
          <p:cNvPr id="5" name="TextBox 4">
            <a:extLst>
              <a:ext uri="{FF2B5EF4-FFF2-40B4-BE49-F238E27FC236}">
                <a16:creationId xmlns:a16="http://schemas.microsoft.com/office/drawing/2014/main" id="{C8F926AD-BF19-C95F-885B-7D5FC0F8BE10}"/>
              </a:ext>
            </a:extLst>
          </p:cNvPr>
          <p:cNvSpPr txBox="1"/>
          <p:nvPr/>
        </p:nvSpPr>
        <p:spPr>
          <a:xfrm>
            <a:off x="6795665" y="345418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6" name="TextBox 5">
            <a:extLst>
              <a:ext uri="{FF2B5EF4-FFF2-40B4-BE49-F238E27FC236}">
                <a16:creationId xmlns:a16="http://schemas.microsoft.com/office/drawing/2014/main" id="{71A5B83D-27D3-D22D-F76B-6FC5429BA606}"/>
              </a:ext>
            </a:extLst>
          </p:cNvPr>
          <p:cNvSpPr txBox="1"/>
          <p:nvPr/>
        </p:nvSpPr>
        <p:spPr>
          <a:xfrm>
            <a:off x="7086591" y="3441773"/>
            <a:ext cx="498764" cy="584775"/>
          </a:xfrm>
          <a:prstGeom prst="rect">
            <a:avLst/>
          </a:prstGeom>
          <a:noFill/>
        </p:spPr>
        <p:txBody>
          <a:bodyPr wrap="square" rtlCol="0">
            <a:spAutoFit/>
          </a:bodyPr>
          <a:lstStyle/>
          <a:p>
            <a:r>
              <a:rPr lang="en-US" sz="3200" dirty="0">
                <a:solidFill>
                  <a:schemeClr val="accent1">
                    <a:lumMod val="60000"/>
                    <a:lumOff val="40000"/>
                  </a:schemeClr>
                </a:solidFill>
              </a:rPr>
              <a:t>7</a:t>
            </a:r>
          </a:p>
        </p:txBody>
      </p:sp>
      <p:sp>
        <p:nvSpPr>
          <p:cNvPr id="8" name="TextBox 7">
            <a:extLst>
              <a:ext uri="{FF2B5EF4-FFF2-40B4-BE49-F238E27FC236}">
                <a16:creationId xmlns:a16="http://schemas.microsoft.com/office/drawing/2014/main" id="{A992A940-CC20-63D7-F7B5-F7F26EF1018F}"/>
              </a:ext>
            </a:extLst>
          </p:cNvPr>
          <p:cNvSpPr txBox="1"/>
          <p:nvPr/>
        </p:nvSpPr>
        <p:spPr>
          <a:xfrm>
            <a:off x="3792964" y="4898102"/>
            <a:ext cx="7350826" cy="769441"/>
          </a:xfrm>
          <a:prstGeom prst="rect">
            <a:avLst/>
          </a:prstGeom>
          <a:noFill/>
        </p:spPr>
        <p:txBody>
          <a:bodyPr wrap="square" rtlCol="0">
            <a:spAutoFit/>
          </a:bodyPr>
          <a:lstStyle/>
          <a:p>
            <a:r>
              <a:rPr lang="en-US" sz="4400" dirty="0">
                <a:solidFill>
                  <a:srgbClr val="B21EB2"/>
                </a:solidFill>
                <a:latin typeface="Arial Black" panose="020B0A04020102020204" pitchFamily="34" charset="0"/>
              </a:rPr>
              <a:t>IT IS TIME TO SPLIT</a:t>
            </a:r>
          </a:p>
        </p:txBody>
      </p:sp>
    </p:spTree>
    <p:extLst>
      <p:ext uri="{BB962C8B-B14F-4D97-AF65-F5344CB8AC3E}">
        <p14:creationId xmlns:p14="http://schemas.microsoft.com/office/powerpoint/2010/main" val="384609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0" presetClass="emph" presetSubtype="0" fill="hold" grpId="0" nodeType="clickEffect">
                                  <p:stCondLst>
                                    <p:cond delay="0"/>
                                  </p:stCondLst>
                                  <p:childTnLst>
                                    <p:animClr clrSpc="hsl" dir="cw">
                                      <p:cBhvr override="childStyle">
                                        <p:cTn id="23" dur="500" fill="hold"/>
                                        <p:tgtEl>
                                          <p:spTgt spid="18"/>
                                        </p:tgtEl>
                                        <p:attrNameLst>
                                          <p:attrName>style.color</p:attrName>
                                        </p:attrNameLst>
                                      </p:cBhvr>
                                      <p:by>
                                        <p:hsl h="0" s="12549" l="25098"/>
                                      </p:by>
                                    </p:animClr>
                                    <p:animClr clrSpc="hsl" dir="cw">
                                      <p:cBhvr>
                                        <p:cTn id="24" dur="500" fill="hold"/>
                                        <p:tgtEl>
                                          <p:spTgt spid="18"/>
                                        </p:tgtEl>
                                        <p:attrNameLst>
                                          <p:attrName>fillcolor</p:attrName>
                                        </p:attrNameLst>
                                      </p:cBhvr>
                                      <p:by>
                                        <p:hsl h="0" s="12549" l="25098"/>
                                      </p:by>
                                    </p:animClr>
                                    <p:animClr clrSpc="hsl" dir="cw">
                                      <p:cBhvr>
                                        <p:cTn id="25" dur="500" fill="hold"/>
                                        <p:tgtEl>
                                          <p:spTgt spid="18"/>
                                        </p:tgtEl>
                                        <p:attrNameLst>
                                          <p:attrName>stroke.color</p:attrName>
                                        </p:attrNameLst>
                                      </p:cBhvr>
                                      <p:by>
                                        <p:hsl h="0" s="12549" l="25098"/>
                                      </p:by>
                                    </p:animClr>
                                    <p:set>
                                      <p:cBhvr>
                                        <p:cTn id="26" dur="500" fill="hold"/>
                                        <p:tgtEl>
                                          <p:spTgt spid="18"/>
                                        </p:tgtEl>
                                        <p:attrNameLst>
                                          <p:attrName>fill.type</p:attrName>
                                        </p:attrNameLst>
                                      </p:cBhvr>
                                      <p:to>
                                        <p:strVal val="solid"/>
                                      </p:to>
                                    </p:set>
                                  </p:childTnLst>
                                </p:cTn>
                              </p:par>
                            </p:childTnLst>
                          </p:cTn>
                        </p:par>
                        <p:par>
                          <p:cTn id="27" fill="hold">
                            <p:stCondLst>
                              <p:cond delay="500"/>
                            </p:stCondLst>
                            <p:childTnLst>
                              <p:par>
                                <p:cTn id="28" presetID="30" presetClass="emph" presetSubtype="0" fill="hold" grpId="1" nodeType="afterEffect">
                                  <p:stCondLst>
                                    <p:cond delay="0"/>
                                  </p:stCondLst>
                                  <p:childTnLst>
                                    <p:animClr clrSpc="hsl" dir="cw">
                                      <p:cBhvr override="childStyle">
                                        <p:cTn id="29" dur="500" fill="hold"/>
                                        <p:tgtEl>
                                          <p:spTgt spid="5"/>
                                        </p:tgtEl>
                                        <p:attrNameLst>
                                          <p:attrName>style.color</p:attrName>
                                        </p:attrNameLst>
                                      </p:cBhvr>
                                      <p:by>
                                        <p:hsl h="0" s="12549" l="25098"/>
                                      </p:by>
                                    </p:animClr>
                                    <p:animClr clrSpc="hsl" dir="cw">
                                      <p:cBhvr>
                                        <p:cTn id="30" dur="500" fill="hold"/>
                                        <p:tgtEl>
                                          <p:spTgt spid="5"/>
                                        </p:tgtEl>
                                        <p:attrNameLst>
                                          <p:attrName>fillcolor</p:attrName>
                                        </p:attrNameLst>
                                      </p:cBhvr>
                                      <p:by>
                                        <p:hsl h="0" s="12549" l="25098"/>
                                      </p:by>
                                    </p:animClr>
                                    <p:animClr clrSpc="hsl" dir="cw">
                                      <p:cBhvr>
                                        <p:cTn id="31" dur="500" fill="hold"/>
                                        <p:tgtEl>
                                          <p:spTgt spid="5"/>
                                        </p:tgtEl>
                                        <p:attrNameLst>
                                          <p:attrName>stroke.color</p:attrName>
                                        </p:attrNameLst>
                                      </p:cBhvr>
                                      <p:by>
                                        <p:hsl h="0" s="12549" l="25098"/>
                                      </p:by>
                                    </p:animClr>
                                    <p:set>
                                      <p:cBhvr>
                                        <p:cTn id="32" dur="500" fill="hold"/>
                                        <p:tgtEl>
                                          <p:spTgt spid="5"/>
                                        </p:tgtEl>
                                        <p:attrNameLst>
                                          <p:attrName>fill.type</p:attrName>
                                        </p:attrNameLst>
                                      </p:cBhvr>
                                      <p:to>
                                        <p:strVal val="solid"/>
                                      </p:to>
                                    </p:set>
                                  </p:childTnLst>
                                </p:cTn>
                              </p:par>
                            </p:childTnLst>
                          </p:cTn>
                        </p:par>
                        <p:par>
                          <p:cTn id="33" fill="hold">
                            <p:stCondLst>
                              <p:cond delay="1000"/>
                            </p:stCondLst>
                            <p:childTnLst>
                              <p:par>
                                <p:cTn id="34" presetID="30" presetClass="emph" presetSubtype="0" fill="hold" grpId="1" nodeType="afterEffect">
                                  <p:stCondLst>
                                    <p:cond delay="0"/>
                                  </p:stCondLst>
                                  <p:childTnLst>
                                    <p:animClr clrSpc="hsl" dir="cw">
                                      <p:cBhvr override="childStyle">
                                        <p:cTn id="35" dur="500" fill="hold"/>
                                        <p:tgtEl>
                                          <p:spTgt spid="6"/>
                                        </p:tgtEl>
                                        <p:attrNameLst>
                                          <p:attrName>style.color</p:attrName>
                                        </p:attrNameLst>
                                      </p:cBhvr>
                                      <p:by>
                                        <p:hsl h="0" s="12549" l="25098"/>
                                      </p:by>
                                    </p:animClr>
                                    <p:animClr clrSpc="hsl" dir="cw">
                                      <p:cBhvr>
                                        <p:cTn id="36" dur="500" fill="hold"/>
                                        <p:tgtEl>
                                          <p:spTgt spid="6"/>
                                        </p:tgtEl>
                                        <p:attrNameLst>
                                          <p:attrName>fillcolor</p:attrName>
                                        </p:attrNameLst>
                                      </p:cBhvr>
                                      <p:by>
                                        <p:hsl h="0" s="12549" l="25098"/>
                                      </p:by>
                                    </p:animClr>
                                    <p:animClr clrSpc="hsl" dir="cw">
                                      <p:cBhvr>
                                        <p:cTn id="37" dur="500" fill="hold"/>
                                        <p:tgtEl>
                                          <p:spTgt spid="6"/>
                                        </p:tgtEl>
                                        <p:attrNameLst>
                                          <p:attrName>stroke.color</p:attrName>
                                        </p:attrNameLst>
                                      </p:cBhvr>
                                      <p:by>
                                        <p:hsl h="0" s="12549" l="25098"/>
                                      </p:by>
                                    </p:animClr>
                                    <p:set>
                                      <p:cBhvr>
                                        <p:cTn id="38" dur="500" fill="hold"/>
                                        <p:tgtEl>
                                          <p:spTgt spid="6"/>
                                        </p:tgtEl>
                                        <p:attrNameLst>
                                          <p:attrName>fill.type</p:attrName>
                                        </p:attrNameLst>
                                      </p:cBhvr>
                                      <p:to>
                                        <p:strVal val="solid"/>
                                      </p:to>
                                    </p:set>
                                  </p:childTnLst>
                                </p:cTn>
                              </p:par>
                            </p:childTnLst>
                          </p:cTn>
                        </p:par>
                        <p:par>
                          <p:cTn id="39" fill="hold">
                            <p:stCondLst>
                              <p:cond delay="1500"/>
                            </p:stCondLst>
                            <p:childTnLst>
                              <p:par>
                                <p:cTn id="40" presetID="30" presetClass="emph" presetSubtype="0" fill="hold" grpId="0" nodeType="afterEffect">
                                  <p:stCondLst>
                                    <p:cond delay="0"/>
                                  </p:stCondLst>
                                  <p:childTnLst>
                                    <p:animClr clrSpc="hsl" dir="cw">
                                      <p:cBhvr override="childStyle">
                                        <p:cTn id="41" dur="500" fill="hold"/>
                                        <p:tgtEl>
                                          <p:spTgt spid="27"/>
                                        </p:tgtEl>
                                        <p:attrNameLst>
                                          <p:attrName>style.color</p:attrName>
                                        </p:attrNameLst>
                                      </p:cBhvr>
                                      <p:by>
                                        <p:hsl h="0" s="12549" l="25098"/>
                                      </p:by>
                                    </p:animClr>
                                    <p:animClr clrSpc="hsl" dir="cw">
                                      <p:cBhvr>
                                        <p:cTn id="42" dur="500" fill="hold"/>
                                        <p:tgtEl>
                                          <p:spTgt spid="27"/>
                                        </p:tgtEl>
                                        <p:attrNameLst>
                                          <p:attrName>fillcolor</p:attrName>
                                        </p:attrNameLst>
                                      </p:cBhvr>
                                      <p:by>
                                        <p:hsl h="0" s="12549" l="25098"/>
                                      </p:by>
                                    </p:animClr>
                                    <p:animClr clrSpc="hsl" dir="cw">
                                      <p:cBhvr>
                                        <p:cTn id="43" dur="500" fill="hold"/>
                                        <p:tgtEl>
                                          <p:spTgt spid="27"/>
                                        </p:tgtEl>
                                        <p:attrNameLst>
                                          <p:attrName>stroke.color</p:attrName>
                                        </p:attrNameLst>
                                      </p:cBhvr>
                                      <p:by>
                                        <p:hsl h="0" s="12549" l="25098"/>
                                      </p:by>
                                    </p:animClr>
                                    <p:set>
                                      <p:cBhvr>
                                        <p:cTn id="44" dur="500" fill="hold"/>
                                        <p:tgtEl>
                                          <p:spTgt spid="27"/>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1"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80">
                                          <p:stCondLst>
                                            <p:cond delay="0"/>
                                          </p:stCondLst>
                                        </p:cTn>
                                        <p:tgtEl>
                                          <p:spTgt spid="8"/>
                                        </p:tgtEl>
                                      </p:cBhvr>
                                    </p:animEffect>
                                    <p:anim calcmode="lin" valueType="num">
                                      <p:cBhvr>
                                        <p:cTn id="5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5" dur="26">
                                          <p:stCondLst>
                                            <p:cond delay="650"/>
                                          </p:stCondLst>
                                        </p:cTn>
                                        <p:tgtEl>
                                          <p:spTgt spid="8"/>
                                        </p:tgtEl>
                                      </p:cBhvr>
                                      <p:to x="100000" y="60000"/>
                                    </p:animScale>
                                    <p:animScale>
                                      <p:cBhvr>
                                        <p:cTn id="56" dur="166" decel="50000">
                                          <p:stCondLst>
                                            <p:cond delay="676"/>
                                          </p:stCondLst>
                                        </p:cTn>
                                        <p:tgtEl>
                                          <p:spTgt spid="8"/>
                                        </p:tgtEl>
                                      </p:cBhvr>
                                      <p:to x="100000" y="100000"/>
                                    </p:animScale>
                                    <p:animScale>
                                      <p:cBhvr>
                                        <p:cTn id="57" dur="26">
                                          <p:stCondLst>
                                            <p:cond delay="1312"/>
                                          </p:stCondLst>
                                        </p:cTn>
                                        <p:tgtEl>
                                          <p:spTgt spid="8"/>
                                        </p:tgtEl>
                                      </p:cBhvr>
                                      <p:to x="100000" y="80000"/>
                                    </p:animScale>
                                    <p:animScale>
                                      <p:cBhvr>
                                        <p:cTn id="58" dur="166" decel="50000">
                                          <p:stCondLst>
                                            <p:cond delay="1338"/>
                                          </p:stCondLst>
                                        </p:cTn>
                                        <p:tgtEl>
                                          <p:spTgt spid="8"/>
                                        </p:tgtEl>
                                      </p:cBhvr>
                                      <p:to x="100000" y="100000"/>
                                    </p:animScale>
                                    <p:animScale>
                                      <p:cBhvr>
                                        <p:cTn id="59" dur="26">
                                          <p:stCondLst>
                                            <p:cond delay="1642"/>
                                          </p:stCondLst>
                                        </p:cTn>
                                        <p:tgtEl>
                                          <p:spTgt spid="8"/>
                                        </p:tgtEl>
                                      </p:cBhvr>
                                      <p:to x="100000" y="90000"/>
                                    </p:animScale>
                                    <p:animScale>
                                      <p:cBhvr>
                                        <p:cTn id="60" dur="166" decel="50000">
                                          <p:stCondLst>
                                            <p:cond delay="1668"/>
                                          </p:stCondLst>
                                        </p:cTn>
                                        <p:tgtEl>
                                          <p:spTgt spid="8"/>
                                        </p:tgtEl>
                                      </p:cBhvr>
                                      <p:to x="100000" y="100000"/>
                                    </p:animScale>
                                    <p:animScale>
                                      <p:cBhvr>
                                        <p:cTn id="61" dur="26">
                                          <p:stCondLst>
                                            <p:cond delay="1808"/>
                                          </p:stCondLst>
                                        </p:cTn>
                                        <p:tgtEl>
                                          <p:spTgt spid="8"/>
                                        </p:tgtEl>
                                      </p:cBhvr>
                                      <p:to x="100000" y="95000"/>
                                    </p:animScale>
                                    <p:animScale>
                                      <p:cBhvr>
                                        <p:cTn id="62" dur="166" decel="50000">
                                          <p:stCondLst>
                                            <p:cond delay="1834"/>
                                          </p:stCondLst>
                                        </p:cTn>
                                        <p:tgtEl>
                                          <p:spTgt spid="8"/>
                                        </p:tgtEl>
                                      </p:cBhvr>
                                      <p:to x="100000" y="100000"/>
                                    </p:animScale>
                                  </p:childTnLst>
                                </p:cTn>
                              </p:par>
                            </p:childTnLst>
                          </p:cTn>
                        </p:par>
                        <p:par>
                          <p:cTn id="63" fill="hold">
                            <p:stCondLst>
                              <p:cond delay="2000"/>
                            </p:stCondLst>
                            <p:childTnLst>
                              <p:par>
                                <p:cTn id="64" presetID="6" presetClass="emph" presetSubtype="0" fill="hold" grpId="0" nodeType="afterEffect">
                                  <p:stCondLst>
                                    <p:cond delay="0"/>
                                  </p:stCondLst>
                                  <p:childTnLst>
                                    <p:animScale>
                                      <p:cBhvr>
                                        <p:cTn id="65" dur="2000" fill="hold"/>
                                        <p:tgtEl>
                                          <p:spTgt spid="8"/>
                                        </p:tgtEl>
                                      </p:cBhvr>
                                      <p:by x="150000" y="150000"/>
                                    </p:animScale>
                                  </p:childTnLst>
                                </p:cTn>
                              </p:par>
                            </p:childTnLst>
                          </p:cTn>
                        </p:par>
                        <p:par>
                          <p:cTn id="66" fill="hold">
                            <p:stCondLst>
                              <p:cond delay="4000"/>
                            </p:stCondLst>
                            <p:childTnLst>
                              <p:par>
                                <p:cTn id="67" presetID="16" presetClass="exit" presetSubtype="21" fill="hold" grpId="2" nodeType="afterEffect">
                                  <p:stCondLst>
                                    <p:cond delay="0"/>
                                  </p:stCondLst>
                                  <p:childTnLst>
                                    <p:animEffect transition="out" filter="barn(inVertical)">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6" presetClass="exit" presetSubtype="21" fill="hold" grpId="1" nodeType="clickEffect">
                                  <p:stCondLst>
                                    <p:cond delay="0"/>
                                  </p:stCondLst>
                                  <p:childTnLst>
                                    <p:animEffect transition="out" filter="barn(inVertical)">
                                      <p:cBhvr>
                                        <p:cTn id="73" dur="500"/>
                                        <p:tgtEl>
                                          <p:spTgt spid="7"/>
                                        </p:tgtEl>
                                      </p:cBhvr>
                                    </p:animEffect>
                                    <p:set>
                                      <p:cBhvr>
                                        <p:cTn id="7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p:bldP spid="7" grpId="1"/>
      <p:bldP spid="16" grpId="0"/>
      <p:bldP spid="18" grpId="0"/>
      <p:bldP spid="5" grpId="0"/>
      <p:bldP spid="5" grpId="1"/>
      <p:bldP spid="6" grpId="0"/>
      <p:bldP spid="6" grpId="1"/>
      <p:bldP spid="8" grpId="0"/>
      <p:bldP spid="8" grpId="1"/>
      <p:bldP spid="8"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8621486" y="3441774"/>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F0A6E-E1FF-B79F-E36C-6D401573E89C}"/>
              </a:ext>
            </a:extLst>
          </p:cNvPr>
          <p:cNvSpPr txBox="1"/>
          <p:nvPr/>
        </p:nvSpPr>
        <p:spPr>
          <a:xfrm>
            <a:off x="6631028"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18995"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27" name="Oval 26">
            <a:extLst>
              <a:ext uri="{FF2B5EF4-FFF2-40B4-BE49-F238E27FC236}">
                <a16:creationId xmlns:a16="http://schemas.microsoft.com/office/drawing/2014/main" id="{6B68DE12-CA2F-DDB9-40F9-7A400D69D583}"/>
              </a:ext>
            </a:extLst>
          </p:cNvPr>
          <p:cNvSpPr/>
          <p:nvPr/>
        </p:nvSpPr>
        <p:spPr>
          <a:xfrm>
            <a:off x="6199128"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5865111-3FCA-4F6A-D3DB-D3382F79AF19}"/>
              </a:ext>
            </a:extLst>
          </p:cNvPr>
          <p:cNvSpPr/>
          <p:nvPr/>
        </p:nvSpPr>
        <p:spPr>
          <a:xfrm>
            <a:off x="4323149"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4893296" y="3456932"/>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5" name="Straight Arrow Connector 34">
            <a:extLst>
              <a:ext uri="{FF2B5EF4-FFF2-40B4-BE49-F238E27FC236}">
                <a16:creationId xmlns:a16="http://schemas.microsoft.com/office/drawing/2014/main" id="{D67FC1D7-442C-67CD-91CC-084D7A6DBFA5}"/>
              </a:ext>
            </a:extLst>
          </p:cNvPr>
          <p:cNvCxnSpPr>
            <a:stCxn id="11" idx="4"/>
            <a:endCxn id="27" idx="0"/>
          </p:cNvCxnSpPr>
          <p:nvPr/>
        </p:nvCxnSpPr>
        <p:spPr>
          <a:xfrm flipH="1">
            <a:off x="7001978" y="2112553"/>
            <a:ext cx="116017" cy="12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25999" y="1980785"/>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630A65-729B-D20A-EBC4-2B3735F1D4B0}"/>
              </a:ext>
            </a:extLst>
          </p:cNvPr>
          <p:cNvSpPr txBox="1"/>
          <p:nvPr/>
        </p:nvSpPr>
        <p:spPr>
          <a:xfrm>
            <a:off x="6474052" y="3452602"/>
            <a:ext cx="498764" cy="584775"/>
          </a:xfrm>
          <a:prstGeom prst="rect">
            <a:avLst/>
          </a:prstGeom>
          <a:noFill/>
        </p:spPr>
        <p:txBody>
          <a:bodyPr wrap="square" rtlCol="0">
            <a:spAutoFit/>
          </a:bodyPr>
          <a:lstStyle/>
          <a:p>
            <a:r>
              <a:rPr lang="en-US" sz="3200" dirty="0">
                <a:solidFill>
                  <a:schemeClr val="accent1">
                    <a:lumMod val="60000"/>
                    <a:lumOff val="40000"/>
                  </a:schemeClr>
                </a:solidFill>
              </a:rPr>
              <a:t>4</a:t>
            </a:r>
          </a:p>
        </p:txBody>
      </p:sp>
      <p:sp>
        <p:nvSpPr>
          <p:cNvPr id="5" name="TextBox 4">
            <a:extLst>
              <a:ext uri="{FF2B5EF4-FFF2-40B4-BE49-F238E27FC236}">
                <a16:creationId xmlns:a16="http://schemas.microsoft.com/office/drawing/2014/main" id="{C8F926AD-BF19-C95F-885B-7D5FC0F8BE10}"/>
              </a:ext>
            </a:extLst>
          </p:cNvPr>
          <p:cNvSpPr txBox="1"/>
          <p:nvPr/>
        </p:nvSpPr>
        <p:spPr>
          <a:xfrm>
            <a:off x="6795665" y="345418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6" name="TextBox 5">
            <a:extLst>
              <a:ext uri="{FF2B5EF4-FFF2-40B4-BE49-F238E27FC236}">
                <a16:creationId xmlns:a16="http://schemas.microsoft.com/office/drawing/2014/main" id="{71A5B83D-27D3-D22D-F76B-6FC5429BA606}"/>
              </a:ext>
            </a:extLst>
          </p:cNvPr>
          <p:cNvSpPr txBox="1"/>
          <p:nvPr/>
        </p:nvSpPr>
        <p:spPr>
          <a:xfrm>
            <a:off x="7110341" y="3457314"/>
            <a:ext cx="498764" cy="584775"/>
          </a:xfrm>
          <a:prstGeom prst="rect">
            <a:avLst/>
          </a:prstGeom>
          <a:noFill/>
        </p:spPr>
        <p:txBody>
          <a:bodyPr wrap="square" rtlCol="0">
            <a:spAutoFit/>
          </a:bodyPr>
          <a:lstStyle/>
          <a:p>
            <a:r>
              <a:rPr lang="en-US" sz="3200" dirty="0">
                <a:solidFill>
                  <a:schemeClr val="accent1">
                    <a:lumMod val="60000"/>
                    <a:lumOff val="40000"/>
                  </a:schemeClr>
                </a:solidFill>
              </a:rPr>
              <a:t>7</a:t>
            </a:r>
          </a:p>
        </p:txBody>
      </p:sp>
      <p:sp>
        <p:nvSpPr>
          <p:cNvPr id="9" name="Oval 8">
            <a:extLst>
              <a:ext uri="{FF2B5EF4-FFF2-40B4-BE49-F238E27FC236}">
                <a16:creationId xmlns:a16="http://schemas.microsoft.com/office/drawing/2014/main" id="{2226A2CB-0E16-B568-E448-F20F6D45DED5}"/>
              </a:ext>
            </a:extLst>
          </p:cNvPr>
          <p:cNvSpPr/>
          <p:nvPr/>
        </p:nvSpPr>
        <p:spPr>
          <a:xfrm>
            <a:off x="2225636" y="3295106"/>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4708898-5C3D-05BD-B078-63B00C399CF4}"/>
              </a:ext>
            </a:extLst>
          </p:cNvPr>
          <p:cNvSpPr/>
          <p:nvPr/>
        </p:nvSpPr>
        <p:spPr>
          <a:xfrm>
            <a:off x="10102301"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A5984C2-002F-86A2-137B-120EF638DFC4}"/>
              </a:ext>
            </a:extLst>
          </p:cNvPr>
          <p:cNvCxnSpPr>
            <a:stCxn id="11" idx="2"/>
            <a:endCxn id="9" idx="0"/>
          </p:cNvCxnSpPr>
          <p:nvPr/>
        </p:nvCxnSpPr>
        <p:spPr>
          <a:xfrm flipH="1">
            <a:off x="3028486" y="1662670"/>
            <a:ext cx="3286659" cy="163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5383E7-1AFD-67DA-4E58-5114A789A886}"/>
              </a:ext>
            </a:extLst>
          </p:cNvPr>
          <p:cNvCxnSpPr>
            <a:stCxn id="11" idx="6"/>
            <a:endCxn id="17" idx="0"/>
          </p:cNvCxnSpPr>
          <p:nvPr/>
        </p:nvCxnSpPr>
        <p:spPr>
          <a:xfrm>
            <a:off x="7920844" y="1662670"/>
            <a:ext cx="2984307" cy="16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FBBC10-35BE-1F3B-8461-7B159A0451B5}"/>
              </a:ext>
            </a:extLst>
          </p:cNvPr>
          <p:cNvSpPr txBox="1"/>
          <p:nvPr/>
        </p:nvSpPr>
        <p:spPr>
          <a:xfrm>
            <a:off x="2759354" y="5131952"/>
            <a:ext cx="9321467" cy="769441"/>
          </a:xfrm>
          <a:prstGeom prst="rect">
            <a:avLst/>
          </a:prstGeom>
          <a:noFill/>
        </p:spPr>
        <p:txBody>
          <a:bodyPr wrap="square" rtlCol="0">
            <a:spAutoFit/>
          </a:bodyPr>
          <a:lstStyle/>
          <a:p>
            <a:r>
              <a:rPr lang="en-US" sz="4400" dirty="0">
                <a:solidFill>
                  <a:srgbClr val="B21EB2"/>
                </a:solidFill>
                <a:latin typeface="Arial Black" panose="020B0A04020102020204" pitchFamily="34" charset="0"/>
              </a:rPr>
              <a:t>IT IS TIME TO SPLIT AGAIN</a:t>
            </a:r>
          </a:p>
        </p:txBody>
      </p:sp>
    </p:spTree>
    <p:extLst>
      <p:ext uri="{BB962C8B-B14F-4D97-AF65-F5344CB8AC3E}">
        <p14:creationId xmlns:p14="http://schemas.microsoft.com/office/powerpoint/2010/main" val="370155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3.81944E-6 3.08642E-6 L 0.0089 -0.26331 " pathEditMode="relative" rAng="0" ptsTypes="AA">
                                      <p:cBhvr>
                                        <p:cTn id="6" dur="2000" fill="hold"/>
                                        <p:tgtEl>
                                          <p:spTgt spid="5"/>
                                        </p:tgtEl>
                                        <p:attrNameLst>
                                          <p:attrName>ppt_x</p:attrName>
                                          <p:attrName>ppt_y</p:attrName>
                                        </p:attrNameLst>
                                      </p:cBhvr>
                                      <p:rCtr x="445" y="-13175"/>
                                    </p:animMotion>
                                  </p:childTnLst>
                                </p:cTn>
                              </p:par>
                            </p:childTnLst>
                          </p:cTn>
                        </p:par>
                        <p:par>
                          <p:cTn id="7" fill="hold">
                            <p:stCondLst>
                              <p:cond delay="2000"/>
                            </p:stCondLst>
                            <p:childTnLst>
                              <p:par>
                                <p:cTn id="8" presetID="16" presetClass="exit" presetSubtype="21" fill="hold" nodeType="afterEffect">
                                  <p:stCondLst>
                                    <p:cond delay="0"/>
                                  </p:stCondLst>
                                  <p:childTnLst>
                                    <p:animEffect transition="out" filter="barn(inVertical)">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6" presetClass="exit" presetSubtype="21" fill="hold" nodeType="withEffect">
                                  <p:stCondLst>
                                    <p:cond delay="0"/>
                                  </p:stCondLst>
                                  <p:childTnLst>
                                    <p:animEffect transition="out" filter="barn(inVertical)">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6" presetClass="exit" presetSubtype="21" fill="hold" grpId="0" nodeType="withEffect">
                                  <p:stCondLst>
                                    <p:cond delay="0"/>
                                  </p:stCondLst>
                                  <p:childTnLst>
                                    <p:animEffect transition="out" filter="barn(inVertical)">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25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childTnLst>
                          </p:cTn>
                        </p:par>
                        <p:par>
                          <p:cTn id="27" fill="hold">
                            <p:stCondLst>
                              <p:cond delay="3000"/>
                            </p:stCondLst>
                            <p:childTnLst>
                              <p:par>
                                <p:cTn id="28" presetID="35" presetClass="path" presetSubtype="0" accel="50000" decel="50000" fill="hold" grpId="0" nodeType="afterEffect">
                                  <p:stCondLst>
                                    <p:cond delay="0"/>
                                  </p:stCondLst>
                                  <p:childTnLst>
                                    <p:animMotion origin="layout" path="M -3.99306E-6 -2.71605E-6 L -0.14442 -0.01215 " pathEditMode="relative" rAng="0" ptsTypes="AA">
                                      <p:cBhvr>
                                        <p:cTn id="29" dur="2000" fill="hold"/>
                                        <p:tgtEl>
                                          <p:spTgt spid="31"/>
                                        </p:tgtEl>
                                        <p:attrNameLst>
                                          <p:attrName>ppt_x</p:attrName>
                                          <p:attrName>ppt_y</p:attrName>
                                        </p:attrNameLst>
                                      </p:cBhvr>
                                      <p:rCtr x="-7227" y="-617"/>
                                    </p:animMotion>
                                  </p:childTnLst>
                                </p:cTn>
                              </p:par>
                              <p:par>
                                <p:cTn id="30" presetID="35" presetClass="path" presetSubtype="0" accel="50000" decel="50000" fill="hold" grpId="0" nodeType="withEffect">
                                  <p:stCondLst>
                                    <p:cond delay="0"/>
                                  </p:stCondLst>
                                  <p:childTnLst>
                                    <p:animMotion origin="layout" path="M 3.09028E-6 -4.01235E-6 L -0.10808 0.00058 " pathEditMode="relative" rAng="0" ptsTypes="AA">
                                      <p:cBhvr>
                                        <p:cTn id="31" dur="2000" fill="hold"/>
                                        <p:tgtEl>
                                          <p:spTgt spid="18"/>
                                        </p:tgtEl>
                                        <p:attrNameLst>
                                          <p:attrName>ppt_x</p:attrName>
                                          <p:attrName>ppt_y</p:attrName>
                                        </p:attrNameLst>
                                      </p:cBhvr>
                                      <p:rCtr x="-5404" y="39"/>
                                    </p:animMotion>
                                  </p:childTnLst>
                                </p:cTn>
                              </p:par>
                              <p:par>
                                <p:cTn id="32" presetID="63" presetClass="path" presetSubtype="0" accel="50000" decel="50000" fill="hold" grpId="0" nodeType="withEffect">
                                  <p:stCondLst>
                                    <p:cond delay="0"/>
                                  </p:stCondLst>
                                  <p:childTnLst>
                                    <p:animMotion origin="layout" path="M 3.19444E-6 -3.7037E-6 L 0.13899 0.00367 " pathEditMode="relative" rAng="0" ptsTypes="AA">
                                      <p:cBhvr>
                                        <p:cTn id="33" dur="2000" fill="hold"/>
                                        <p:tgtEl>
                                          <p:spTgt spid="13"/>
                                        </p:tgtEl>
                                        <p:attrNameLst>
                                          <p:attrName>ppt_x</p:attrName>
                                          <p:attrName>ppt_y</p:attrName>
                                        </p:attrNameLst>
                                      </p:cBhvr>
                                      <p:rCtr x="6944" y="174"/>
                                    </p:animMotion>
                                  </p:childTnLst>
                                </p:cTn>
                              </p:par>
                              <p:par>
                                <p:cTn id="34" presetID="63" presetClass="path" presetSubtype="0" accel="50000" decel="50000" fill="hold" grpId="0" nodeType="withEffect">
                                  <p:stCondLst>
                                    <p:cond delay="0"/>
                                  </p:stCondLst>
                                  <p:childTnLst>
                                    <p:animMotion origin="layout" path="M 1.80556E-6 -2.71605E-6 L 0.1033 -0.00193 " pathEditMode="relative" rAng="0" ptsTypes="AA">
                                      <p:cBhvr>
                                        <p:cTn id="35" dur="2000" fill="hold"/>
                                        <p:tgtEl>
                                          <p:spTgt spid="6"/>
                                        </p:tgtEl>
                                        <p:attrNameLst>
                                          <p:attrName>ppt_x</p:attrName>
                                          <p:attrName>ppt_y</p:attrName>
                                        </p:attrNameLst>
                                      </p:cBhvr>
                                      <p:rCtr x="5165" y="0"/>
                                    </p:animMotion>
                                  </p:childTnLst>
                                </p:cTn>
                              </p:par>
                            </p:childTnLst>
                          </p:cTn>
                        </p:par>
                        <p:par>
                          <p:cTn id="36" fill="hold">
                            <p:stCondLst>
                              <p:cond delay="5000"/>
                            </p:stCondLst>
                            <p:childTnLst>
                              <p:par>
                                <p:cTn id="37" presetID="16" presetClass="entr" presetSubtype="2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arn(inVertical)">
                                      <p:cBhvr>
                                        <p:cTn id="42" dur="500"/>
                                        <p:tgtEl>
                                          <p:spTgt spid="37"/>
                                        </p:tgtEl>
                                      </p:cBhvr>
                                    </p:animEffect>
                                  </p:childTnLst>
                                </p:cTn>
                              </p:par>
                              <p:par>
                                <p:cTn id="43" presetID="16" presetClass="entr" presetSubtype="21"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inVertical)">
                                      <p:cBhvr>
                                        <p:cTn id="45" dur="500"/>
                                        <p:tgtEl>
                                          <p:spTgt spid="21"/>
                                        </p:tgtEl>
                                      </p:cBhvr>
                                    </p:animEffect>
                                  </p:childTnLst>
                                </p:cTn>
                              </p:par>
                              <p:par>
                                <p:cTn id="46" presetID="16" presetClass="entr" presetSubtype="21"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30" presetClass="emph" presetSubtype="0" fill="hold" grpId="0" nodeType="clickEffect">
                                  <p:stCondLst>
                                    <p:cond delay="0"/>
                                  </p:stCondLst>
                                  <p:childTnLst>
                                    <p:animClr clrSpc="hsl" dir="cw">
                                      <p:cBhvr override="childStyle">
                                        <p:cTn id="52" dur="500" fill="hold"/>
                                        <p:tgtEl>
                                          <p:spTgt spid="12"/>
                                        </p:tgtEl>
                                        <p:attrNameLst>
                                          <p:attrName>style.color</p:attrName>
                                        </p:attrNameLst>
                                      </p:cBhvr>
                                      <p:by>
                                        <p:hsl h="0" s="12549" l="25098"/>
                                      </p:by>
                                    </p:animClr>
                                    <p:animClr clrSpc="hsl" dir="cw">
                                      <p:cBhvr>
                                        <p:cTn id="53" dur="500" fill="hold"/>
                                        <p:tgtEl>
                                          <p:spTgt spid="12"/>
                                        </p:tgtEl>
                                        <p:attrNameLst>
                                          <p:attrName>fillcolor</p:attrName>
                                        </p:attrNameLst>
                                      </p:cBhvr>
                                      <p:by>
                                        <p:hsl h="0" s="12549" l="25098"/>
                                      </p:by>
                                    </p:animClr>
                                    <p:animClr clrSpc="hsl" dir="cw">
                                      <p:cBhvr>
                                        <p:cTn id="54" dur="500" fill="hold"/>
                                        <p:tgtEl>
                                          <p:spTgt spid="12"/>
                                        </p:tgtEl>
                                        <p:attrNameLst>
                                          <p:attrName>stroke.color</p:attrName>
                                        </p:attrNameLst>
                                      </p:cBhvr>
                                      <p:by>
                                        <p:hsl h="0" s="12549" l="25098"/>
                                      </p:by>
                                    </p:animClr>
                                    <p:set>
                                      <p:cBhvr>
                                        <p:cTn id="55" dur="500" fill="hold"/>
                                        <p:tgtEl>
                                          <p:spTgt spid="12"/>
                                        </p:tgtEl>
                                        <p:attrNameLst>
                                          <p:attrName>fill.type</p:attrName>
                                        </p:attrNameLst>
                                      </p:cBhvr>
                                      <p:to>
                                        <p:strVal val="solid"/>
                                      </p:to>
                                    </p:set>
                                  </p:childTnLst>
                                </p:cTn>
                              </p:par>
                            </p:childTnLst>
                          </p:cTn>
                        </p:par>
                        <p:par>
                          <p:cTn id="56" fill="hold">
                            <p:stCondLst>
                              <p:cond delay="500"/>
                            </p:stCondLst>
                            <p:childTnLst>
                              <p:par>
                                <p:cTn id="57" presetID="30" presetClass="emph" presetSubtype="0" fill="hold" grpId="1" nodeType="afterEffect">
                                  <p:stCondLst>
                                    <p:cond delay="0"/>
                                  </p:stCondLst>
                                  <p:childTnLst>
                                    <p:animClr clrSpc="hsl" dir="cw">
                                      <p:cBhvr override="childStyle">
                                        <p:cTn id="58" dur="500" fill="hold"/>
                                        <p:tgtEl>
                                          <p:spTgt spid="5"/>
                                        </p:tgtEl>
                                        <p:attrNameLst>
                                          <p:attrName>style.color</p:attrName>
                                        </p:attrNameLst>
                                      </p:cBhvr>
                                      <p:by>
                                        <p:hsl h="0" s="12549" l="25098"/>
                                      </p:by>
                                    </p:animClr>
                                    <p:animClr clrSpc="hsl" dir="cw">
                                      <p:cBhvr>
                                        <p:cTn id="59" dur="500" fill="hold"/>
                                        <p:tgtEl>
                                          <p:spTgt spid="5"/>
                                        </p:tgtEl>
                                        <p:attrNameLst>
                                          <p:attrName>fillcolor</p:attrName>
                                        </p:attrNameLst>
                                      </p:cBhvr>
                                      <p:by>
                                        <p:hsl h="0" s="12549" l="25098"/>
                                      </p:by>
                                    </p:animClr>
                                    <p:animClr clrSpc="hsl" dir="cw">
                                      <p:cBhvr>
                                        <p:cTn id="60" dur="500" fill="hold"/>
                                        <p:tgtEl>
                                          <p:spTgt spid="5"/>
                                        </p:tgtEl>
                                        <p:attrNameLst>
                                          <p:attrName>stroke.color</p:attrName>
                                        </p:attrNameLst>
                                      </p:cBhvr>
                                      <p:by>
                                        <p:hsl h="0" s="12549" l="25098"/>
                                      </p:by>
                                    </p:animClr>
                                    <p:set>
                                      <p:cBhvr>
                                        <p:cTn id="61" dur="500" fill="hold"/>
                                        <p:tgtEl>
                                          <p:spTgt spid="5"/>
                                        </p:tgtEl>
                                        <p:attrNameLst>
                                          <p:attrName>fill.type</p:attrName>
                                        </p:attrNameLst>
                                      </p:cBhvr>
                                      <p:to>
                                        <p:strVal val="solid"/>
                                      </p:to>
                                    </p:set>
                                  </p:childTnLst>
                                </p:cTn>
                              </p:par>
                            </p:childTnLst>
                          </p:cTn>
                        </p:par>
                        <p:par>
                          <p:cTn id="62" fill="hold">
                            <p:stCondLst>
                              <p:cond delay="1000"/>
                            </p:stCondLst>
                            <p:childTnLst>
                              <p:par>
                                <p:cTn id="63" presetID="30" presetClass="emph" presetSubtype="0" fill="hold" grpId="0" nodeType="afterEffect">
                                  <p:stCondLst>
                                    <p:cond delay="0"/>
                                  </p:stCondLst>
                                  <p:childTnLst>
                                    <p:animClr clrSpc="hsl" dir="cw">
                                      <p:cBhvr override="childStyle">
                                        <p:cTn id="64" dur="500" fill="hold"/>
                                        <p:tgtEl>
                                          <p:spTgt spid="24"/>
                                        </p:tgtEl>
                                        <p:attrNameLst>
                                          <p:attrName>style.color</p:attrName>
                                        </p:attrNameLst>
                                      </p:cBhvr>
                                      <p:by>
                                        <p:hsl h="0" s="12549" l="25098"/>
                                      </p:by>
                                    </p:animClr>
                                    <p:animClr clrSpc="hsl" dir="cw">
                                      <p:cBhvr>
                                        <p:cTn id="65" dur="500" fill="hold"/>
                                        <p:tgtEl>
                                          <p:spTgt spid="24"/>
                                        </p:tgtEl>
                                        <p:attrNameLst>
                                          <p:attrName>fillcolor</p:attrName>
                                        </p:attrNameLst>
                                      </p:cBhvr>
                                      <p:by>
                                        <p:hsl h="0" s="12549" l="25098"/>
                                      </p:by>
                                    </p:animClr>
                                    <p:animClr clrSpc="hsl" dir="cw">
                                      <p:cBhvr>
                                        <p:cTn id="66" dur="500" fill="hold"/>
                                        <p:tgtEl>
                                          <p:spTgt spid="24"/>
                                        </p:tgtEl>
                                        <p:attrNameLst>
                                          <p:attrName>stroke.color</p:attrName>
                                        </p:attrNameLst>
                                      </p:cBhvr>
                                      <p:by>
                                        <p:hsl h="0" s="12549" l="25098"/>
                                      </p:by>
                                    </p:animClr>
                                    <p:set>
                                      <p:cBhvr>
                                        <p:cTn id="67" dur="500" fill="hold"/>
                                        <p:tgtEl>
                                          <p:spTgt spid="24"/>
                                        </p:tgtEl>
                                        <p:attrNameLst>
                                          <p:attrName>fill.type</p:attrName>
                                        </p:attrNameLst>
                                      </p:cBhvr>
                                      <p:to>
                                        <p:strVal val="solid"/>
                                      </p:to>
                                    </p:set>
                                  </p:childTnLst>
                                </p:cTn>
                              </p:par>
                            </p:childTnLst>
                          </p:cTn>
                        </p:par>
                        <p:par>
                          <p:cTn id="68" fill="hold">
                            <p:stCondLst>
                              <p:cond delay="1500"/>
                            </p:stCondLst>
                            <p:childTnLst>
                              <p:par>
                                <p:cTn id="69" presetID="30" presetClass="emph" presetSubtype="0" fill="hold" grpId="0" nodeType="afterEffect">
                                  <p:stCondLst>
                                    <p:cond delay="0"/>
                                  </p:stCondLst>
                                  <p:childTnLst>
                                    <p:animClr clrSpc="hsl" dir="cw">
                                      <p:cBhvr override="childStyle">
                                        <p:cTn id="70" dur="500" fill="hold"/>
                                        <p:tgtEl>
                                          <p:spTgt spid="11"/>
                                        </p:tgtEl>
                                        <p:attrNameLst>
                                          <p:attrName>style.color</p:attrName>
                                        </p:attrNameLst>
                                      </p:cBhvr>
                                      <p:by>
                                        <p:hsl h="0" s="12549" l="25098"/>
                                      </p:by>
                                    </p:animClr>
                                    <p:animClr clrSpc="hsl" dir="cw">
                                      <p:cBhvr>
                                        <p:cTn id="71" dur="500" fill="hold"/>
                                        <p:tgtEl>
                                          <p:spTgt spid="11"/>
                                        </p:tgtEl>
                                        <p:attrNameLst>
                                          <p:attrName>fillcolor</p:attrName>
                                        </p:attrNameLst>
                                      </p:cBhvr>
                                      <p:by>
                                        <p:hsl h="0" s="12549" l="25098"/>
                                      </p:by>
                                    </p:animClr>
                                    <p:animClr clrSpc="hsl" dir="cw">
                                      <p:cBhvr>
                                        <p:cTn id="72" dur="500" fill="hold"/>
                                        <p:tgtEl>
                                          <p:spTgt spid="11"/>
                                        </p:tgtEl>
                                        <p:attrNameLst>
                                          <p:attrName>stroke.color</p:attrName>
                                        </p:attrNameLst>
                                      </p:cBhvr>
                                      <p:by>
                                        <p:hsl h="0" s="12549" l="25098"/>
                                      </p:by>
                                    </p:animClr>
                                    <p:set>
                                      <p:cBhvr>
                                        <p:cTn id="73" dur="500" fill="hold"/>
                                        <p:tgtEl>
                                          <p:spTgt spid="11"/>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1" nodeType="clickEffect">
                                  <p:stCondLst>
                                    <p:cond delay="0"/>
                                  </p:stCondLst>
                                  <p:iterate type="lt">
                                    <p:tmPct val="0"/>
                                  </p:iterate>
                                  <p:childTnLst>
                                    <p:set>
                                      <p:cBhvr>
                                        <p:cTn id="77" dur="1" fill="hold">
                                          <p:stCondLst>
                                            <p:cond delay="0"/>
                                          </p:stCondLst>
                                        </p:cTn>
                                        <p:tgtEl>
                                          <p:spTgt spid="32"/>
                                        </p:tgtEl>
                                        <p:attrNameLst>
                                          <p:attrName>style.visibility</p:attrName>
                                        </p:attrNameLst>
                                      </p:cBhvr>
                                      <p:to>
                                        <p:strVal val="visible"/>
                                      </p:to>
                                    </p:set>
                                    <p:animEffect transition="in" filter="wipe(down)">
                                      <p:cBhvr>
                                        <p:cTn id="78" dur="580">
                                          <p:stCondLst>
                                            <p:cond delay="0"/>
                                          </p:stCondLst>
                                        </p:cTn>
                                        <p:tgtEl>
                                          <p:spTgt spid="32"/>
                                        </p:tgtEl>
                                      </p:cBhvr>
                                    </p:animEffect>
                                    <p:anim calcmode="lin" valueType="num">
                                      <p:cBhvr>
                                        <p:cTn id="79"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84" dur="26">
                                          <p:stCondLst>
                                            <p:cond delay="650"/>
                                          </p:stCondLst>
                                        </p:cTn>
                                        <p:tgtEl>
                                          <p:spTgt spid="32"/>
                                        </p:tgtEl>
                                      </p:cBhvr>
                                      <p:to x="100000" y="60000"/>
                                    </p:animScale>
                                    <p:animScale>
                                      <p:cBhvr>
                                        <p:cTn id="85" dur="166" decel="50000">
                                          <p:stCondLst>
                                            <p:cond delay="676"/>
                                          </p:stCondLst>
                                        </p:cTn>
                                        <p:tgtEl>
                                          <p:spTgt spid="32"/>
                                        </p:tgtEl>
                                      </p:cBhvr>
                                      <p:to x="100000" y="100000"/>
                                    </p:animScale>
                                    <p:animScale>
                                      <p:cBhvr>
                                        <p:cTn id="86" dur="26">
                                          <p:stCondLst>
                                            <p:cond delay="1312"/>
                                          </p:stCondLst>
                                        </p:cTn>
                                        <p:tgtEl>
                                          <p:spTgt spid="32"/>
                                        </p:tgtEl>
                                      </p:cBhvr>
                                      <p:to x="100000" y="80000"/>
                                    </p:animScale>
                                    <p:animScale>
                                      <p:cBhvr>
                                        <p:cTn id="87" dur="166" decel="50000">
                                          <p:stCondLst>
                                            <p:cond delay="1338"/>
                                          </p:stCondLst>
                                        </p:cTn>
                                        <p:tgtEl>
                                          <p:spTgt spid="32"/>
                                        </p:tgtEl>
                                      </p:cBhvr>
                                      <p:to x="100000" y="100000"/>
                                    </p:animScale>
                                    <p:animScale>
                                      <p:cBhvr>
                                        <p:cTn id="88" dur="26">
                                          <p:stCondLst>
                                            <p:cond delay="1642"/>
                                          </p:stCondLst>
                                        </p:cTn>
                                        <p:tgtEl>
                                          <p:spTgt spid="32"/>
                                        </p:tgtEl>
                                      </p:cBhvr>
                                      <p:to x="100000" y="90000"/>
                                    </p:animScale>
                                    <p:animScale>
                                      <p:cBhvr>
                                        <p:cTn id="89" dur="166" decel="50000">
                                          <p:stCondLst>
                                            <p:cond delay="1668"/>
                                          </p:stCondLst>
                                        </p:cTn>
                                        <p:tgtEl>
                                          <p:spTgt spid="32"/>
                                        </p:tgtEl>
                                      </p:cBhvr>
                                      <p:to x="100000" y="100000"/>
                                    </p:animScale>
                                    <p:animScale>
                                      <p:cBhvr>
                                        <p:cTn id="90" dur="26">
                                          <p:stCondLst>
                                            <p:cond delay="1808"/>
                                          </p:stCondLst>
                                        </p:cTn>
                                        <p:tgtEl>
                                          <p:spTgt spid="32"/>
                                        </p:tgtEl>
                                      </p:cBhvr>
                                      <p:to x="100000" y="95000"/>
                                    </p:animScale>
                                    <p:animScale>
                                      <p:cBhvr>
                                        <p:cTn id="91" dur="166" decel="50000">
                                          <p:stCondLst>
                                            <p:cond delay="1834"/>
                                          </p:stCondLst>
                                        </p:cTn>
                                        <p:tgtEl>
                                          <p:spTgt spid="32"/>
                                        </p:tgtEl>
                                      </p:cBhvr>
                                      <p:to x="100000" y="100000"/>
                                    </p:animScale>
                                  </p:childTnLst>
                                </p:cTn>
                              </p:par>
                            </p:childTnLst>
                          </p:cTn>
                        </p:par>
                        <p:par>
                          <p:cTn id="92" fill="hold">
                            <p:stCondLst>
                              <p:cond delay="2000"/>
                            </p:stCondLst>
                            <p:childTnLst>
                              <p:par>
                                <p:cTn id="93" presetID="6" presetClass="emph" presetSubtype="0" fill="hold" grpId="0" nodeType="afterEffect">
                                  <p:stCondLst>
                                    <p:cond delay="0"/>
                                  </p:stCondLst>
                                  <p:iterate type="lt">
                                    <p:tmPct val="0"/>
                                  </p:iterate>
                                  <p:childTnLst>
                                    <p:animScale>
                                      <p:cBhvr>
                                        <p:cTn id="94" dur="2000" fill="hold"/>
                                        <p:tgtEl>
                                          <p:spTgt spid="32"/>
                                        </p:tgtEl>
                                      </p:cBhvr>
                                      <p:by x="150000" y="150000"/>
                                    </p:animScale>
                                  </p:childTnLst>
                                </p:cTn>
                              </p:par>
                            </p:childTnLst>
                          </p:cTn>
                        </p:par>
                        <p:par>
                          <p:cTn id="95" fill="hold">
                            <p:stCondLst>
                              <p:cond delay="4000"/>
                            </p:stCondLst>
                            <p:childTnLst>
                              <p:par>
                                <p:cTn id="96" presetID="34" presetClass="emph" presetSubtype="0" fill="hold" grpId="3" nodeType="afterEffect">
                                  <p:stCondLst>
                                    <p:cond delay="0"/>
                                  </p:stCondLst>
                                  <p:iterate type="lt">
                                    <p:tmPct val="10000"/>
                                  </p:iterate>
                                  <p:childTnLst>
                                    <p:animMotion origin="layout" path="M 0.0 0.0 L 0.0 -0.07213" pathEditMode="relative" ptsTypes="">
                                      <p:cBhvr>
                                        <p:cTn id="97" dur="250" accel="50000" decel="50000" autoRev="1" fill="hold">
                                          <p:stCondLst>
                                            <p:cond delay="0"/>
                                          </p:stCondLst>
                                        </p:cTn>
                                        <p:tgtEl>
                                          <p:spTgt spid="32"/>
                                        </p:tgtEl>
                                        <p:attrNameLst>
                                          <p:attrName>ppt_x</p:attrName>
                                          <p:attrName>ppt_y</p:attrName>
                                        </p:attrNameLst>
                                      </p:cBhvr>
                                    </p:animMotion>
                                    <p:animRot by="1500000">
                                      <p:cBhvr>
                                        <p:cTn id="98" dur="125" fill="hold">
                                          <p:stCondLst>
                                            <p:cond delay="0"/>
                                          </p:stCondLst>
                                        </p:cTn>
                                        <p:tgtEl>
                                          <p:spTgt spid="32"/>
                                        </p:tgtEl>
                                        <p:attrNameLst>
                                          <p:attrName>r</p:attrName>
                                        </p:attrNameLst>
                                      </p:cBhvr>
                                    </p:animRot>
                                    <p:animRot by="-1500000">
                                      <p:cBhvr>
                                        <p:cTn id="99" dur="125" fill="hold">
                                          <p:stCondLst>
                                            <p:cond delay="125"/>
                                          </p:stCondLst>
                                        </p:cTn>
                                        <p:tgtEl>
                                          <p:spTgt spid="32"/>
                                        </p:tgtEl>
                                        <p:attrNameLst>
                                          <p:attrName>r</p:attrName>
                                        </p:attrNameLst>
                                      </p:cBhvr>
                                    </p:animRot>
                                    <p:animRot by="-1500000">
                                      <p:cBhvr>
                                        <p:cTn id="100" dur="125" fill="hold">
                                          <p:stCondLst>
                                            <p:cond delay="250"/>
                                          </p:stCondLst>
                                        </p:cTn>
                                        <p:tgtEl>
                                          <p:spTgt spid="32"/>
                                        </p:tgtEl>
                                        <p:attrNameLst>
                                          <p:attrName>r</p:attrName>
                                        </p:attrNameLst>
                                      </p:cBhvr>
                                    </p:animRot>
                                    <p:animRot by="1500000">
                                      <p:cBhvr>
                                        <p:cTn id="101" dur="125" fill="hold">
                                          <p:stCondLst>
                                            <p:cond delay="375"/>
                                          </p:stCondLst>
                                        </p:cTn>
                                        <p:tgtEl>
                                          <p:spTgt spid="32"/>
                                        </p:tgtEl>
                                        <p:attrNameLst>
                                          <p:attrName>r</p:attrName>
                                        </p:attrNameLst>
                                      </p:cBhvr>
                                    </p:animRot>
                                  </p:childTnLst>
                                </p:cTn>
                              </p:par>
                            </p:childTnLst>
                          </p:cTn>
                        </p:par>
                        <p:par>
                          <p:cTn id="102" fill="hold">
                            <p:stCondLst>
                              <p:cond delay="5450"/>
                            </p:stCondLst>
                            <p:childTnLst>
                              <p:par>
                                <p:cTn id="103" presetID="16" presetClass="exit" presetSubtype="21" fill="hold" grpId="2" nodeType="afterEffect">
                                  <p:stCondLst>
                                    <p:cond delay="0"/>
                                  </p:stCondLst>
                                  <p:iterate type="lt">
                                    <p:tmPct val="0"/>
                                  </p:iterate>
                                  <p:childTnLst>
                                    <p:animEffect transition="out" filter="barn(inVertical)">
                                      <p:cBhvr>
                                        <p:cTn id="104" dur="500"/>
                                        <p:tgtEl>
                                          <p:spTgt spid="32"/>
                                        </p:tgtEl>
                                      </p:cBhvr>
                                    </p:animEffect>
                                    <p:set>
                                      <p:cBhvr>
                                        <p:cTn id="10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2" grpId="0"/>
      <p:bldP spid="24" grpId="0"/>
      <p:bldP spid="27" grpId="0" animBg="1"/>
      <p:bldP spid="31" grpId="0"/>
      <p:bldP spid="18" grpId="0"/>
      <p:bldP spid="5" grpId="0"/>
      <p:bldP spid="5" grpId="1"/>
      <p:bldP spid="6" grpId="0"/>
      <p:bldP spid="9" grpId="0" animBg="1"/>
      <p:bldP spid="17" grpId="0" animBg="1"/>
      <p:bldP spid="32" grpId="0"/>
      <p:bldP spid="32" grpId="1"/>
      <p:bldP spid="32" grpId="2"/>
      <p:bldP spid="32" grpId="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10756862" y="3429899"/>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F0A6E-E1FF-B79F-E36C-6D401573E89C}"/>
              </a:ext>
            </a:extLst>
          </p:cNvPr>
          <p:cNvSpPr txBox="1"/>
          <p:nvPr/>
        </p:nvSpPr>
        <p:spPr>
          <a:xfrm>
            <a:off x="6631028"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18995" y="1317327"/>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30" name="Oval 29">
            <a:extLst>
              <a:ext uri="{FF2B5EF4-FFF2-40B4-BE49-F238E27FC236}">
                <a16:creationId xmlns:a16="http://schemas.microsoft.com/office/drawing/2014/main" id="{95865111-3FCA-4F6A-D3DB-D3382F79AF19}"/>
              </a:ext>
            </a:extLst>
          </p:cNvPr>
          <p:cNvSpPr/>
          <p:nvPr/>
        </p:nvSpPr>
        <p:spPr>
          <a:xfrm>
            <a:off x="4323149"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2779104" y="3347321"/>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25999" y="1980785"/>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630A65-729B-D20A-EBC4-2B3735F1D4B0}"/>
              </a:ext>
            </a:extLst>
          </p:cNvPr>
          <p:cNvSpPr txBox="1"/>
          <p:nvPr/>
        </p:nvSpPr>
        <p:spPr>
          <a:xfrm>
            <a:off x="4876616" y="3452602"/>
            <a:ext cx="498764" cy="584775"/>
          </a:xfrm>
          <a:prstGeom prst="rect">
            <a:avLst/>
          </a:prstGeom>
          <a:noFill/>
        </p:spPr>
        <p:txBody>
          <a:bodyPr wrap="square" rtlCol="0">
            <a:spAutoFit/>
          </a:bodyPr>
          <a:lstStyle/>
          <a:p>
            <a:r>
              <a:rPr lang="en-US" sz="3200" dirty="0">
                <a:solidFill>
                  <a:schemeClr val="accent1">
                    <a:lumMod val="60000"/>
                    <a:lumOff val="40000"/>
                  </a:schemeClr>
                </a:solidFill>
              </a:rPr>
              <a:t>4</a:t>
            </a:r>
          </a:p>
        </p:txBody>
      </p:sp>
      <p:sp>
        <p:nvSpPr>
          <p:cNvPr id="5" name="TextBox 4">
            <a:extLst>
              <a:ext uri="{FF2B5EF4-FFF2-40B4-BE49-F238E27FC236}">
                <a16:creationId xmlns:a16="http://schemas.microsoft.com/office/drawing/2014/main" id="{C8F926AD-BF19-C95F-885B-7D5FC0F8BE10}"/>
              </a:ext>
            </a:extLst>
          </p:cNvPr>
          <p:cNvSpPr txBox="1"/>
          <p:nvPr/>
        </p:nvSpPr>
        <p:spPr>
          <a:xfrm>
            <a:off x="6926709" y="1316446"/>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6" name="TextBox 5">
            <a:extLst>
              <a:ext uri="{FF2B5EF4-FFF2-40B4-BE49-F238E27FC236}">
                <a16:creationId xmlns:a16="http://schemas.microsoft.com/office/drawing/2014/main" id="{71A5B83D-27D3-D22D-F76B-6FC5429BA606}"/>
              </a:ext>
            </a:extLst>
          </p:cNvPr>
          <p:cNvSpPr txBox="1"/>
          <p:nvPr/>
        </p:nvSpPr>
        <p:spPr>
          <a:xfrm>
            <a:off x="8621486" y="3452602"/>
            <a:ext cx="498764" cy="584775"/>
          </a:xfrm>
          <a:prstGeom prst="rect">
            <a:avLst/>
          </a:prstGeom>
          <a:noFill/>
        </p:spPr>
        <p:txBody>
          <a:bodyPr wrap="square" rtlCol="0">
            <a:spAutoFit/>
          </a:bodyPr>
          <a:lstStyle/>
          <a:p>
            <a:r>
              <a:rPr lang="en-US" sz="3200" dirty="0">
                <a:solidFill>
                  <a:schemeClr val="accent1">
                    <a:lumMod val="60000"/>
                    <a:lumOff val="40000"/>
                  </a:schemeClr>
                </a:solidFill>
              </a:rPr>
              <a:t>7</a:t>
            </a:r>
          </a:p>
        </p:txBody>
      </p:sp>
      <p:sp>
        <p:nvSpPr>
          <p:cNvPr id="9" name="Oval 8">
            <a:extLst>
              <a:ext uri="{FF2B5EF4-FFF2-40B4-BE49-F238E27FC236}">
                <a16:creationId xmlns:a16="http://schemas.microsoft.com/office/drawing/2014/main" id="{2226A2CB-0E16-B568-E448-F20F6D45DED5}"/>
              </a:ext>
            </a:extLst>
          </p:cNvPr>
          <p:cNvSpPr/>
          <p:nvPr/>
        </p:nvSpPr>
        <p:spPr>
          <a:xfrm>
            <a:off x="2225636" y="3295106"/>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4708898-5C3D-05BD-B078-63B00C399CF4}"/>
              </a:ext>
            </a:extLst>
          </p:cNvPr>
          <p:cNvSpPr/>
          <p:nvPr/>
        </p:nvSpPr>
        <p:spPr>
          <a:xfrm>
            <a:off x="10102301" y="333149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A5984C2-002F-86A2-137B-120EF638DFC4}"/>
              </a:ext>
            </a:extLst>
          </p:cNvPr>
          <p:cNvCxnSpPr>
            <a:stCxn id="11" idx="2"/>
            <a:endCxn id="9" idx="0"/>
          </p:cNvCxnSpPr>
          <p:nvPr/>
        </p:nvCxnSpPr>
        <p:spPr>
          <a:xfrm flipH="1">
            <a:off x="3028486" y="1662670"/>
            <a:ext cx="3286659" cy="163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5383E7-1AFD-67DA-4E58-5114A789A886}"/>
              </a:ext>
            </a:extLst>
          </p:cNvPr>
          <p:cNvCxnSpPr>
            <a:stCxn id="11" idx="6"/>
            <a:endCxn id="17" idx="0"/>
          </p:cNvCxnSpPr>
          <p:nvPr/>
        </p:nvCxnSpPr>
        <p:spPr>
          <a:xfrm>
            <a:off x="7920844" y="1662670"/>
            <a:ext cx="2984307" cy="16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9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0 L 0 0.25 E" pathEditMode="relative" ptsTypes="">
                                      <p:cBhvr>
                                        <p:cTn id="6" dur="2000" fill="hold"/>
                                        <p:tgtEl>
                                          <p:spTgt spid="13"/>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1"/>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5"/>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fill="hold"/>
                                        <p:tgtEl>
                                          <p:spTgt spid="21"/>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2"/>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24"/>
                                        </p:tgtEl>
                                        <p:attrNameLst>
                                          <p:attrName>ppt_x</p:attrName>
                                          <p:attrName>ppt_y</p:attrName>
                                        </p:attrNameLst>
                                      </p:cBhvr>
                                    </p:animMotion>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30"/>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25 E" pathEditMode="relative" ptsTypes="">
                                      <p:cBhvr>
                                        <p:cTn id="20" dur="2000" fill="hold"/>
                                        <p:tgtEl>
                                          <p:spTgt spid="31"/>
                                        </p:tgtEl>
                                        <p:attrNameLst>
                                          <p:attrName>ppt_x</p:attrName>
                                          <p:attrName>ppt_y</p:attrName>
                                        </p:attrNameLst>
                                      </p:cBhvr>
                                    </p:animMotion>
                                  </p:childTnLst>
                                </p:cTn>
                              </p:par>
                              <p:par>
                                <p:cTn id="21" presetID="42" presetClass="path" presetSubtype="0" accel="50000" decel="50000" fill="hold" nodeType="withEffect">
                                  <p:stCondLst>
                                    <p:cond delay="0"/>
                                  </p:stCondLst>
                                  <p:childTnLst>
                                    <p:animMotion origin="layout" path="M 0 0 L 0 0.25 E" pathEditMode="relative" ptsTypes="">
                                      <p:cBhvr>
                                        <p:cTn id="22" dur="2000" fill="hold"/>
                                        <p:tgtEl>
                                          <p:spTgt spid="37"/>
                                        </p:tgtEl>
                                        <p:attrNameLst>
                                          <p:attrName>ppt_x</p:attrName>
                                          <p:attrName>ppt_y</p:attrName>
                                        </p:attrNameLst>
                                      </p:cBhvr>
                                    </p:animMotion>
                                  </p:childTnLst>
                                </p:cTn>
                              </p:par>
                              <p:par>
                                <p:cTn id="23" presetID="42" presetClass="path" presetSubtype="0" accel="50000" decel="50000" fill="hold" grpId="0" nodeType="withEffect">
                                  <p:stCondLst>
                                    <p:cond delay="0"/>
                                  </p:stCondLst>
                                  <p:childTnLst>
                                    <p:animMotion origin="layout" path="M 0 0 L 0 0.25 E" pathEditMode="relative" ptsTypes="">
                                      <p:cBhvr>
                                        <p:cTn id="24" dur="2000" fill="hold"/>
                                        <p:tgtEl>
                                          <p:spTgt spid="18"/>
                                        </p:tgtEl>
                                        <p:attrNameLst>
                                          <p:attrName>ppt_x</p:attrName>
                                          <p:attrName>ppt_y</p:attrName>
                                        </p:attrNameLst>
                                      </p:cBhvr>
                                    </p:animMotion>
                                  </p:childTnLst>
                                </p:cTn>
                              </p:par>
                              <p:par>
                                <p:cTn id="25" presetID="42" presetClass="path" presetSubtype="0" accel="50000" decel="50000" fill="hold" grpId="0" nodeType="withEffect">
                                  <p:stCondLst>
                                    <p:cond delay="0"/>
                                  </p:stCondLst>
                                  <p:childTnLst>
                                    <p:animMotion origin="layout" path="M 0 0 L 0 0.25 E" pathEditMode="relative" ptsTypes="">
                                      <p:cBhvr>
                                        <p:cTn id="26" dur="2000" fill="hold"/>
                                        <p:tgtEl>
                                          <p:spTgt spid="5"/>
                                        </p:tgtEl>
                                        <p:attrNameLst>
                                          <p:attrName>ppt_x</p:attrName>
                                          <p:attrName>ppt_y</p:attrName>
                                        </p:attrNameLst>
                                      </p:cBhvr>
                                    </p:animMotion>
                                  </p:childTnLst>
                                </p:cTn>
                              </p:par>
                              <p:par>
                                <p:cTn id="27" presetID="42" presetClass="path" presetSubtype="0" accel="50000" decel="50000" fill="hold" grpId="0" nodeType="withEffect">
                                  <p:stCondLst>
                                    <p:cond delay="0"/>
                                  </p:stCondLst>
                                  <p:childTnLst>
                                    <p:animMotion origin="layout" path="M 0 0 L 0 0.25 E" pathEditMode="relative" ptsTypes="">
                                      <p:cBhvr>
                                        <p:cTn id="28" dur="2000" fill="hold"/>
                                        <p:tgtEl>
                                          <p:spTgt spid="6"/>
                                        </p:tgtEl>
                                        <p:attrNameLst>
                                          <p:attrName>ppt_x</p:attrName>
                                          <p:attrName>ppt_y</p:attrName>
                                        </p:attrNameLst>
                                      </p:cBhvr>
                                    </p:animMotion>
                                  </p:childTnLst>
                                </p:cTn>
                              </p:par>
                              <p:par>
                                <p:cTn id="29" presetID="42" presetClass="path" presetSubtype="0" accel="50000" decel="50000" fill="hold" grpId="0" nodeType="withEffect">
                                  <p:stCondLst>
                                    <p:cond delay="0"/>
                                  </p:stCondLst>
                                  <p:childTnLst>
                                    <p:animMotion origin="layout" path="M 0 0 L 0 0.25 E" pathEditMode="relative" ptsTypes="">
                                      <p:cBhvr>
                                        <p:cTn id="30" dur="2000" fill="hold"/>
                                        <p:tgtEl>
                                          <p:spTgt spid="9"/>
                                        </p:tgtEl>
                                        <p:attrNameLst>
                                          <p:attrName>ppt_x</p:attrName>
                                          <p:attrName>ppt_y</p:attrName>
                                        </p:attrNameLst>
                                      </p:cBhvr>
                                    </p:animMotion>
                                  </p:childTnLst>
                                </p:cTn>
                              </p:par>
                              <p:par>
                                <p:cTn id="31" presetID="42" presetClass="path" presetSubtype="0" accel="50000" decel="50000" fill="hold" grpId="0" nodeType="withEffect">
                                  <p:stCondLst>
                                    <p:cond delay="0"/>
                                  </p:stCondLst>
                                  <p:childTnLst>
                                    <p:animMotion origin="layout" path="M 0 0 L 0 0.25 E" pathEditMode="relative" ptsTypes="">
                                      <p:cBhvr>
                                        <p:cTn id="32" dur="2000" fill="hold"/>
                                        <p:tgtEl>
                                          <p:spTgt spid="17"/>
                                        </p:tgtEl>
                                        <p:attrNameLst>
                                          <p:attrName>ppt_x</p:attrName>
                                          <p:attrName>ppt_y</p:attrName>
                                        </p:attrNameLst>
                                      </p:cBhvr>
                                    </p:animMotion>
                                  </p:childTnLst>
                                </p:cTn>
                              </p:par>
                              <p:par>
                                <p:cTn id="33" presetID="42" presetClass="path" presetSubtype="0" accel="50000" decel="50000" fill="hold" nodeType="withEffect">
                                  <p:stCondLst>
                                    <p:cond delay="0"/>
                                  </p:stCondLst>
                                  <p:childTnLst>
                                    <p:animMotion origin="layout" path="M 0 0 L 0 0.25 E" pathEditMode="relative" ptsTypes="">
                                      <p:cBhvr>
                                        <p:cTn id="34" dur="2000" fill="hold"/>
                                        <p:tgtEl>
                                          <p:spTgt spid="23"/>
                                        </p:tgtEl>
                                        <p:attrNameLst>
                                          <p:attrName>ppt_x</p:attrName>
                                          <p:attrName>ppt_y</p:attrName>
                                        </p:attrNameLst>
                                      </p:cBhvr>
                                    </p:animMotion>
                                  </p:childTnLst>
                                </p:cTn>
                              </p:par>
                              <p:par>
                                <p:cTn id="35" presetID="42" presetClass="path" presetSubtype="0" accel="50000" decel="50000" fill="hold" nodeType="withEffect">
                                  <p:stCondLst>
                                    <p:cond delay="0"/>
                                  </p:stCondLst>
                                  <p:childTnLst>
                                    <p:animMotion origin="layout" path="M 0 0 L 0 0.25 E" pathEditMode="relative" ptsTypes="">
                                      <p:cBhvr>
                                        <p:cTn id="36"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5" grpId="0" animBg="1"/>
      <p:bldP spid="12" grpId="0"/>
      <p:bldP spid="24" grpId="0"/>
      <p:bldP spid="30" grpId="0" animBg="1"/>
      <p:bldP spid="31" grpId="0"/>
      <p:bldP spid="18" grpId="0"/>
      <p:bldP spid="5" grpId="0"/>
      <p:bldP spid="6" grpId="0"/>
      <p:bldP spid="9"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13" name="TextBox 12">
            <a:extLst>
              <a:ext uri="{FF2B5EF4-FFF2-40B4-BE49-F238E27FC236}">
                <a16:creationId xmlns:a16="http://schemas.microsoft.com/office/drawing/2014/main" id="{EA4BCBB6-23A0-D87B-2B4E-A7F3C9009701}"/>
              </a:ext>
            </a:extLst>
          </p:cNvPr>
          <p:cNvSpPr txBox="1"/>
          <p:nvPr/>
        </p:nvSpPr>
        <p:spPr>
          <a:xfrm>
            <a:off x="10768659" y="5962101"/>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1" name="Oval 10">
            <a:extLst>
              <a:ext uri="{FF2B5EF4-FFF2-40B4-BE49-F238E27FC236}">
                <a16:creationId xmlns:a16="http://schemas.microsoft.com/office/drawing/2014/main" id="{B01B580C-BE55-7C53-CC47-36552AA9EB68}"/>
              </a:ext>
            </a:extLst>
          </p:cNvPr>
          <p:cNvSpPr/>
          <p:nvPr/>
        </p:nvSpPr>
        <p:spPr>
          <a:xfrm>
            <a:off x="6326942" y="3744989"/>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76021" y="5878310"/>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97492" y="4512987"/>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F0A6E-E1FF-B79F-E36C-6D401573E89C}"/>
              </a:ext>
            </a:extLst>
          </p:cNvPr>
          <p:cNvSpPr txBox="1"/>
          <p:nvPr/>
        </p:nvSpPr>
        <p:spPr>
          <a:xfrm>
            <a:off x="6642825" y="3849529"/>
            <a:ext cx="498764" cy="584775"/>
          </a:xfrm>
          <a:prstGeom prst="rect">
            <a:avLst/>
          </a:prstGeom>
          <a:noFill/>
        </p:spPr>
        <p:txBody>
          <a:bodyPr wrap="square" rtlCol="0">
            <a:spAutoFit/>
          </a:bodyPr>
          <a:lstStyle/>
          <a:p>
            <a:r>
              <a:rPr lang="en-US" sz="3200" dirty="0">
                <a:solidFill>
                  <a:schemeClr val="accent1">
                    <a:lumMod val="60000"/>
                    <a:lumOff val="40000"/>
                  </a:schemeClr>
                </a:solidFill>
              </a:rPr>
              <a:t>3</a:t>
            </a:r>
          </a:p>
        </p:txBody>
      </p:sp>
      <p:sp>
        <p:nvSpPr>
          <p:cNvPr id="24" name="TextBox 23">
            <a:extLst>
              <a:ext uri="{FF2B5EF4-FFF2-40B4-BE49-F238E27FC236}">
                <a16:creationId xmlns:a16="http://schemas.microsoft.com/office/drawing/2014/main" id="{CCF7FF30-1564-9832-D131-090D2ED6ACA2}"/>
              </a:ext>
            </a:extLst>
          </p:cNvPr>
          <p:cNvSpPr txBox="1"/>
          <p:nvPr/>
        </p:nvSpPr>
        <p:spPr>
          <a:xfrm>
            <a:off x="7230792" y="3849529"/>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30" name="Oval 29">
            <a:extLst>
              <a:ext uri="{FF2B5EF4-FFF2-40B4-BE49-F238E27FC236}">
                <a16:creationId xmlns:a16="http://schemas.microsoft.com/office/drawing/2014/main" id="{95865111-3FCA-4F6A-D3DB-D3382F79AF19}"/>
              </a:ext>
            </a:extLst>
          </p:cNvPr>
          <p:cNvSpPr/>
          <p:nvPr/>
        </p:nvSpPr>
        <p:spPr>
          <a:xfrm>
            <a:off x="4334946" y="5863701"/>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6A558D-D818-EC55-3E75-02B5BD31B28A}"/>
              </a:ext>
            </a:extLst>
          </p:cNvPr>
          <p:cNvSpPr txBox="1"/>
          <p:nvPr/>
        </p:nvSpPr>
        <p:spPr>
          <a:xfrm>
            <a:off x="2790901" y="5879523"/>
            <a:ext cx="498764" cy="584775"/>
          </a:xfrm>
          <a:prstGeom prst="rect">
            <a:avLst/>
          </a:prstGeom>
          <a:noFill/>
        </p:spPr>
        <p:txBody>
          <a:bodyPr wrap="square" rtlCol="0">
            <a:spAutoFit/>
          </a:bodyPr>
          <a:lstStyle/>
          <a:p>
            <a:r>
              <a:rPr lang="en-US" sz="3200" dirty="0">
                <a:solidFill>
                  <a:schemeClr val="accent1">
                    <a:lumMod val="60000"/>
                    <a:lumOff val="40000"/>
                  </a:schemeClr>
                </a:solidFill>
              </a:rPr>
              <a:t>2</a:t>
            </a:r>
          </a:p>
        </p:txBody>
      </p:sp>
      <p:cxnSp>
        <p:nvCxnSpPr>
          <p:cNvPr id="37" name="Straight Arrow Connector 36">
            <a:extLst>
              <a:ext uri="{FF2B5EF4-FFF2-40B4-BE49-F238E27FC236}">
                <a16:creationId xmlns:a16="http://schemas.microsoft.com/office/drawing/2014/main" id="{35E92CAA-9358-E6F0-042D-40DE57BC72D7}"/>
              </a:ext>
            </a:extLst>
          </p:cNvPr>
          <p:cNvCxnSpPr>
            <a:stCxn id="11" idx="3"/>
            <a:endCxn id="30" idx="0"/>
          </p:cNvCxnSpPr>
          <p:nvPr/>
        </p:nvCxnSpPr>
        <p:spPr>
          <a:xfrm flipH="1">
            <a:off x="5137796" y="4512987"/>
            <a:ext cx="1424295" cy="1350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630A65-729B-D20A-EBC4-2B3735F1D4B0}"/>
              </a:ext>
            </a:extLst>
          </p:cNvPr>
          <p:cNvSpPr txBox="1"/>
          <p:nvPr/>
        </p:nvSpPr>
        <p:spPr>
          <a:xfrm>
            <a:off x="4888413" y="5984804"/>
            <a:ext cx="498764" cy="584775"/>
          </a:xfrm>
          <a:prstGeom prst="rect">
            <a:avLst/>
          </a:prstGeom>
          <a:noFill/>
        </p:spPr>
        <p:txBody>
          <a:bodyPr wrap="square" rtlCol="0">
            <a:spAutoFit/>
          </a:bodyPr>
          <a:lstStyle/>
          <a:p>
            <a:r>
              <a:rPr lang="en-US" sz="3200" dirty="0">
                <a:solidFill>
                  <a:schemeClr val="accent1">
                    <a:lumMod val="60000"/>
                    <a:lumOff val="40000"/>
                  </a:schemeClr>
                </a:solidFill>
              </a:rPr>
              <a:t>4</a:t>
            </a:r>
          </a:p>
        </p:txBody>
      </p:sp>
      <p:sp>
        <p:nvSpPr>
          <p:cNvPr id="5" name="TextBox 4">
            <a:extLst>
              <a:ext uri="{FF2B5EF4-FFF2-40B4-BE49-F238E27FC236}">
                <a16:creationId xmlns:a16="http://schemas.microsoft.com/office/drawing/2014/main" id="{C8F926AD-BF19-C95F-885B-7D5FC0F8BE10}"/>
              </a:ext>
            </a:extLst>
          </p:cNvPr>
          <p:cNvSpPr txBox="1"/>
          <p:nvPr/>
        </p:nvSpPr>
        <p:spPr>
          <a:xfrm>
            <a:off x="6938506" y="3848648"/>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6" name="TextBox 5">
            <a:extLst>
              <a:ext uri="{FF2B5EF4-FFF2-40B4-BE49-F238E27FC236}">
                <a16:creationId xmlns:a16="http://schemas.microsoft.com/office/drawing/2014/main" id="{71A5B83D-27D3-D22D-F76B-6FC5429BA606}"/>
              </a:ext>
            </a:extLst>
          </p:cNvPr>
          <p:cNvSpPr txBox="1"/>
          <p:nvPr/>
        </p:nvSpPr>
        <p:spPr>
          <a:xfrm>
            <a:off x="8633283" y="5984804"/>
            <a:ext cx="498764" cy="584775"/>
          </a:xfrm>
          <a:prstGeom prst="rect">
            <a:avLst/>
          </a:prstGeom>
          <a:noFill/>
        </p:spPr>
        <p:txBody>
          <a:bodyPr wrap="square" rtlCol="0">
            <a:spAutoFit/>
          </a:bodyPr>
          <a:lstStyle/>
          <a:p>
            <a:r>
              <a:rPr lang="en-US" sz="3200" dirty="0">
                <a:solidFill>
                  <a:schemeClr val="accent1">
                    <a:lumMod val="60000"/>
                    <a:lumOff val="40000"/>
                  </a:schemeClr>
                </a:solidFill>
              </a:rPr>
              <a:t>7</a:t>
            </a:r>
          </a:p>
        </p:txBody>
      </p:sp>
      <p:sp>
        <p:nvSpPr>
          <p:cNvPr id="9" name="Oval 8">
            <a:extLst>
              <a:ext uri="{FF2B5EF4-FFF2-40B4-BE49-F238E27FC236}">
                <a16:creationId xmlns:a16="http://schemas.microsoft.com/office/drawing/2014/main" id="{2226A2CB-0E16-B568-E448-F20F6D45DED5}"/>
              </a:ext>
            </a:extLst>
          </p:cNvPr>
          <p:cNvSpPr/>
          <p:nvPr/>
        </p:nvSpPr>
        <p:spPr>
          <a:xfrm>
            <a:off x="2237433" y="58273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4708898-5C3D-05BD-B078-63B00C399CF4}"/>
              </a:ext>
            </a:extLst>
          </p:cNvPr>
          <p:cNvSpPr/>
          <p:nvPr/>
        </p:nvSpPr>
        <p:spPr>
          <a:xfrm>
            <a:off x="10114098" y="5863701"/>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A5984C2-002F-86A2-137B-120EF638DFC4}"/>
              </a:ext>
            </a:extLst>
          </p:cNvPr>
          <p:cNvCxnSpPr>
            <a:stCxn id="11" idx="2"/>
            <a:endCxn id="9" idx="0"/>
          </p:cNvCxnSpPr>
          <p:nvPr/>
        </p:nvCxnSpPr>
        <p:spPr>
          <a:xfrm flipH="1">
            <a:off x="3040283" y="4194872"/>
            <a:ext cx="3286659" cy="163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5383E7-1AFD-67DA-4E58-5114A789A886}"/>
              </a:ext>
            </a:extLst>
          </p:cNvPr>
          <p:cNvCxnSpPr>
            <a:stCxn id="11" idx="6"/>
            <a:endCxn id="17" idx="0"/>
          </p:cNvCxnSpPr>
          <p:nvPr/>
        </p:nvCxnSpPr>
        <p:spPr>
          <a:xfrm>
            <a:off x="7932641" y="4194872"/>
            <a:ext cx="2984307" cy="166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B349AA6-90B4-46C0-4975-228FDA48BF9F}"/>
              </a:ext>
            </a:extLst>
          </p:cNvPr>
          <p:cNvSpPr/>
          <p:nvPr/>
        </p:nvSpPr>
        <p:spPr>
          <a:xfrm>
            <a:off x="6315144" y="1247322"/>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6F3DF05-8940-B0EC-16A9-B5F355FEDC37}"/>
              </a:ext>
            </a:extLst>
          </p:cNvPr>
          <p:cNvSpPr/>
          <p:nvPr/>
        </p:nvSpPr>
        <p:spPr>
          <a:xfrm>
            <a:off x="3816851" y="3388280"/>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434E10-10A4-8F5B-F252-89762D38310F}"/>
              </a:ext>
            </a:extLst>
          </p:cNvPr>
          <p:cNvSpPr/>
          <p:nvPr/>
        </p:nvSpPr>
        <p:spPr>
          <a:xfrm>
            <a:off x="8633283" y="3388280"/>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4FC2E17-EB1B-5A06-8696-FBEDB5B6951B}"/>
              </a:ext>
            </a:extLst>
          </p:cNvPr>
          <p:cNvCxnSpPr>
            <a:stCxn id="7" idx="3"/>
            <a:endCxn id="8" idx="0"/>
          </p:cNvCxnSpPr>
          <p:nvPr/>
        </p:nvCxnSpPr>
        <p:spPr>
          <a:xfrm flipH="1">
            <a:off x="4619701" y="2015320"/>
            <a:ext cx="1930592" cy="137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304753-275C-CF3F-9890-21E25B55FBC6}"/>
              </a:ext>
            </a:extLst>
          </p:cNvPr>
          <p:cNvCxnSpPr>
            <a:stCxn id="7" idx="5"/>
            <a:endCxn id="10" idx="0"/>
          </p:cNvCxnSpPr>
          <p:nvPr/>
        </p:nvCxnSpPr>
        <p:spPr>
          <a:xfrm>
            <a:off x="7685694" y="2015320"/>
            <a:ext cx="1750439" cy="137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37D177-A612-85AF-44F7-40BFBC12CEE1}"/>
              </a:ext>
            </a:extLst>
          </p:cNvPr>
          <p:cNvCxnSpPr>
            <a:stCxn id="8" idx="3"/>
            <a:endCxn id="9" idx="0"/>
          </p:cNvCxnSpPr>
          <p:nvPr/>
        </p:nvCxnSpPr>
        <p:spPr>
          <a:xfrm flipH="1">
            <a:off x="3040283" y="4156278"/>
            <a:ext cx="1011717" cy="167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498BD2B-A3EC-555C-1BC8-BA602963C470}"/>
              </a:ext>
            </a:extLst>
          </p:cNvPr>
          <p:cNvCxnSpPr>
            <a:stCxn id="8" idx="4"/>
            <a:endCxn id="30" idx="0"/>
          </p:cNvCxnSpPr>
          <p:nvPr/>
        </p:nvCxnSpPr>
        <p:spPr>
          <a:xfrm>
            <a:off x="4619701" y="4288046"/>
            <a:ext cx="518095" cy="157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12E120A-886F-0E91-D5A8-96C6EA9F7BC4}"/>
              </a:ext>
            </a:extLst>
          </p:cNvPr>
          <p:cNvCxnSpPr>
            <a:stCxn id="10" idx="4"/>
            <a:endCxn id="15" idx="0"/>
          </p:cNvCxnSpPr>
          <p:nvPr/>
        </p:nvCxnSpPr>
        <p:spPr>
          <a:xfrm flipH="1">
            <a:off x="8878871" y="4288046"/>
            <a:ext cx="557262" cy="1590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54A2FCF-B94F-8A21-CCFA-FA4C7B0635E1}"/>
              </a:ext>
            </a:extLst>
          </p:cNvPr>
          <p:cNvCxnSpPr>
            <a:stCxn id="10" idx="5"/>
            <a:endCxn id="17" idx="0"/>
          </p:cNvCxnSpPr>
          <p:nvPr/>
        </p:nvCxnSpPr>
        <p:spPr>
          <a:xfrm>
            <a:off x="10003833" y="4156278"/>
            <a:ext cx="913115" cy="1707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5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par>
                          <p:cTn id="14" fill="hold">
                            <p:stCondLst>
                              <p:cond delay="500"/>
                            </p:stCondLst>
                            <p:childTnLst>
                              <p:par>
                                <p:cTn id="15" presetID="64" presetClass="path" presetSubtype="0" accel="50000" decel="50000" fill="hold" grpId="0" nodeType="afterEffect">
                                  <p:stCondLst>
                                    <p:cond delay="0"/>
                                  </p:stCondLst>
                                  <p:childTnLst>
                                    <p:animMotion origin="layout" path="M 5.55556E-7 3.58025E-6 L -0.00315 -0.30112 " pathEditMode="relative" rAng="0" ptsTypes="AA">
                                      <p:cBhvr>
                                        <p:cTn id="16" dur="2000" fill="hold"/>
                                        <p:tgtEl>
                                          <p:spTgt spid="5"/>
                                        </p:tgtEl>
                                        <p:attrNameLst>
                                          <p:attrName>ppt_x</p:attrName>
                                          <p:attrName>ppt_y</p:attrName>
                                        </p:attrNameLst>
                                      </p:cBhvr>
                                      <p:rCtr x="-163" y="-15066"/>
                                    </p:animMotion>
                                  </p:childTnLst>
                                </p:cTn>
                              </p:par>
                              <p:par>
                                <p:cTn id="17" presetID="56" presetClass="path" presetSubtype="0" accel="50000" decel="50000" fill="hold" grpId="0" nodeType="withEffect">
                                  <p:stCondLst>
                                    <p:cond delay="0"/>
                                  </p:stCondLst>
                                  <p:childTnLst>
                                    <p:animMotion origin="layout" path="M -4.72222E-6 6.79012E-7 L 0.1364 -0.03569 " pathEditMode="relative" rAng="0" ptsTypes="AA">
                                      <p:cBhvr>
                                        <p:cTn id="18" dur="2000" fill="hold"/>
                                        <p:tgtEl>
                                          <p:spTgt spid="24"/>
                                        </p:tgtEl>
                                        <p:attrNameLst>
                                          <p:attrName>ppt_x</p:attrName>
                                          <p:attrName>ppt_y</p:attrName>
                                        </p:attrNameLst>
                                      </p:cBhvr>
                                      <p:rCtr x="6814" y="-1794"/>
                                    </p:animMotion>
                                  </p:childTnLst>
                                </p:cTn>
                              </p:par>
                              <p:par>
                                <p:cTn id="19" presetID="56" presetClass="path" presetSubtype="0" accel="50000" decel="50000" fill="hold" grpId="0" nodeType="withEffect">
                                  <p:stCondLst>
                                    <p:cond delay="0"/>
                                  </p:stCondLst>
                                  <p:childTnLst>
                                    <p:animMotion origin="layout" path="M 1.35417E-6 6.79012E-7 L -0.15929 -0.03569 " pathEditMode="relative" rAng="0" ptsTypes="AA">
                                      <p:cBhvr>
                                        <p:cTn id="20" dur="2000" fill="hold"/>
                                        <p:tgtEl>
                                          <p:spTgt spid="12"/>
                                        </p:tgtEl>
                                        <p:attrNameLst>
                                          <p:attrName>ppt_x</p:attrName>
                                          <p:attrName>ppt_y</p:attrName>
                                        </p:attrNameLst>
                                      </p:cBhvr>
                                      <p:rCtr x="-7964" y="-1794"/>
                                    </p:animMotion>
                                  </p:childTnLst>
                                </p:cTn>
                              </p:par>
                            </p:childTnLst>
                          </p:cTn>
                        </p:par>
                        <p:par>
                          <p:cTn id="21" fill="hold">
                            <p:stCondLst>
                              <p:cond delay="2500"/>
                            </p:stCondLst>
                            <p:childTnLst>
                              <p:par>
                                <p:cTn id="22" presetID="16" presetClass="exit" presetSubtype="21" fill="hold" grpId="0" nodeType="afterEffect">
                                  <p:stCondLst>
                                    <p:cond delay="0"/>
                                  </p:stCondLst>
                                  <p:childTnLst>
                                    <p:animEffect transition="out" filter="barn(inVertical)">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6" presetClass="exit" presetSubtype="21" fill="hold" nodeType="withEffect">
                                  <p:stCondLst>
                                    <p:cond delay="0"/>
                                  </p:stCondLst>
                                  <p:childTnLst>
                                    <p:animEffect transition="out" filter="barn(inVertical)">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par>
                                <p:cTn id="28" presetID="16" presetClass="exit" presetSubtype="21" fill="hold" nodeType="withEffect">
                                  <p:stCondLst>
                                    <p:cond delay="0"/>
                                  </p:stCondLst>
                                  <p:childTnLst>
                                    <p:animEffect transition="out" filter="barn(inVertical)">
                                      <p:cBhvr>
                                        <p:cTn id="29" dur="500"/>
                                        <p:tgtEl>
                                          <p:spTgt spid="37"/>
                                        </p:tgtEl>
                                      </p:cBhvr>
                                    </p:animEffect>
                                    <p:set>
                                      <p:cBhvr>
                                        <p:cTn id="30" dur="1" fill="hold">
                                          <p:stCondLst>
                                            <p:cond delay="499"/>
                                          </p:stCondLst>
                                        </p:cTn>
                                        <p:tgtEl>
                                          <p:spTgt spid="37"/>
                                        </p:tgtEl>
                                        <p:attrNameLst>
                                          <p:attrName>style.visibility</p:attrName>
                                        </p:attrNameLst>
                                      </p:cBhvr>
                                      <p:to>
                                        <p:strVal val="hidden"/>
                                      </p:to>
                                    </p:set>
                                  </p:childTnLst>
                                </p:cTn>
                              </p:par>
                              <p:par>
                                <p:cTn id="31" presetID="16" presetClass="exit" presetSubtype="21" fill="hold" nodeType="withEffect">
                                  <p:stCondLst>
                                    <p:cond delay="0"/>
                                  </p:stCondLst>
                                  <p:childTnLst>
                                    <p:animEffect transition="out" filter="barn(inVertical)">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6" presetClass="exit" presetSubtype="21" fill="hold" nodeType="withEffect">
                                  <p:stCondLst>
                                    <p:cond delay="0"/>
                                  </p:stCondLst>
                                  <p:childTnLst>
                                    <p:animEffect transition="out" filter="barn(inVertical)">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3000"/>
                            </p:stCondLst>
                            <p:childTnLst>
                              <p:par>
                                <p:cTn id="38" presetID="16" presetClass="entr" presetSubtype="2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inVertical)">
                                      <p:cBhvr>
                                        <p:cTn id="43" dur="500"/>
                                        <p:tgtEl>
                                          <p:spTgt spid="39"/>
                                        </p:tgtEl>
                                      </p:cBhvr>
                                    </p:animEffect>
                                  </p:childTnLst>
                                </p:cTn>
                              </p:par>
                              <p:par>
                                <p:cTn id="44" presetID="16" presetClass="entr" presetSubtype="21"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par>
                                <p:cTn id="47" presetID="16" presetClass="entr" presetSubtype="21"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arn(inVertical)">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4" grpId="0"/>
      <p:bldP spid="5" grpId="0"/>
      <p:bldP spid="7"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32981"/>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60127" y="-13355"/>
            <a:ext cx="3657600" cy="8229600"/>
          </a:xfrm>
          <a:prstGeom prst="rect">
            <a:avLst/>
          </a:prstGeom>
        </p:spPr>
      </p:pic>
      <p:sp>
        <p:nvSpPr>
          <p:cNvPr id="5" name="Text 2"/>
          <p:cNvSpPr/>
          <p:nvPr/>
        </p:nvSpPr>
        <p:spPr>
          <a:xfrm>
            <a:off x="4779407" y="538639"/>
            <a:ext cx="8729186" cy="1220391"/>
          </a:xfrm>
          <a:prstGeom prst="rect">
            <a:avLst/>
          </a:prstGeom>
          <a:noFill/>
          <a:ln/>
        </p:spPr>
        <p:txBody>
          <a:bodyPr wrap="square" rtlCol="0" anchor="t"/>
          <a:lstStyle/>
          <a:p>
            <a:pPr marL="0" indent="0">
              <a:lnSpc>
                <a:spcPts val="4805"/>
              </a:lnSpc>
              <a:buNone/>
            </a:pPr>
            <a:r>
              <a:rPr lang="en-US" sz="3844" dirty="0">
                <a:solidFill>
                  <a:srgbClr val="6EB9FC"/>
                </a:solidFill>
                <a:latin typeface="Lora" pitchFamily="34" charset="0"/>
                <a:ea typeface="Lora" pitchFamily="34" charset="-122"/>
                <a:cs typeface="Lora" pitchFamily="34" charset="-120"/>
              </a:rPr>
              <a:t>Transitions in Node Movement During Insertion</a:t>
            </a:r>
            <a:endParaRPr lang="en-US" sz="3844" dirty="0"/>
          </a:p>
        </p:txBody>
      </p:sp>
      <p:sp>
        <p:nvSpPr>
          <p:cNvPr id="6" name="Shape 3"/>
          <p:cNvSpPr/>
          <p:nvPr/>
        </p:nvSpPr>
        <p:spPr>
          <a:xfrm>
            <a:off x="5060037" y="2051804"/>
            <a:ext cx="24289" cy="5639157"/>
          </a:xfrm>
          <a:prstGeom prst="rect">
            <a:avLst/>
          </a:prstGeom>
          <a:solidFill>
            <a:srgbClr val="6EB9FC"/>
          </a:solidFill>
          <a:ln/>
        </p:spPr>
      </p:sp>
      <p:sp>
        <p:nvSpPr>
          <p:cNvPr id="7" name="Shape 4"/>
          <p:cNvSpPr/>
          <p:nvPr/>
        </p:nvSpPr>
        <p:spPr>
          <a:xfrm>
            <a:off x="5291792" y="2411730"/>
            <a:ext cx="683300" cy="24289"/>
          </a:xfrm>
          <a:prstGeom prst="rect">
            <a:avLst/>
          </a:prstGeom>
          <a:solidFill>
            <a:srgbClr val="6EB9FC"/>
          </a:solidFill>
          <a:ln/>
        </p:spPr>
      </p:sp>
      <p:sp>
        <p:nvSpPr>
          <p:cNvPr id="8" name="Shape 5"/>
          <p:cNvSpPr/>
          <p:nvPr/>
        </p:nvSpPr>
        <p:spPr>
          <a:xfrm>
            <a:off x="4852571" y="2204323"/>
            <a:ext cx="439222" cy="439222"/>
          </a:xfrm>
          <a:prstGeom prst="roundRect">
            <a:avLst>
              <a:gd name="adj" fmla="val 13337"/>
            </a:avLst>
          </a:prstGeom>
          <a:solidFill>
            <a:srgbClr val="2F3343"/>
          </a:solidFill>
          <a:ln/>
        </p:spPr>
      </p:sp>
      <p:sp>
        <p:nvSpPr>
          <p:cNvPr id="9" name="Text 6"/>
          <p:cNvSpPr/>
          <p:nvPr/>
        </p:nvSpPr>
        <p:spPr>
          <a:xfrm>
            <a:off x="5018782" y="2240875"/>
            <a:ext cx="106680" cy="366117"/>
          </a:xfrm>
          <a:prstGeom prst="rect">
            <a:avLst/>
          </a:prstGeom>
          <a:noFill/>
          <a:ln/>
        </p:spPr>
        <p:txBody>
          <a:bodyPr wrap="none" rtlCol="0" anchor="t"/>
          <a:lstStyle/>
          <a:p>
            <a:pPr marL="0" indent="0" algn="ctr">
              <a:lnSpc>
                <a:spcPts val="2883"/>
              </a:lnSpc>
              <a:buNone/>
            </a:pPr>
            <a:r>
              <a:rPr lang="en-US" sz="2306" dirty="0">
                <a:solidFill>
                  <a:srgbClr val="6EB9FC"/>
                </a:solidFill>
                <a:latin typeface="Lora" pitchFamily="34" charset="0"/>
                <a:ea typeface="Lora" pitchFamily="34" charset="-122"/>
                <a:cs typeface="Lora" pitchFamily="34" charset="-120"/>
              </a:rPr>
              <a:t>1</a:t>
            </a:r>
            <a:endParaRPr lang="en-US" sz="2306" dirty="0"/>
          </a:p>
        </p:txBody>
      </p:sp>
      <p:sp>
        <p:nvSpPr>
          <p:cNvPr id="10" name="Text 7"/>
          <p:cNvSpPr/>
          <p:nvPr/>
        </p:nvSpPr>
        <p:spPr>
          <a:xfrm>
            <a:off x="6032500" y="2265164"/>
            <a:ext cx="3544094" cy="609997"/>
          </a:xfrm>
          <a:prstGeom prst="rect">
            <a:avLst/>
          </a:prstGeom>
          <a:noFill/>
          <a:ln/>
        </p:spPr>
        <p:txBody>
          <a:bodyPr wrap="none" rtlCol="0" anchor="t"/>
          <a:lstStyle/>
          <a:p>
            <a:pPr marL="0" indent="0" algn="l">
              <a:lnSpc>
                <a:spcPts val="2402"/>
              </a:lnSpc>
              <a:buNone/>
            </a:pPr>
            <a:r>
              <a:rPr lang="en-US" sz="3600" dirty="0">
                <a:solidFill>
                  <a:srgbClr val="6EB9FC"/>
                </a:solidFill>
                <a:latin typeface="Lora" pitchFamily="34" charset="0"/>
                <a:ea typeface="Lora" pitchFamily="34" charset="-122"/>
                <a:cs typeface="Lora" pitchFamily="34" charset="-120"/>
              </a:rPr>
              <a:t>Splitting Nodes</a:t>
            </a:r>
            <a:endParaRPr lang="en-US" sz="3600" dirty="0"/>
          </a:p>
        </p:txBody>
      </p:sp>
      <p:sp>
        <p:nvSpPr>
          <p:cNvPr id="12" name="Shape 9"/>
          <p:cNvSpPr/>
          <p:nvPr/>
        </p:nvSpPr>
        <p:spPr>
          <a:xfrm>
            <a:off x="5291792" y="4356497"/>
            <a:ext cx="683300" cy="24289"/>
          </a:xfrm>
          <a:prstGeom prst="rect">
            <a:avLst/>
          </a:prstGeom>
          <a:solidFill>
            <a:srgbClr val="6EB9FC"/>
          </a:solidFill>
          <a:ln/>
        </p:spPr>
      </p:sp>
      <p:sp>
        <p:nvSpPr>
          <p:cNvPr id="13" name="Shape 10"/>
          <p:cNvSpPr/>
          <p:nvPr/>
        </p:nvSpPr>
        <p:spPr>
          <a:xfrm>
            <a:off x="4852571" y="4149090"/>
            <a:ext cx="439222" cy="439222"/>
          </a:xfrm>
          <a:prstGeom prst="roundRect">
            <a:avLst>
              <a:gd name="adj" fmla="val 13337"/>
            </a:avLst>
          </a:prstGeom>
          <a:solidFill>
            <a:srgbClr val="2F3343"/>
          </a:solidFill>
          <a:ln/>
        </p:spPr>
      </p:sp>
      <p:sp>
        <p:nvSpPr>
          <p:cNvPr id="14" name="Text 11"/>
          <p:cNvSpPr/>
          <p:nvPr/>
        </p:nvSpPr>
        <p:spPr>
          <a:xfrm>
            <a:off x="4992112" y="4185642"/>
            <a:ext cx="160020" cy="366117"/>
          </a:xfrm>
          <a:prstGeom prst="rect">
            <a:avLst/>
          </a:prstGeom>
          <a:noFill/>
          <a:ln/>
        </p:spPr>
        <p:txBody>
          <a:bodyPr wrap="none" rtlCol="0" anchor="t"/>
          <a:lstStyle/>
          <a:p>
            <a:pPr marL="0" indent="0" algn="ctr">
              <a:lnSpc>
                <a:spcPts val="2883"/>
              </a:lnSpc>
              <a:buNone/>
            </a:pPr>
            <a:r>
              <a:rPr lang="en-US" sz="2306" dirty="0">
                <a:solidFill>
                  <a:srgbClr val="6EB9FC"/>
                </a:solidFill>
                <a:latin typeface="Lora" pitchFamily="34" charset="0"/>
                <a:ea typeface="Lora" pitchFamily="34" charset="-122"/>
                <a:cs typeface="Lora" pitchFamily="34" charset="-120"/>
              </a:rPr>
              <a:t>2</a:t>
            </a:r>
            <a:endParaRPr lang="en-US" sz="2306" dirty="0"/>
          </a:p>
        </p:txBody>
      </p:sp>
      <p:sp>
        <p:nvSpPr>
          <p:cNvPr id="15" name="Text 12"/>
          <p:cNvSpPr/>
          <p:nvPr/>
        </p:nvSpPr>
        <p:spPr>
          <a:xfrm>
            <a:off x="6146006" y="4216598"/>
            <a:ext cx="3400070" cy="414933"/>
          </a:xfrm>
          <a:prstGeom prst="rect">
            <a:avLst/>
          </a:prstGeom>
          <a:noFill/>
          <a:ln/>
        </p:spPr>
        <p:txBody>
          <a:bodyPr wrap="none" rtlCol="0" anchor="t"/>
          <a:lstStyle/>
          <a:p>
            <a:pPr marL="0" indent="0" algn="l">
              <a:lnSpc>
                <a:spcPts val="2402"/>
              </a:lnSpc>
              <a:buNone/>
            </a:pPr>
            <a:r>
              <a:rPr lang="en-US" sz="3600" dirty="0">
                <a:solidFill>
                  <a:srgbClr val="6EB9FC"/>
                </a:solidFill>
                <a:latin typeface="Lora" pitchFamily="34" charset="0"/>
                <a:ea typeface="Lora" pitchFamily="34" charset="-122"/>
                <a:cs typeface="Lora" pitchFamily="34" charset="-120"/>
              </a:rPr>
              <a:t>Merging Nodes</a:t>
            </a:r>
            <a:endParaRPr lang="en-US" sz="3600" dirty="0"/>
          </a:p>
        </p:txBody>
      </p:sp>
      <p:sp>
        <p:nvSpPr>
          <p:cNvPr id="17" name="Shape 14"/>
          <p:cNvSpPr/>
          <p:nvPr/>
        </p:nvSpPr>
        <p:spPr>
          <a:xfrm>
            <a:off x="5291792" y="6301264"/>
            <a:ext cx="683300" cy="24289"/>
          </a:xfrm>
          <a:prstGeom prst="rect">
            <a:avLst/>
          </a:prstGeom>
          <a:solidFill>
            <a:srgbClr val="6EB9FC"/>
          </a:solidFill>
          <a:ln/>
        </p:spPr>
      </p:sp>
      <p:sp>
        <p:nvSpPr>
          <p:cNvPr id="18" name="Shape 15"/>
          <p:cNvSpPr/>
          <p:nvPr/>
        </p:nvSpPr>
        <p:spPr>
          <a:xfrm>
            <a:off x="4852571" y="6093857"/>
            <a:ext cx="439222" cy="439222"/>
          </a:xfrm>
          <a:prstGeom prst="roundRect">
            <a:avLst>
              <a:gd name="adj" fmla="val 13337"/>
            </a:avLst>
          </a:prstGeom>
          <a:solidFill>
            <a:srgbClr val="2F3343"/>
          </a:solidFill>
          <a:ln/>
        </p:spPr>
      </p:sp>
      <p:sp>
        <p:nvSpPr>
          <p:cNvPr id="19" name="Text 16"/>
          <p:cNvSpPr/>
          <p:nvPr/>
        </p:nvSpPr>
        <p:spPr>
          <a:xfrm>
            <a:off x="4992112" y="6130409"/>
            <a:ext cx="160020" cy="366117"/>
          </a:xfrm>
          <a:prstGeom prst="rect">
            <a:avLst/>
          </a:prstGeom>
          <a:noFill/>
          <a:ln/>
        </p:spPr>
        <p:txBody>
          <a:bodyPr wrap="none" rtlCol="0" anchor="t"/>
          <a:lstStyle/>
          <a:p>
            <a:pPr marL="0" indent="0" algn="ctr">
              <a:lnSpc>
                <a:spcPts val="2883"/>
              </a:lnSpc>
              <a:buNone/>
            </a:pPr>
            <a:r>
              <a:rPr lang="en-US" sz="2306" dirty="0">
                <a:solidFill>
                  <a:srgbClr val="6EB9FC"/>
                </a:solidFill>
                <a:latin typeface="Lora" pitchFamily="34" charset="0"/>
                <a:ea typeface="Lora" pitchFamily="34" charset="-122"/>
                <a:cs typeface="Lora" pitchFamily="34" charset="-120"/>
              </a:rPr>
              <a:t>3</a:t>
            </a:r>
            <a:endParaRPr lang="en-US" sz="2306" dirty="0"/>
          </a:p>
        </p:txBody>
      </p:sp>
      <p:sp>
        <p:nvSpPr>
          <p:cNvPr id="20" name="Text 17"/>
          <p:cNvSpPr/>
          <p:nvPr/>
        </p:nvSpPr>
        <p:spPr>
          <a:xfrm>
            <a:off x="6121716" y="6130409"/>
            <a:ext cx="3192603" cy="451563"/>
          </a:xfrm>
          <a:prstGeom prst="rect">
            <a:avLst/>
          </a:prstGeom>
          <a:noFill/>
          <a:ln/>
        </p:spPr>
        <p:txBody>
          <a:bodyPr wrap="none" rtlCol="0" anchor="t"/>
          <a:lstStyle/>
          <a:p>
            <a:pPr marL="0" indent="0" algn="l">
              <a:lnSpc>
                <a:spcPts val="2402"/>
              </a:lnSpc>
              <a:buNone/>
            </a:pPr>
            <a:r>
              <a:rPr lang="en-US" sz="3600" dirty="0">
                <a:solidFill>
                  <a:srgbClr val="6EB9FC"/>
                </a:solidFill>
                <a:latin typeface="Lora" pitchFamily="34" charset="0"/>
                <a:ea typeface="Lora" pitchFamily="34" charset="-122"/>
                <a:cs typeface="Lora" pitchFamily="34" charset="-120"/>
              </a:rPr>
              <a:t>Rotating Nodes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3427889" y="869037"/>
            <a:ext cx="64770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Analysis of the Algorithm</a:t>
            </a:r>
            <a:endParaRPr lang="en-US" sz="4374" dirty="0"/>
          </a:p>
        </p:txBody>
      </p:sp>
      <p:sp>
        <p:nvSpPr>
          <p:cNvPr id="13" name="Text 8"/>
          <p:cNvSpPr/>
          <p:nvPr/>
        </p:nvSpPr>
        <p:spPr>
          <a:xfrm>
            <a:off x="3838277" y="2420104"/>
            <a:ext cx="5775623" cy="3530243"/>
          </a:xfrm>
          <a:prstGeom prst="rect">
            <a:avLst/>
          </a:prstGeom>
          <a:noFill/>
          <a:ln/>
        </p:spPr>
        <p:txBody>
          <a:bodyPr wrap="square" rtlCol="0" anchor="t"/>
          <a:lstStyle/>
          <a:p>
            <a:pPr marL="0" indent="0" algn="l">
              <a:lnSpc>
                <a:spcPts val="2799"/>
              </a:lnSpc>
              <a:buNone/>
            </a:pPr>
            <a:r>
              <a:rPr lang="en-US" sz="2400" dirty="0">
                <a:solidFill>
                  <a:schemeClr val="bg1"/>
                </a:solidFill>
              </a:rPr>
              <a:t>The time complexity for various operations in a 2-3 tree, such as search, insertion, and deletion, is generally o(log n), where n is the number of elements in the tree. This complexity arises due to the balanced nature of the 2-3 tree.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544989" y="1007983"/>
            <a:ext cx="87172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The Problem of Imbalanced Trees</a:t>
            </a:r>
            <a:endParaRPr lang="en-US" sz="4374" dirty="0"/>
          </a:p>
        </p:txBody>
      </p:sp>
      <p:sp>
        <p:nvSpPr>
          <p:cNvPr id="5" name="Text 3"/>
          <p:cNvSpPr/>
          <p:nvPr/>
        </p:nvSpPr>
        <p:spPr>
          <a:xfrm>
            <a:off x="544989" y="2146697"/>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 imbalanced binary tree is one where the depths of the nodes in the left and right subtrees can vary significantly. This imbalance can lead to performance issues when performing operations on the tree.</a:t>
            </a:r>
            <a:endParaRPr lang="en-US" sz="1750" dirty="0"/>
          </a:p>
        </p:txBody>
      </p:sp>
      <p:pic>
        <p:nvPicPr>
          <p:cNvPr id="10" name="Picture 9">
            <a:extLst>
              <a:ext uri="{FF2B5EF4-FFF2-40B4-BE49-F238E27FC236}">
                <a16:creationId xmlns:a16="http://schemas.microsoft.com/office/drawing/2014/main" id="{AD1EADA3-B451-E1C8-6C1A-D6D80DEDD432}"/>
              </a:ext>
            </a:extLst>
          </p:cNvPr>
          <p:cNvPicPr>
            <a:picLocks noChangeAspect="1"/>
          </p:cNvPicPr>
          <p:nvPr/>
        </p:nvPicPr>
        <p:blipFill>
          <a:blip r:embed="rId3"/>
          <a:stretch>
            <a:fillRect/>
          </a:stretch>
        </p:blipFill>
        <p:spPr>
          <a:xfrm>
            <a:off x="3670299" y="3349058"/>
            <a:ext cx="8318501" cy="4046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3012281"/>
            <a:ext cx="854202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Transform and Conquer Strategy</a:t>
            </a:r>
            <a:endParaRPr lang="en-US" sz="4374" dirty="0"/>
          </a:p>
        </p:txBody>
      </p:sp>
      <p:sp>
        <p:nvSpPr>
          <p:cNvPr id="5" name="Text 3"/>
          <p:cNvSpPr/>
          <p:nvPr/>
        </p:nvSpPr>
        <p:spPr>
          <a:xfrm>
            <a:off x="2348389" y="4150995"/>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Discover the power of the transform and conquer strategy. By  transforming complex problems into other problems or transforming data structures to other data structures ,  you will see how this approach allows us to effectively tackle the challenges posed by imbalanced trees.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32065"/>
            <a:ext cx="65684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Introduction to 2-3 Trees</a:t>
            </a:r>
            <a:endParaRPr lang="en-US" sz="4374" dirty="0"/>
          </a:p>
        </p:txBody>
      </p:sp>
      <p:sp>
        <p:nvSpPr>
          <p:cNvPr id="6" name="Text 3"/>
          <p:cNvSpPr/>
          <p:nvPr/>
        </p:nvSpPr>
        <p:spPr>
          <a:xfrm>
            <a:off x="833199" y="3259693"/>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Get ready to dive into the world of 2-3 trees! Learn about their structure, properties, and how they address the imbalance problem. Explore how these balanced trees maintain order and balance, ensuring optimal algorithm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551589" y="904081"/>
            <a:ext cx="8542020" cy="694373"/>
          </a:xfrm>
          <a:prstGeom prst="rect">
            <a:avLst/>
          </a:prstGeom>
          <a:noFill/>
          <a:ln/>
        </p:spPr>
        <p:txBody>
          <a:bodyPr wrap="non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Always Balanced Tree</a:t>
            </a:r>
            <a:endParaRPr lang="en-US" sz="4374" dirty="0"/>
          </a:p>
        </p:txBody>
      </p:sp>
      <p:sp>
        <p:nvSpPr>
          <p:cNvPr id="5" name="Text 3"/>
          <p:cNvSpPr/>
          <p:nvPr/>
        </p:nvSpPr>
        <p:spPr>
          <a:xfrm>
            <a:off x="2348389" y="1969432"/>
            <a:ext cx="9933503" cy="148496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 </a:t>
            </a:r>
            <a:r>
              <a:rPr lang="en-US" sz="2000" dirty="0">
                <a:solidFill>
                  <a:srgbClr val="D6E5EF"/>
                </a:solidFill>
                <a:latin typeface="Source Sans Pro" pitchFamily="34" charset="0"/>
                <a:ea typeface="Source Sans Pro" pitchFamily="34" charset="-122"/>
                <a:cs typeface="Source Sans Pro" pitchFamily="34" charset="-120"/>
              </a:rPr>
              <a:t>A 2-3 tree maintains balance by adhering to specific rules during insertion and deletion operations, ensuring that it always remains balanced. In a 2-3 tree, each node can have either two elements (in a 2-node) or three elements (in a 3-node), and the tree remains balanced.</a:t>
            </a:r>
          </a:p>
        </p:txBody>
      </p:sp>
      <p:pic>
        <p:nvPicPr>
          <p:cNvPr id="7" name="Picture 6">
            <a:extLst>
              <a:ext uri="{FF2B5EF4-FFF2-40B4-BE49-F238E27FC236}">
                <a16:creationId xmlns:a16="http://schemas.microsoft.com/office/drawing/2014/main" id="{8FE5262D-6EB0-F826-1694-2696B4230663}"/>
              </a:ext>
            </a:extLst>
          </p:cNvPr>
          <p:cNvPicPr>
            <a:picLocks noChangeAspect="1"/>
          </p:cNvPicPr>
          <p:nvPr/>
        </p:nvPicPr>
        <p:blipFill>
          <a:blip r:embed="rId3"/>
          <a:stretch>
            <a:fillRect/>
          </a:stretch>
        </p:blipFill>
        <p:spPr>
          <a:xfrm>
            <a:off x="4098924" y="3660415"/>
            <a:ext cx="5629275" cy="3665104"/>
          </a:xfrm>
          <a:prstGeom prst="rect">
            <a:avLst/>
          </a:prstGeom>
        </p:spPr>
      </p:pic>
    </p:spTree>
    <p:extLst>
      <p:ext uri="{BB962C8B-B14F-4D97-AF65-F5344CB8AC3E}">
        <p14:creationId xmlns:p14="http://schemas.microsoft.com/office/powerpoint/2010/main" val="102421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32065"/>
            <a:ext cx="65684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Insertion:</a:t>
            </a:r>
            <a:endParaRPr lang="en-US" sz="4374" dirty="0"/>
          </a:p>
        </p:txBody>
      </p:sp>
      <p:sp>
        <p:nvSpPr>
          <p:cNvPr id="6" name="Text 3"/>
          <p:cNvSpPr/>
          <p:nvPr/>
        </p:nvSpPr>
        <p:spPr>
          <a:xfrm>
            <a:off x="833199" y="3259693"/>
            <a:ext cx="7477601" cy="2043470"/>
          </a:xfrm>
          <a:prstGeom prst="rect">
            <a:avLst/>
          </a:prstGeom>
          <a:noFill/>
          <a:ln/>
        </p:spPr>
        <p:txBody>
          <a:bodyPr wrap="square" rtlCol="0" anchor="t"/>
          <a:lstStyle/>
          <a:p>
            <a:pPr marL="0" indent="0">
              <a:lnSpc>
                <a:spcPts val="2799"/>
              </a:lnSpc>
              <a:buNone/>
            </a:pPr>
            <a:r>
              <a:rPr lang="en-US" sz="2800" dirty="0">
                <a:solidFill>
                  <a:srgbClr val="D6E5EF"/>
                </a:solidFill>
                <a:latin typeface="Source Sans Pro" pitchFamily="34" charset="0"/>
                <a:ea typeface="Source Sans Pro" pitchFamily="34" charset="-122"/>
              </a:rPr>
              <a:t>Lets try to do an example to understand better.</a:t>
            </a:r>
          </a:p>
          <a:p>
            <a:pPr marL="0" indent="0">
              <a:lnSpc>
                <a:spcPts val="2799"/>
              </a:lnSpc>
              <a:buNone/>
            </a:pPr>
            <a:endParaRPr lang="en-US" sz="2800" dirty="0">
              <a:solidFill>
                <a:srgbClr val="D6E5EF"/>
              </a:solidFill>
              <a:latin typeface="Source Sans Pro" pitchFamily="34" charset="0"/>
              <a:ea typeface="Source Sans Pro" pitchFamily="34" charset="-122"/>
            </a:endParaRPr>
          </a:p>
          <a:p>
            <a:pPr marL="0" indent="0">
              <a:lnSpc>
                <a:spcPts val="2799"/>
              </a:lnSpc>
              <a:buNone/>
            </a:pPr>
            <a:r>
              <a:rPr lang="en-US" sz="2800" dirty="0">
                <a:solidFill>
                  <a:schemeClr val="bg1"/>
                </a:solidFill>
              </a:rPr>
              <a:t>We have an array of numbers lets insert it in the tree.</a:t>
            </a:r>
          </a:p>
          <a:p>
            <a:pPr marL="0" indent="0">
              <a:lnSpc>
                <a:spcPts val="2799"/>
              </a:lnSpc>
              <a:buNone/>
            </a:pPr>
            <a:r>
              <a:rPr lang="en-US" sz="2800" dirty="0">
                <a:solidFill>
                  <a:schemeClr val="bg1"/>
                </a:solidFill>
              </a:rPr>
              <a:t>[ 9 , 5 , 8 , 3 , 2 , 4 , 7 ]</a:t>
            </a:r>
          </a:p>
        </p:txBody>
      </p:sp>
    </p:spTree>
    <p:extLst>
      <p:ext uri="{BB962C8B-B14F-4D97-AF65-F5344CB8AC3E}">
        <p14:creationId xmlns:p14="http://schemas.microsoft.com/office/powerpoint/2010/main" val="298141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91440" y="21665"/>
            <a:ext cx="14630400" cy="8229600"/>
          </a:xfrm>
          <a:prstGeom prst="rect">
            <a:avLst/>
          </a:prstGeom>
          <a:solidFill>
            <a:srgbClr val="252833"/>
          </a:solidFill>
          <a:ln/>
        </p:spPr>
      </p:sp>
      <p:sp>
        <p:nvSpPr>
          <p:cNvPr id="4" name="Text 2"/>
          <p:cNvSpPr/>
          <p:nvPr/>
        </p:nvSpPr>
        <p:spPr>
          <a:xfrm>
            <a:off x="2348389" y="766683"/>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8" name="TextBox 7">
            <a:extLst>
              <a:ext uri="{FF2B5EF4-FFF2-40B4-BE49-F238E27FC236}">
                <a16:creationId xmlns:a16="http://schemas.microsoft.com/office/drawing/2014/main" id="{8BB2AD59-7B64-0C16-10E6-2513F3BF69E9}"/>
              </a:ext>
            </a:extLst>
          </p:cNvPr>
          <p:cNvSpPr txBox="1"/>
          <p:nvPr/>
        </p:nvSpPr>
        <p:spPr>
          <a:xfrm>
            <a:off x="1295400" y="2070100"/>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(9)</a:t>
            </a:r>
            <a:endParaRPr lang="en-US" dirty="0">
              <a:solidFill>
                <a:schemeClr val="accent1">
                  <a:lumMod val="60000"/>
                  <a:lumOff val="40000"/>
                </a:schemeClr>
              </a:solidFill>
            </a:endParaRPr>
          </a:p>
        </p:txBody>
      </p:sp>
      <p:sp>
        <p:nvSpPr>
          <p:cNvPr id="9" name="Oval 8">
            <a:extLst>
              <a:ext uri="{FF2B5EF4-FFF2-40B4-BE49-F238E27FC236}">
                <a16:creationId xmlns:a16="http://schemas.microsoft.com/office/drawing/2014/main" id="{E8918844-71DE-1A49-0F7F-0522A91F26B2}"/>
              </a:ext>
            </a:extLst>
          </p:cNvPr>
          <p:cNvSpPr/>
          <p:nvPr/>
        </p:nvSpPr>
        <p:spPr>
          <a:xfrm>
            <a:off x="6007100" y="1765300"/>
            <a:ext cx="2247900" cy="1143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7A5823-C690-AD45-5ACC-738A86C41C17}"/>
              </a:ext>
            </a:extLst>
          </p:cNvPr>
          <p:cNvSpPr txBox="1"/>
          <p:nvPr/>
        </p:nvSpPr>
        <p:spPr>
          <a:xfrm>
            <a:off x="1295400" y="2058024"/>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(5)</a:t>
            </a:r>
            <a:endParaRPr lang="en-US" dirty="0">
              <a:solidFill>
                <a:schemeClr val="accent1">
                  <a:lumMod val="60000"/>
                  <a:lumOff val="40000"/>
                </a:schemeClr>
              </a:solidFill>
            </a:endParaRPr>
          </a:p>
        </p:txBody>
      </p:sp>
      <p:sp>
        <p:nvSpPr>
          <p:cNvPr id="13" name="TextBox 12">
            <a:extLst>
              <a:ext uri="{FF2B5EF4-FFF2-40B4-BE49-F238E27FC236}">
                <a16:creationId xmlns:a16="http://schemas.microsoft.com/office/drawing/2014/main" id="{EA4BCBB6-23A0-D87B-2B4E-A7F3C9009701}"/>
              </a:ext>
            </a:extLst>
          </p:cNvPr>
          <p:cNvSpPr txBox="1"/>
          <p:nvPr/>
        </p:nvSpPr>
        <p:spPr>
          <a:xfrm>
            <a:off x="6960754" y="2013635"/>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7550958" y="2041970"/>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Tree>
    <p:extLst>
      <p:ext uri="{BB962C8B-B14F-4D97-AF65-F5344CB8AC3E}">
        <p14:creationId xmlns:p14="http://schemas.microsoft.com/office/powerpoint/2010/main" val="8417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ppt_w</p:attrName>
                                        </p:attrNameLst>
                                      </p:cBhvr>
                                      <p:tavLst>
                                        <p:tav tm="0">
                                          <p:val>
                                            <p:fltVal val="0"/>
                                          </p:val>
                                        </p:tav>
                                        <p:tav tm="100000">
                                          <p:val>
                                            <p:strVal val="#ppt_w"/>
                                          </p:val>
                                        </p:tav>
                                      </p:tavLst>
                                    </p:anim>
                                    <p:anim calcmode="lin" valueType="num">
                                      <p:cBhvr>
                                        <p:cTn id="8" dur="250" fill="hold"/>
                                        <p:tgtEl>
                                          <p:spTgt spid="8"/>
                                        </p:tgtEl>
                                        <p:attrNameLst>
                                          <p:attrName>ppt_h</p:attrName>
                                        </p:attrNameLst>
                                      </p:cBhvr>
                                      <p:tavLst>
                                        <p:tav tm="0">
                                          <p:val>
                                            <p:fltVal val="0"/>
                                          </p:val>
                                        </p:tav>
                                        <p:tav tm="100000">
                                          <p:val>
                                            <p:strVal val="#ppt_h"/>
                                          </p:val>
                                        </p:tav>
                                      </p:tavLst>
                                    </p:anim>
                                    <p:animEffect transition="in" filter="fade">
                                      <p:cBhvr>
                                        <p:cTn id="9" dur="25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50" fill="hold"/>
                                        <p:tgtEl>
                                          <p:spTgt spid="13"/>
                                        </p:tgtEl>
                                        <p:attrNameLst>
                                          <p:attrName>ppt_x</p:attrName>
                                        </p:attrNameLst>
                                      </p:cBhvr>
                                      <p:tavLst>
                                        <p:tav tm="0">
                                          <p:val>
                                            <p:strVal val="#ppt_x"/>
                                          </p:val>
                                        </p:tav>
                                        <p:tav tm="100000">
                                          <p:val>
                                            <p:strVal val="#ppt_x"/>
                                          </p:val>
                                        </p:tav>
                                      </p:tavLst>
                                    </p:anim>
                                    <p:anim calcmode="lin" valueType="num">
                                      <p:cBhvr additive="base">
                                        <p:cTn id="19" dur="55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550"/>
                            </p:stCondLst>
                            <p:childTnLst>
                              <p:par>
                                <p:cTn id="21" presetID="16" presetClass="exit" presetSubtype="21" fill="hold" grpId="1" nodeType="afterEffect">
                                  <p:stCondLst>
                                    <p:cond delay="0"/>
                                  </p:stCondLst>
                                  <p:childTnLst>
                                    <p:animEffect transition="out" filter="barn(inVertical)">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par>
                          <p:cTn id="31" fill="hold">
                            <p:stCondLst>
                              <p:cond delay="500"/>
                            </p:stCondLst>
                            <p:childTnLst>
                              <p:par>
                                <p:cTn id="32" presetID="37" presetClass="path" presetSubtype="0" accel="50000" decel="50000" fill="hold" grpId="1" nodeType="afterEffect">
                                  <p:stCondLst>
                                    <p:cond delay="0"/>
                                  </p:stCondLst>
                                  <p:childTnLst>
                                    <p:animMotion origin="layout" path="M 1.77083E-6 -3.7037E-7 L -0.01248 0.04225 C -0.01498 0.05189 -0.01888 0.05787 -0.02279 0.05787 C -0.02756 0.05787 -0.03125 0.05189 -0.03364 0.04225 L -0.04623 -3.7037E-7 " pathEditMode="relative" rAng="0" ptsTypes="AAAAA">
                                      <p:cBhvr>
                                        <p:cTn id="33" dur="750" fill="hold"/>
                                        <p:tgtEl>
                                          <p:spTgt spid="13"/>
                                        </p:tgtEl>
                                        <p:attrNameLst>
                                          <p:attrName>ppt_x</p:attrName>
                                          <p:attrName>ppt_y</p:attrName>
                                        </p:attrNameLst>
                                      </p:cBhvr>
                                      <p:rCtr x="-2311" y="2894"/>
                                    </p:animMotion>
                                  </p:childTnLst>
                                </p:cTn>
                              </p:par>
                            </p:childTnLst>
                          </p:cTn>
                        </p:par>
                        <p:par>
                          <p:cTn id="34" fill="hold">
                            <p:stCondLst>
                              <p:cond delay="1250"/>
                            </p:stCondLst>
                            <p:childTnLst>
                              <p:par>
                                <p:cTn id="35" presetID="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1" nodeType="clickEffect">
                                  <p:stCondLst>
                                    <p:cond delay="0"/>
                                  </p:stCondLst>
                                  <p:childTnLst>
                                    <p:animMotion origin="layout" path="M -3.125E-6 -4.81481E-6 L -0.09494 -0.00212 " pathEditMode="relative" rAng="0" ptsTypes="AA">
                                      <p:cBhvr>
                                        <p:cTn id="42" dur="500" fill="hold"/>
                                        <p:tgtEl>
                                          <p:spTgt spid="14"/>
                                        </p:tgtEl>
                                        <p:attrNameLst>
                                          <p:attrName>ppt_x</p:attrName>
                                          <p:attrName>ppt_y</p:attrName>
                                        </p:attrNameLst>
                                      </p:cBhvr>
                                      <p:rCtr x="-4753" y="-116"/>
                                    </p:animMotion>
                                  </p:childTnLst>
                                </p:cTn>
                              </p:par>
                              <p:par>
                                <p:cTn id="43" presetID="63" presetClass="path" presetSubtype="0" accel="50000" decel="50000" fill="hold" grpId="2" nodeType="withEffect">
                                  <p:stCondLst>
                                    <p:cond delay="0"/>
                                  </p:stCondLst>
                                  <p:childTnLst>
                                    <p:animMotion origin="layout" path="M 1.45833E-6 -2.59259E-6 L 0.04036 0.00348 " pathEditMode="relative" rAng="0" ptsTypes="AA">
                                      <p:cBhvr>
                                        <p:cTn id="44" dur="500" fill="hold"/>
                                        <p:tgtEl>
                                          <p:spTgt spid="13"/>
                                        </p:tgtEl>
                                        <p:attrNameLst>
                                          <p:attrName>ppt_x</p:attrName>
                                          <p:attrName>ppt_y</p:attrName>
                                        </p:attrNameLst>
                                      </p:cBhvr>
                                      <p:rCtr x="2431" y="2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animBg="1"/>
      <p:bldP spid="11" grpId="0"/>
      <p:bldP spid="13" grpId="0"/>
      <p:bldP spid="13" grpId="1"/>
      <p:bldP spid="13" grpId="2"/>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91440" y="21665"/>
            <a:ext cx="14630400" cy="8229600"/>
          </a:xfrm>
          <a:prstGeom prst="rect">
            <a:avLst/>
          </a:prstGeom>
          <a:solidFill>
            <a:srgbClr val="252833"/>
          </a:solidFill>
          <a:ln/>
        </p:spPr>
      </p:sp>
      <p:sp>
        <p:nvSpPr>
          <p:cNvPr id="4" name="Text 2"/>
          <p:cNvSpPr/>
          <p:nvPr/>
        </p:nvSpPr>
        <p:spPr>
          <a:xfrm>
            <a:off x="2348389" y="766683"/>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8" name="TextBox 7">
            <a:extLst>
              <a:ext uri="{FF2B5EF4-FFF2-40B4-BE49-F238E27FC236}">
                <a16:creationId xmlns:a16="http://schemas.microsoft.com/office/drawing/2014/main" id="{8BB2AD59-7B64-0C16-10E6-2513F3BF69E9}"/>
              </a:ext>
            </a:extLst>
          </p:cNvPr>
          <p:cNvSpPr txBox="1"/>
          <p:nvPr/>
        </p:nvSpPr>
        <p:spPr>
          <a:xfrm>
            <a:off x="1295400" y="2070100"/>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(5)</a:t>
            </a:r>
            <a:endParaRPr lang="en-US" dirty="0">
              <a:solidFill>
                <a:schemeClr val="accent1">
                  <a:lumMod val="60000"/>
                  <a:lumOff val="40000"/>
                </a:schemeClr>
              </a:solidFill>
            </a:endParaRPr>
          </a:p>
        </p:txBody>
      </p:sp>
      <p:sp>
        <p:nvSpPr>
          <p:cNvPr id="9" name="Oval 8">
            <a:extLst>
              <a:ext uri="{FF2B5EF4-FFF2-40B4-BE49-F238E27FC236}">
                <a16:creationId xmlns:a16="http://schemas.microsoft.com/office/drawing/2014/main" id="{E8918844-71DE-1A49-0F7F-0522A91F26B2}"/>
              </a:ext>
            </a:extLst>
          </p:cNvPr>
          <p:cNvSpPr/>
          <p:nvPr/>
        </p:nvSpPr>
        <p:spPr>
          <a:xfrm>
            <a:off x="6007100" y="1765300"/>
            <a:ext cx="2247900" cy="1143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A4BCBB6-23A0-D87B-2B4E-A7F3C9009701}"/>
              </a:ext>
            </a:extLst>
          </p:cNvPr>
          <p:cNvSpPr txBox="1"/>
          <p:nvPr/>
        </p:nvSpPr>
        <p:spPr>
          <a:xfrm>
            <a:off x="7611071" y="2013635"/>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6208265" y="201363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5" name="TextBox 4">
            <a:extLst>
              <a:ext uri="{FF2B5EF4-FFF2-40B4-BE49-F238E27FC236}">
                <a16:creationId xmlns:a16="http://schemas.microsoft.com/office/drawing/2014/main" id="{2DB102CF-9E29-B788-BBC8-EF4587950DC7}"/>
              </a:ext>
            </a:extLst>
          </p:cNvPr>
          <p:cNvSpPr txBox="1"/>
          <p:nvPr/>
        </p:nvSpPr>
        <p:spPr>
          <a:xfrm>
            <a:off x="1295400" y="2048435"/>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(8)</a:t>
            </a:r>
            <a:endParaRPr lang="en-US" dirty="0">
              <a:solidFill>
                <a:schemeClr val="accent1">
                  <a:lumMod val="60000"/>
                  <a:lumOff val="40000"/>
                </a:schemeClr>
              </a:solidFill>
            </a:endParaRPr>
          </a:p>
        </p:txBody>
      </p:sp>
      <p:sp>
        <p:nvSpPr>
          <p:cNvPr id="6" name="TextBox 5">
            <a:extLst>
              <a:ext uri="{FF2B5EF4-FFF2-40B4-BE49-F238E27FC236}">
                <a16:creationId xmlns:a16="http://schemas.microsoft.com/office/drawing/2014/main" id="{119831B9-24FE-49EE-6CC7-D52A30819F6D}"/>
              </a:ext>
            </a:extLst>
          </p:cNvPr>
          <p:cNvSpPr txBox="1"/>
          <p:nvPr/>
        </p:nvSpPr>
        <p:spPr>
          <a:xfrm>
            <a:off x="6907876" y="2013634"/>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10" name="TextBox 9">
            <a:extLst>
              <a:ext uri="{FF2B5EF4-FFF2-40B4-BE49-F238E27FC236}">
                <a16:creationId xmlns:a16="http://schemas.microsoft.com/office/drawing/2014/main" id="{2014EB91-BE0B-912D-E8BA-94DB94AD2607}"/>
              </a:ext>
            </a:extLst>
          </p:cNvPr>
          <p:cNvSpPr txBox="1"/>
          <p:nvPr/>
        </p:nvSpPr>
        <p:spPr>
          <a:xfrm>
            <a:off x="4018785" y="3736985"/>
            <a:ext cx="7350826" cy="769441"/>
          </a:xfrm>
          <a:prstGeom prst="rect">
            <a:avLst/>
          </a:prstGeom>
          <a:noFill/>
        </p:spPr>
        <p:txBody>
          <a:bodyPr wrap="square" rtlCol="0">
            <a:spAutoFit/>
          </a:bodyPr>
          <a:lstStyle/>
          <a:p>
            <a:r>
              <a:rPr lang="en-US" sz="4400" dirty="0">
                <a:solidFill>
                  <a:srgbClr val="B21EB2"/>
                </a:solidFill>
                <a:latin typeface="Arial Black" panose="020B0A04020102020204" pitchFamily="34" charset="0"/>
              </a:rPr>
              <a:t>IT IS TIME TO SPLIT</a:t>
            </a:r>
          </a:p>
        </p:txBody>
      </p:sp>
    </p:spTree>
    <p:extLst>
      <p:ext uri="{BB962C8B-B14F-4D97-AF65-F5344CB8AC3E}">
        <p14:creationId xmlns:p14="http://schemas.microsoft.com/office/powerpoint/2010/main" val="210594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after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600" tmFilter="0, 0; .2, .5; .8, .5; 1, 0"/>
                                        <p:tgtEl>
                                          <p:spTgt spid="14"/>
                                        </p:tgtEl>
                                      </p:cBhvr>
                                    </p:animEffect>
                                    <p:animScale>
                                      <p:cBhvr>
                                        <p:cTn id="23" dur="300" autoRev="1" fill="hold"/>
                                        <p:tgtEl>
                                          <p:spTgt spid="14"/>
                                        </p:tgtEl>
                                      </p:cBhvr>
                                      <p:by x="105000" y="105000"/>
                                    </p:animScale>
                                  </p:childTnLst>
                                </p:cTn>
                              </p:par>
                            </p:childTnLst>
                          </p:cTn>
                        </p:par>
                        <p:par>
                          <p:cTn id="24" fill="hold">
                            <p:stCondLst>
                              <p:cond delay="600"/>
                            </p:stCondLst>
                            <p:childTnLst>
                              <p:par>
                                <p:cTn id="25" presetID="26" presetClass="emph" presetSubtype="0" fill="hold" grpId="1" nodeType="afterEffect">
                                  <p:stCondLst>
                                    <p:cond delay="0"/>
                                  </p:stCondLst>
                                  <p:childTnLst>
                                    <p:animEffect transition="out" filter="fade">
                                      <p:cBhvr>
                                        <p:cTn id="26" dur="500" tmFilter="0, 0; .2, .5; .8, .5; 1, 0"/>
                                        <p:tgtEl>
                                          <p:spTgt spid="6"/>
                                        </p:tgtEl>
                                      </p:cBhvr>
                                    </p:animEffect>
                                    <p:animScale>
                                      <p:cBhvr>
                                        <p:cTn id="27" dur="250" autoRev="1" fill="hold"/>
                                        <p:tgtEl>
                                          <p:spTgt spid="6"/>
                                        </p:tgtEl>
                                      </p:cBhvr>
                                      <p:by x="105000" y="105000"/>
                                    </p:animScale>
                                  </p:childTnLst>
                                </p:cTn>
                              </p:par>
                            </p:childTnLst>
                          </p:cTn>
                        </p:par>
                        <p:par>
                          <p:cTn id="28" fill="hold">
                            <p:stCondLst>
                              <p:cond delay="1100"/>
                            </p:stCondLst>
                            <p:childTnLst>
                              <p:par>
                                <p:cTn id="29" presetID="26" presetClass="emph" presetSubtype="0" fill="hold" grpId="0" nodeType="afterEffect">
                                  <p:stCondLst>
                                    <p:cond delay="0"/>
                                  </p:stCondLst>
                                  <p:childTnLst>
                                    <p:animEffect transition="out" filter="fade">
                                      <p:cBhvr>
                                        <p:cTn id="30" dur="500" tmFilter="0, 0; .2, .5; .8, .5; 1, 0"/>
                                        <p:tgtEl>
                                          <p:spTgt spid="13"/>
                                        </p:tgtEl>
                                      </p:cBhvr>
                                    </p:animEffect>
                                    <p:animScale>
                                      <p:cBhvr>
                                        <p:cTn id="31" dur="250" autoRev="1" fill="hold"/>
                                        <p:tgtEl>
                                          <p:spTgt spid="13"/>
                                        </p:tgtEl>
                                      </p:cBhvr>
                                      <p:by x="105000" y="105000"/>
                                    </p:animScale>
                                  </p:childTnLst>
                                </p:cTn>
                              </p:par>
                            </p:childTnLst>
                          </p:cTn>
                        </p:par>
                        <p:par>
                          <p:cTn id="32" fill="hold">
                            <p:stCondLst>
                              <p:cond delay="1600"/>
                            </p:stCondLst>
                            <p:childTnLst>
                              <p:par>
                                <p:cTn id="33" presetID="26" presetClass="emph" presetSubtype="0" fill="hold" grpId="0" nodeType="afterEffect">
                                  <p:stCondLst>
                                    <p:cond delay="0"/>
                                  </p:stCondLst>
                                  <p:childTnLst>
                                    <p:animEffect transition="out" filter="fade">
                                      <p:cBhvr>
                                        <p:cTn id="34" dur="500" tmFilter="0, 0; .2, .5; .8, .5; 1, 0"/>
                                        <p:tgtEl>
                                          <p:spTgt spid="9"/>
                                        </p:tgtEl>
                                      </p:cBhvr>
                                    </p:animEffect>
                                    <p:animScale>
                                      <p:cBhvr>
                                        <p:cTn id="35" dur="250" autoRev="1" fill="hold"/>
                                        <p:tgtEl>
                                          <p:spTgt spid="9"/>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1"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80">
                                          <p:stCondLst>
                                            <p:cond delay="0"/>
                                          </p:stCondLst>
                                        </p:cTn>
                                        <p:tgtEl>
                                          <p:spTgt spid="10"/>
                                        </p:tgtEl>
                                      </p:cBhvr>
                                    </p:animEffect>
                                    <p:anim calcmode="lin" valueType="num">
                                      <p:cBhvr>
                                        <p:cTn id="4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6" dur="26">
                                          <p:stCondLst>
                                            <p:cond delay="650"/>
                                          </p:stCondLst>
                                        </p:cTn>
                                        <p:tgtEl>
                                          <p:spTgt spid="10"/>
                                        </p:tgtEl>
                                      </p:cBhvr>
                                      <p:to x="100000" y="60000"/>
                                    </p:animScale>
                                    <p:animScale>
                                      <p:cBhvr>
                                        <p:cTn id="47" dur="166" decel="50000">
                                          <p:stCondLst>
                                            <p:cond delay="676"/>
                                          </p:stCondLst>
                                        </p:cTn>
                                        <p:tgtEl>
                                          <p:spTgt spid="10"/>
                                        </p:tgtEl>
                                      </p:cBhvr>
                                      <p:to x="100000" y="100000"/>
                                    </p:animScale>
                                    <p:animScale>
                                      <p:cBhvr>
                                        <p:cTn id="48" dur="26">
                                          <p:stCondLst>
                                            <p:cond delay="1312"/>
                                          </p:stCondLst>
                                        </p:cTn>
                                        <p:tgtEl>
                                          <p:spTgt spid="10"/>
                                        </p:tgtEl>
                                      </p:cBhvr>
                                      <p:to x="100000" y="80000"/>
                                    </p:animScale>
                                    <p:animScale>
                                      <p:cBhvr>
                                        <p:cTn id="49" dur="166" decel="50000">
                                          <p:stCondLst>
                                            <p:cond delay="1338"/>
                                          </p:stCondLst>
                                        </p:cTn>
                                        <p:tgtEl>
                                          <p:spTgt spid="10"/>
                                        </p:tgtEl>
                                      </p:cBhvr>
                                      <p:to x="100000" y="100000"/>
                                    </p:animScale>
                                    <p:animScale>
                                      <p:cBhvr>
                                        <p:cTn id="50" dur="26">
                                          <p:stCondLst>
                                            <p:cond delay="1642"/>
                                          </p:stCondLst>
                                        </p:cTn>
                                        <p:tgtEl>
                                          <p:spTgt spid="10"/>
                                        </p:tgtEl>
                                      </p:cBhvr>
                                      <p:to x="100000" y="90000"/>
                                    </p:animScale>
                                    <p:animScale>
                                      <p:cBhvr>
                                        <p:cTn id="51" dur="166" decel="50000">
                                          <p:stCondLst>
                                            <p:cond delay="1668"/>
                                          </p:stCondLst>
                                        </p:cTn>
                                        <p:tgtEl>
                                          <p:spTgt spid="10"/>
                                        </p:tgtEl>
                                      </p:cBhvr>
                                      <p:to x="100000" y="100000"/>
                                    </p:animScale>
                                    <p:animScale>
                                      <p:cBhvr>
                                        <p:cTn id="52" dur="26">
                                          <p:stCondLst>
                                            <p:cond delay="1808"/>
                                          </p:stCondLst>
                                        </p:cTn>
                                        <p:tgtEl>
                                          <p:spTgt spid="10"/>
                                        </p:tgtEl>
                                      </p:cBhvr>
                                      <p:to x="100000" y="95000"/>
                                    </p:animScale>
                                    <p:animScale>
                                      <p:cBhvr>
                                        <p:cTn id="53" dur="166" decel="50000">
                                          <p:stCondLst>
                                            <p:cond delay="1834"/>
                                          </p:stCondLst>
                                        </p:cTn>
                                        <p:tgtEl>
                                          <p:spTgt spid="10"/>
                                        </p:tgtEl>
                                      </p:cBhvr>
                                      <p:to x="100000" y="100000"/>
                                    </p:animScale>
                                  </p:childTnLst>
                                </p:cTn>
                              </p:par>
                            </p:childTnLst>
                          </p:cTn>
                        </p:par>
                        <p:par>
                          <p:cTn id="54" fill="hold">
                            <p:stCondLst>
                              <p:cond delay="2000"/>
                            </p:stCondLst>
                            <p:childTnLst>
                              <p:par>
                                <p:cTn id="55" presetID="6" presetClass="emph" presetSubtype="0" fill="hold" grpId="0" nodeType="afterEffect">
                                  <p:stCondLst>
                                    <p:cond delay="0"/>
                                  </p:stCondLst>
                                  <p:childTnLst>
                                    <p:animScale>
                                      <p:cBhvr>
                                        <p:cTn id="56" dur="2000" fill="hold"/>
                                        <p:tgtEl>
                                          <p:spTgt spid="10"/>
                                        </p:tgtEl>
                                      </p:cBhvr>
                                      <p:by x="150000" y="150000"/>
                                    </p:animScale>
                                  </p:childTnLst>
                                </p:cTn>
                              </p:par>
                            </p:childTnLst>
                          </p:cTn>
                        </p:par>
                        <p:par>
                          <p:cTn id="57" fill="hold">
                            <p:stCondLst>
                              <p:cond delay="4000"/>
                            </p:stCondLst>
                            <p:childTnLst>
                              <p:par>
                                <p:cTn id="58" presetID="16" presetClass="exit" presetSubtype="21" fill="hold" grpId="2" nodeType="afterEffect">
                                  <p:stCondLst>
                                    <p:cond delay="0"/>
                                  </p:stCondLst>
                                  <p:childTnLst>
                                    <p:animEffect transition="out" filter="barn(inVertical)">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p:bldP spid="5" grpId="0"/>
      <p:bldP spid="6" grpId="0"/>
      <p:bldP spid="6" grpId="1"/>
      <p:bldP spid="10" grpId="0"/>
      <p:bldP spid="10" grpId="1"/>
      <p:bldP spid="10"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759354" y="662144"/>
            <a:ext cx="8717280" cy="694373"/>
          </a:xfrm>
          <a:prstGeom prst="rect">
            <a:avLst/>
          </a:prstGeom>
          <a:noFill/>
          <a:ln/>
        </p:spPr>
        <p:txBody>
          <a:bodyPr wrap="none" rtlCol="0" anchor="t"/>
          <a:lstStyle/>
          <a:p>
            <a:pPr marL="0" indent="0" algn="ctr">
              <a:lnSpc>
                <a:spcPts val="2402"/>
              </a:lnSpc>
              <a:buNone/>
            </a:pPr>
            <a:r>
              <a:rPr lang="en-US" sz="4400" dirty="0">
                <a:solidFill>
                  <a:srgbClr val="6EB9FC"/>
                </a:solidFill>
                <a:latin typeface="Lora" pitchFamily="34" charset="0"/>
              </a:rPr>
              <a:t>How 2-3 Tree Works</a:t>
            </a:r>
            <a:endParaRPr lang="en-US" sz="4400" dirty="0"/>
          </a:p>
        </p:txBody>
      </p:sp>
      <p:sp>
        <p:nvSpPr>
          <p:cNvPr id="9" name="Oval 8">
            <a:extLst>
              <a:ext uri="{FF2B5EF4-FFF2-40B4-BE49-F238E27FC236}">
                <a16:creationId xmlns:a16="http://schemas.microsoft.com/office/drawing/2014/main" id="{E8918844-71DE-1A49-0F7F-0522A91F26B2}"/>
              </a:ext>
            </a:extLst>
          </p:cNvPr>
          <p:cNvSpPr/>
          <p:nvPr/>
        </p:nvSpPr>
        <p:spPr>
          <a:xfrm>
            <a:off x="6007100" y="1765300"/>
            <a:ext cx="2247900" cy="1143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A4BCBB6-23A0-D87B-2B4E-A7F3C9009701}"/>
              </a:ext>
            </a:extLst>
          </p:cNvPr>
          <p:cNvSpPr txBox="1"/>
          <p:nvPr/>
        </p:nvSpPr>
        <p:spPr>
          <a:xfrm>
            <a:off x="7611071" y="2013635"/>
            <a:ext cx="498764" cy="584775"/>
          </a:xfrm>
          <a:prstGeom prst="rect">
            <a:avLst/>
          </a:prstGeom>
          <a:noFill/>
        </p:spPr>
        <p:txBody>
          <a:bodyPr wrap="square" rtlCol="0">
            <a:spAutoFit/>
          </a:bodyPr>
          <a:lstStyle/>
          <a:p>
            <a:r>
              <a:rPr lang="en-US" sz="3200" dirty="0">
                <a:solidFill>
                  <a:schemeClr val="accent1">
                    <a:lumMod val="60000"/>
                    <a:lumOff val="40000"/>
                  </a:schemeClr>
                </a:solidFill>
              </a:rPr>
              <a:t>9</a:t>
            </a:r>
          </a:p>
        </p:txBody>
      </p:sp>
      <p:sp>
        <p:nvSpPr>
          <p:cNvPr id="14" name="TextBox 13">
            <a:extLst>
              <a:ext uri="{FF2B5EF4-FFF2-40B4-BE49-F238E27FC236}">
                <a16:creationId xmlns:a16="http://schemas.microsoft.com/office/drawing/2014/main" id="{D039812B-2F56-EAB1-FE4B-2B3EBAD68FAF}"/>
              </a:ext>
            </a:extLst>
          </p:cNvPr>
          <p:cNvSpPr txBox="1"/>
          <p:nvPr/>
        </p:nvSpPr>
        <p:spPr>
          <a:xfrm>
            <a:off x="6208265" y="2013635"/>
            <a:ext cx="498764" cy="584775"/>
          </a:xfrm>
          <a:prstGeom prst="rect">
            <a:avLst/>
          </a:prstGeom>
          <a:noFill/>
        </p:spPr>
        <p:txBody>
          <a:bodyPr wrap="square" rtlCol="0">
            <a:spAutoFit/>
          </a:bodyPr>
          <a:lstStyle/>
          <a:p>
            <a:r>
              <a:rPr lang="en-US" sz="3200" dirty="0">
                <a:solidFill>
                  <a:schemeClr val="accent1">
                    <a:lumMod val="60000"/>
                    <a:lumOff val="40000"/>
                  </a:schemeClr>
                </a:solidFill>
              </a:rPr>
              <a:t>5</a:t>
            </a:r>
          </a:p>
        </p:txBody>
      </p:sp>
      <p:sp>
        <p:nvSpPr>
          <p:cNvPr id="5" name="TextBox 4">
            <a:extLst>
              <a:ext uri="{FF2B5EF4-FFF2-40B4-BE49-F238E27FC236}">
                <a16:creationId xmlns:a16="http://schemas.microsoft.com/office/drawing/2014/main" id="{2DB102CF-9E29-B788-BBC8-EF4587950DC7}"/>
              </a:ext>
            </a:extLst>
          </p:cNvPr>
          <p:cNvSpPr txBox="1"/>
          <p:nvPr/>
        </p:nvSpPr>
        <p:spPr>
          <a:xfrm>
            <a:off x="1094899" y="1952078"/>
            <a:ext cx="3771900" cy="707886"/>
          </a:xfrm>
          <a:prstGeom prst="rect">
            <a:avLst/>
          </a:prstGeom>
          <a:noFill/>
        </p:spPr>
        <p:txBody>
          <a:bodyPr wrap="square" rtlCol="0">
            <a:spAutoFit/>
          </a:bodyPr>
          <a:lstStyle/>
          <a:p>
            <a:r>
              <a:rPr lang="en-US" sz="4000" dirty="0">
                <a:solidFill>
                  <a:schemeClr val="accent1">
                    <a:lumMod val="60000"/>
                    <a:lumOff val="40000"/>
                  </a:schemeClr>
                </a:solidFill>
              </a:rPr>
              <a:t>Insert (8)</a:t>
            </a:r>
            <a:endParaRPr lang="en-US" dirty="0">
              <a:solidFill>
                <a:schemeClr val="accent1">
                  <a:lumMod val="60000"/>
                  <a:lumOff val="40000"/>
                </a:schemeClr>
              </a:solidFill>
            </a:endParaRPr>
          </a:p>
        </p:txBody>
      </p:sp>
      <p:sp>
        <p:nvSpPr>
          <p:cNvPr id="11" name="Oval 10">
            <a:extLst>
              <a:ext uri="{FF2B5EF4-FFF2-40B4-BE49-F238E27FC236}">
                <a16:creationId xmlns:a16="http://schemas.microsoft.com/office/drawing/2014/main" id="{B01B580C-BE55-7C53-CC47-36552AA9EB68}"/>
              </a:ext>
            </a:extLst>
          </p:cNvPr>
          <p:cNvSpPr/>
          <p:nvPr/>
        </p:nvSpPr>
        <p:spPr>
          <a:xfrm>
            <a:off x="6315145" y="1212787"/>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9831B9-24FE-49EE-6CC7-D52A30819F6D}"/>
              </a:ext>
            </a:extLst>
          </p:cNvPr>
          <p:cNvSpPr txBox="1"/>
          <p:nvPr/>
        </p:nvSpPr>
        <p:spPr>
          <a:xfrm>
            <a:off x="6907876" y="2013634"/>
            <a:ext cx="498764" cy="584775"/>
          </a:xfrm>
          <a:prstGeom prst="rect">
            <a:avLst/>
          </a:prstGeom>
          <a:noFill/>
        </p:spPr>
        <p:txBody>
          <a:bodyPr wrap="square" rtlCol="0">
            <a:spAutoFit/>
          </a:bodyPr>
          <a:lstStyle/>
          <a:p>
            <a:r>
              <a:rPr lang="en-US" sz="3200" dirty="0">
                <a:solidFill>
                  <a:schemeClr val="accent1">
                    <a:lumMod val="60000"/>
                    <a:lumOff val="40000"/>
                  </a:schemeClr>
                </a:solidFill>
              </a:rPr>
              <a:t>8</a:t>
            </a:r>
          </a:p>
        </p:txBody>
      </p:sp>
      <p:sp>
        <p:nvSpPr>
          <p:cNvPr id="12" name="Oval 11">
            <a:extLst>
              <a:ext uri="{FF2B5EF4-FFF2-40B4-BE49-F238E27FC236}">
                <a16:creationId xmlns:a16="http://schemas.microsoft.com/office/drawing/2014/main" id="{4A2DEFDC-E97B-CBFB-B073-77D823E66C34}"/>
              </a:ext>
            </a:extLst>
          </p:cNvPr>
          <p:cNvSpPr/>
          <p:nvPr/>
        </p:nvSpPr>
        <p:spPr>
          <a:xfrm>
            <a:off x="4709446"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FF9A1A-9C4D-8094-6451-117EF835081A}"/>
              </a:ext>
            </a:extLst>
          </p:cNvPr>
          <p:cNvSpPr/>
          <p:nvPr/>
        </p:nvSpPr>
        <p:spPr>
          <a:xfrm>
            <a:off x="8064224" y="3346108"/>
            <a:ext cx="1605699" cy="899766"/>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54D73CD-DBFF-060C-7E30-723B632EA6A1}"/>
              </a:ext>
            </a:extLst>
          </p:cNvPr>
          <p:cNvCxnSpPr>
            <a:stCxn id="11" idx="3"/>
          </p:cNvCxnSpPr>
          <p:nvPr/>
        </p:nvCxnSpPr>
        <p:spPr>
          <a:xfrm flipH="1">
            <a:off x="5806253" y="1980785"/>
            <a:ext cx="744041" cy="136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D04C6C-550A-0445-332C-A7AD76759040}"/>
              </a:ext>
            </a:extLst>
          </p:cNvPr>
          <p:cNvCxnSpPr>
            <a:stCxn id="11" idx="5"/>
          </p:cNvCxnSpPr>
          <p:nvPr/>
        </p:nvCxnSpPr>
        <p:spPr>
          <a:xfrm>
            <a:off x="7685695" y="1980785"/>
            <a:ext cx="935791" cy="145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after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64" presetClass="path" presetSubtype="0" accel="50000" decel="50000" fill="hold" grpId="0" nodeType="afterEffect">
                                  <p:stCondLst>
                                    <p:cond delay="0"/>
                                  </p:stCondLst>
                                  <p:childTnLst>
                                    <p:animMotion origin="layout" path="M 6.94444E-7 -2.59259E-6 L -0.00054 -0.0843 " pathEditMode="relative" rAng="0" ptsTypes="AA">
                                      <p:cBhvr>
                                        <p:cTn id="13" dur="2000" fill="hold"/>
                                        <p:tgtEl>
                                          <p:spTgt spid="6"/>
                                        </p:tgtEl>
                                        <p:attrNameLst>
                                          <p:attrName>ppt_x</p:attrName>
                                          <p:attrName>ppt_y</p:attrName>
                                        </p:attrNameLst>
                                      </p:cBhvr>
                                      <p:rCtr x="-33" y="-4225"/>
                                    </p:animMotion>
                                  </p:childTnLst>
                                </p:cTn>
                              </p:par>
                              <p:par>
                                <p:cTn id="14" presetID="49" presetClass="path" presetSubtype="0" accel="50000" decel="50000" fill="hold" grpId="0" nodeType="withEffect">
                                  <p:stCondLst>
                                    <p:cond delay="0"/>
                                  </p:stCondLst>
                                  <p:childTnLst>
                                    <p:animMotion origin="layout" path="M 2.11806E-6 -2.59259E-6 L 0.06586 0.17728 " pathEditMode="relative" rAng="0" ptsTypes="AA">
                                      <p:cBhvr>
                                        <p:cTn id="15" dur="2000" fill="hold"/>
                                        <p:tgtEl>
                                          <p:spTgt spid="13"/>
                                        </p:tgtEl>
                                        <p:attrNameLst>
                                          <p:attrName>ppt_x</p:attrName>
                                          <p:attrName>ppt_y</p:attrName>
                                        </p:attrNameLst>
                                      </p:cBhvr>
                                      <p:rCtr x="3288" y="8854"/>
                                    </p:animMotion>
                                  </p:childTnLst>
                                </p:cTn>
                              </p:par>
                              <p:par>
                                <p:cTn id="16" presetID="49" presetClass="path" presetSubtype="0" accel="50000" decel="50000" fill="hold" grpId="0" nodeType="withEffect">
                                  <p:stCondLst>
                                    <p:cond delay="0"/>
                                  </p:stCondLst>
                                  <p:childTnLst>
                                    <p:animMotion origin="layout" path="M 3.75E-6 -2.59259E-6 L -0.06077 0.17439 " pathEditMode="relative" rAng="0" ptsTypes="AA">
                                      <p:cBhvr>
                                        <p:cTn id="17" dur="2000" fill="hold"/>
                                        <p:tgtEl>
                                          <p:spTgt spid="14"/>
                                        </p:tgtEl>
                                        <p:attrNameLst>
                                          <p:attrName>ppt_x</p:attrName>
                                          <p:attrName>ppt_y</p:attrName>
                                        </p:attrNameLst>
                                      </p:cBhvr>
                                      <p:rCtr x="-3038" y="8719"/>
                                    </p:animMotion>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par>
                          <p:cTn id="27" fill="hold">
                            <p:stCondLst>
                              <p:cond delay="2500"/>
                            </p:stCondLst>
                            <p:childTnLst>
                              <p:par>
                                <p:cTn id="28" presetID="16" presetClass="entr" presetSubtype="21"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5" grpId="0"/>
      <p:bldP spid="11" grpId="0" animBg="1"/>
      <p:bldP spid="6" grpId="0"/>
      <p:bldP spid="12"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526</Words>
  <Application>Microsoft Office PowerPoint</Application>
  <PresentationFormat>Custom</PresentationFormat>
  <Paragraphs>131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lillian helmy</cp:lastModifiedBy>
  <cp:revision>14</cp:revision>
  <dcterms:created xsi:type="dcterms:W3CDTF">2024-01-02T13:37:24Z</dcterms:created>
  <dcterms:modified xsi:type="dcterms:W3CDTF">2024-01-02T22:06:24Z</dcterms:modified>
</cp:coreProperties>
</file>