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0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6293A6-708C-4B7E-92B8-58303DF2CB6C}"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2054070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93A6-708C-4B7E-92B8-58303DF2CB6C}"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2189087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93A6-708C-4B7E-92B8-58303DF2CB6C}"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2448829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93A6-708C-4B7E-92B8-58303DF2CB6C}"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3061F-F5B7-4D72-883E-4092225EE6E9}"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7969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93A6-708C-4B7E-92B8-58303DF2CB6C}"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573495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6293A6-708C-4B7E-92B8-58303DF2CB6C}"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3979825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66293A6-708C-4B7E-92B8-58303DF2CB6C}"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1291500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293A6-708C-4B7E-92B8-58303DF2CB6C}"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11306579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293A6-708C-4B7E-92B8-58303DF2CB6C}"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305935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293A6-708C-4B7E-92B8-58303DF2CB6C}"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2234262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6293A6-708C-4B7E-92B8-58303DF2CB6C}"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201300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6293A6-708C-4B7E-92B8-58303DF2CB6C}"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2759305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6293A6-708C-4B7E-92B8-58303DF2CB6C}"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1328306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6293A6-708C-4B7E-92B8-58303DF2CB6C}" type="datetimeFigureOut">
              <a:rPr lang="en-US" smtClean="0"/>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246781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6293A6-708C-4B7E-92B8-58303DF2CB6C}" type="datetimeFigureOut">
              <a:rPr lang="en-US" smtClean="0"/>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1733291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66293A6-708C-4B7E-92B8-58303DF2CB6C}" type="datetimeFigureOut">
              <a:rPr lang="en-US" smtClean="0"/>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166259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93A6-708C-4B7E-92B8-58303DF2CB6C}"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417656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6293A6-708C-4B7E-92B8-58303DF2CB6C}" type="datetimeFigureOut">
              <a:rPr lang="en-US" smtClean="0"/>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D3061F-F5B7-4D72-883E-4092225EE6E9}" type="slidenum">
              <a:rPr lang="en-US" smtClean="0"/>
              <a:t>‹#›</a:t>
            </a:fld>
            <a:endParaRPr lang="en-US"/>
          </a:p>
        </p:txBody>
      </p:sp>
    </p:spTree>
    <p:extLst>
      <p:ext uri="{BB962C8B-B14F-4D97-AF65-F5344CB8AC3E}">
        <p14:creationId xmlns:p14="http://schemas.microsoft.com/office/powerpoint/2010/main" val="4128903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66293A6-708C-4B7E-92B8-58303DF2CB6C}" type="datetimeFigureOut">
              <a:rPr lang="en-US" smtClean="0"/>
              <a:t>5/8/2025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FD3061F-F5B7-4D72-883E-4092225EE6E9}" type="slidenum">
              <a:rPr lang="en-US" smtClean="0"/>
              <a:t>‹#›</a:t>
            </a:fld>
            <a:endParaRPr lang="en-US"/>
          </a:p>
        </p:txBody>
      </p:sp>
    </p:spTree>
    <p:extLst>
      <p:ext uri="{BB962C8B-B14F-4D97-AF65-F5344CB8AC3E}">
        <p14:creationId xmlns:p14="http://schemas.microsoft.com/office/powerpoint/2010/main" val="4142490451"/>
      </p:ext>
    </p:extLst>
  </p:cSld>
  <p:clrMap bg1="lt1" tx1="dk1" bg2="lt2" tx2="dk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 id="2147484217" r:id="rId13"/>
    <p:sldLayoutId id="2147484218" r:id="rId14"/>
    <p:sldLayoutId id="2147484219" r:id="rId15"/>
    <p:sldLayoutId id="2147484220" r:id="rId16"/>
    <p:sldLayoutId id="2147484221" r:id="rId17"/>
    <p:sldLayoutId id="214748422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khushikyad001/water-pollution-and-disease"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34BB-5751-E5EB-710F-3CF9B9E644B0}"/>
              </a:ext>
            </a:extLst>
          </p:cNvPr>
          <p:cNvSpPr>
            <a:spLocks noGrp="1"/>
          </p:cNvSpPr>
          <p:nvPr>
            <p:ph type="ctrTitle"/>
          </p:nvPr>
        </p:nvSpPr>
        <p:spPr>
          <a:xfrm>
            <a:off x="1239031" y="1641987"/>
            <a:ext cx="9291318" cy="2920181"/>
          </a:xfrm>
          <a:ln>
            <a:noFill/>
          </a:ln>
        </p:spPr>
        <p:txBody>
          <a:bodyPr>
            <a:noAutofit/>
          </a:bodyPr>
          <a:lstStyle/>
          <a:p>
            <a:pPr algn="ctr"/>
            <a:r>
              <a:rPr lang="en-US" b="1" dirty="0"/>
              <a:t>Predictive Model for Assessing Water Contamination Risks Using Supervised Learning</a:t>
            </a:r>
            <a:endParaRPr lang="en-US" b="1" dirty="0">
              <a:ln w="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3AF409F9-7E80-6285-7217-735D91D2B288}"/>
              </a:ext>
            </a:extLst>
          </p:cNvPr>
          <p:cNvSpPr>
            <a:spLocks noGrp="1"/>
          </p:cNvSpPr>
          <p:nvPr>
            <p:ph type="subTitle" idx="1"/>
          </p:nvPr>
        </p:nvSpPr>
        <p:spPr>
          <a:xfrm>
            <a:off x="1170039" y="5472701"/>
            <a:ext cx="10245426" cy="608256"/>
          </a:xfrm>
        </p:spPr>
        <p:txBody>
          <a:bodyPr>
            <a:noAutofit/>
          </a:bodyPr>
          <a:lstStyle/>
          <a:p>
            <a:r>
              <a:rPr lang="en-US" sz="2400" b="1" dirty="0">
                <a:solidFill>
                  <a:schemeClr val="tx1"/>
                </a:solidFill>
              </a:rPr>
              <a:t>PRESENTED By: LILLIAN MWIHAKI MUCHOKI </a:t>
            </a:r>
          </a:p>
          <a:p>
            <a:r>
              <a:rPr lang="en-US" sz="2400" b="1" dirty="0">
                <a:solidFill>
                  <a:schemeClr val="tx1"/>
                </a:solidFill>
              </a:rPr>
              <a:t>REG No:dekut-kpsk-2-18</a:t>
            </a:r>
          </a:p>
        </p:txBody>
      </p:sp>
      <p:pic>
        <p:nvPicPr>
          <p:cNvPr id="5" name="Picture 4">
            <a:extLst>
              <a:ext uri="{FF2B5EF4-FFF2-40B4-BE49-F238E27FC236}">
                <a16:creationId xmlns:a16="http://schemas.microsoft.com/office/drawing/2014/main" id="{48939BF5-4E9B-197E-0D56-B60B1872A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044" y="0"/>
            <a:ext cx="3257956" cy="1042218"/>
          </a:xfrm>
          <a:prstGeom prst="rect">
            <a:avLst/>
          </a:prstGeom>
        </p:spPr>
      </p:pic>
    </p:spTree>
    <p:extLst>
      <p:ext uri="{BB962C8B-B14F-4D97-AF65-F5344CB8AC3E}">
        <p14:creationId xmlns:p14="http://schemas.microsoft.com/office/powerpoint/2010/main" val="163953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06B7D-3790-0A27-010F-3D92F8263725}"/>
              </a:ext>
            </a:extLst>
          </p:cNvPr>
          <p:cNvSpPr>
            <a:spLocks noGrp="1"/>
          </p:cNvSpPr>
          <p:nvPr>
            <p:ph type="title"/>
          </p:nvPr>
        </p:nvSpPr>
        <p:spPr>
          <a:xfrm>
            <a:off x="913776" y="894734"/>
            <a:ext cx="7945090" cy="442453"/>
          </a:xfrm>
        </p:spPr>
        <p:txBody>
          <a:bodyPr>
            <a:normAutofit fontScale="90000"/>
          </a:bodyPr>
          <a:lstStyle/>
          <a:p>
            <a:r>
              <a:rPr lang="en-US" b="1" dirty="0">
                <a:ln w="0"/>
                <a:effectLst>
                  <a:outerShdw blurRad="38100" dist="25400" dir="5400000" algn="ctr" rotWithShape="0">
                    <a:srgbClr val="6E747A">
                      <a:alpha val="43000"/>
                    </a:srgbClr>
                  </a:outerShdw>
                </a:effectLst>
              </a:rPr>
              <a:t>BACKGROUND/ INTRODUCTION</a:t>
            </a:r>
          </a:p>
        </p:txBody>
      </p:sp>
      <p:sp>
        <p:nvSpPr>
          <p:cNvPr id="3" name="Content Placeholder 2">
            <a:extLst>
              <a:ext uri="{FF2B5EF4-FFF2-40B4-BE49-F238E27FC236}">
                <a16:creationId xmlns:a16="http://schemas.microsoft.com/office/drawing/2014/main" id="{4867FD8F-7559-2C40-FF9A-F8C7AF31A6A7}"/>
              </a:ext>
            </a:extLst>
          </p:cNvPr>
          <p:cNvSpPr>
            <a:spLocks noGrp="1"/>
          </p:cNvSpPr>
          <p:nvPr>
            <p:ph idx="1"/>
          </p:nvPr>
        </p:nvSpPr>
        <p:spPr>
          <a:xfrm>
            <a:off x="491612" y="1337187"/>
            <a:ext cx="11149781" cy="5781368"/>
          </a:xfrm>
        </p:spPr>
        <p:txBody>
          <a:bodyPr>
            <a:noAutofit/>
          </a:bodyPr>
          <a:lstStyle/>
          <a:p>
            <a:pPr marL="0" indent="0" algn="just">
              <a:buNone/>
            </a:pPr>
            <a:r>
              <a:rPr lang="en-US" sz="1800" b="1" dirty="0">
                <a:latin typeface="Tahoma" panose="020B0604030504040204" pitchFamily="34" charset="0"/>
                <a:ea typeface="Tahoma" panose="020B0604030504040204" pitchFamily="34" charset="0"/>
                <a:cs typeface="Tahoma" panose="020B0604030504040204" pitchFamily="34" charset="0"/>
              </a:rPr>
              <a:t>2.2 </a:t>
            </a:r>
            <a:r>
              <a:rPr lang="en-US" sz="1800" b="1" cap="none" dirty="0">
                <a:latin typeface="Tahoma" panose="020B0604030504040204" pitchFamily="34" charset="0"/>
                <a:ea typeface="Tahoma" panose="020B0604030504040204" pitchFamily="34" charset="0"/>
                <a:cs typeface="Tahoma" panose="020B0604030504040204" pitchFamily="34" charset="0"/>
              </a:rPr>
              <a:t>billion people</a:t>
            </a:r>
            <a:r>
              <a:rPr lang="en-US" sz="1800" cap="none" dirty="0">
                <a:latin typeface="Tahoma" panose="020B0604030504040204" pitchFamily="34" charset="0"/>
                <a:ea typeface="Tahoma" panose="020B0604030504040204" pitchFamily="34" charset="0"/>
                <a:cs typeface="Tahoma" panose="020B0604030504040204" pitchFamily="34" charset="0"/>
              </a:rPr>
              <a:t> worldwide lack access to safely managed drinking water (who, 2023). Contaminated water causes </a:t>
            </a:r>
            <a:r>
              <a:rPr lang="en-US" sz="1800" b="1" cap="none" dirty="0">
                <a:latin typeface="Tahoma" panose="020B0604030504040204" pitchFamily="34" charset="0"/>
                <a:ea typeface="Tahoma" panose="020B0604030504040204" pitchFamily="34" charset="0"/>
                <a:cs typeface="Tahoma" panose="020B0604030504040204" pitchFamily="34" charset="0"/>
              </a:rPr>
              <a:t>485,000 diarrheal deaths annually</a:t>
            </a:r>
            <a:r>
              <a:rPr lang="en-US" sz="1800" cap="none" dirty="0">
                <a:latin typeface="Tahoma" panose="020B0604030504040204" pitchFamily="34" charset="0"/>
                <a:ea typeface="Tahoma" panose="020B0604030504040204" pitchFamily="34" charset="0"/>
                <a:cs typeface="Tahoma" panose="020B0604030504040204" pitchFamily="34" charset="0"/>
              </a:rPr>
              <a:t> (</a:t>
            </a:r>
            <a:r>
              <a:rPr lang="en-US" sz="1800" cap="none" dirty="0" err="1">
                <a:latin typeface="Tahoma" panose="020B0604030504040204" pitchFamily="34" charset="0"/>
                <a:ea typeface="Tahoma" panose="020B0604030504040204" pitchFamily="34" charset="0"/>
                <a:cs typeface="Tahoma" panose="020B0604030504040204" pitchFamily="34" charset="0"/>
              </a:rPr>
              <a:t>cdc</a:t>
            </a:r>
            <a:r>
              <a:rPr lang="en-US" sz="1800" cap="none" dirty="0">
                <a:latin typeface="Tahoma" panose="020B0604030504040204" pitchFamily="34" charset="0"/>
                <a:ea typeface="Tahoma" panose="020B0604030504040204" pitchFamily="34" charset="0"/>
                <a:cs typeface="Tahoma" panose="020B0604030504040204" pitchFamily="34" charset="0"/>
              </a:rPr>
              <a:t>), with vulnerable populations, particularly children, at higher risk.</a:t>
            </a:r>
          </a:p>
          <a:p>
            <a:pPr marL="0" indent="0" algn="just">
              <a:buNone/>
            </a:pPr>
            <a:r>
              <a:rPr lang="en-US" sz="1800" cap="none" dirty="0">
                <a:latin typeface="Tahoma" panose="020B0604030504040204" pitchFamily="34" charset="0"/>
                <a:ea typeface="Tahoma" panose="020B0604030504040204" pitchFamily="34" charset="0"/>
                <a:cs typeface="Tahoma" panose="020B0604030504040204" pitchFamily="34" charset="0"/>
              </a:rPr>
              <a:t>Long-term exposure to heavy metals like lead can lead to neurological damage and chronic health issues.</a:t>
            </a:r>
          </a:p>
          <a:p>
            <a:pPr marL="0" indent="0" algn="just">
              <a:buNone/>
            </a:pPr>
            <a:r>
              <a:rPr lang="en-US" sz="1800" cap="none" dirty="0">
                <a:latin typeface="Tahoma" panose="020B0604030504040204" pitchFamily="34" charset="0"/>
                <a:ea typeface="Tahoma" panose="020B0604030504040204" pitchFamily="34" charset="0"/>
                <a:cs typeface="Tahoma" panose="020B0604030504040204" pitchFamily="34" charset="0"/>
              </a:rPr>
              <a:t>With climate change and urbanization increasing water contamination risks, achieving SDG goal 6 which aims to ensure clean water and sanitation for all is becoming more urgent. effective water quality monitoring and predictive models are essential to address these growing challenges and help meet global water and sanitation goals.</a:t>
            </a:r>
          </a:p>
          <a:p>
            <a:pPr algn="l">
              <a:spcBef>
                <a:spcPts val="1372"/>
              </a:spcBef>
              <a:spcAft>
                <a:spcPts val="1029"/>
              </a:spcAft>
              <a:buNone/>
            </a:pPr>
            <a:r>
              <a:rPr lang="en-US" sz="1800" b="1" i="0" dirty="0">
                <a:solidFill>
                  <a:srgbClr val="404040"/>
                </a:solidFill>
                <a:effectLst/>
                <a:latin typeface="Tahoma" panose="020B0604030504040204" pitchFamily="34" charset="0"/>
                <a:ea typeface="Tahoma" panose="020B0604030504040204" pitchFamily="34" charset="0"/>
                <a:cs typeface="Tahoma" panose="020B0604030504040204" pitchFamily="34" charset="0"/>
              </a:rPr>
              <a:t>Business Opportunity</a:t>
            </a:r>
            <a:endParaRPr lang="en-US" sz="1800" b="0" i="0" dirty="0">
              <a:solidFill>
                <a:srgbClr val="404040"/>
              </a:solidFill>
              <a:effectLst/>
              <a:latin typeface="Tahoma" panose="020B0604030504040204" pitchFamily="34" charset="0"/>
              <a:ea typeface="Tahoma" panose="020B0604030504040204" pitchFamily="34" charset="0"/>
              <a:cs typeface="Tahoma" panose="020B0604030504040204" pitchFamily="34" charset="0"/>
            </a:endParaRPr>
          </a:p>
          <a:p>
            <a:pPr algn="l">
              <a:lnSpc>
                <a:spcPts val="2143"/>
              </a:lnSpc>
              <a:spcBef>
                <a:spcPts val="1029"/>
              </a:spcBef>
              <a:spcAft>
                <a:spcPts val="1029"/>
              </a:spcAft>
              <a:buFont typeface="Arial" panose="020B0604020202020204" pitchFamily="34" charset="0"/>
              <a:buChar char="•"/>
            </a:pPr>
            <a:r>
              <a:rPr lang="en-US" sz="1800" cap="none" dirty="0">
                <a:solidFill>
                  <a:srgbClr val="404040"/>
                </a:solidFill>
                <a:latin typeface="Tahoma" panose="020B0604030504040204" pitchFamily="34" charset="0"/>
                <a:ea typeface="Tahoma" panose="020B0604030504040204" pitchFamily="34" charset="0"/>
                <a:cs typeface="Tahoma" panose="020B0604030504040204" pitchFamily="34" charset="0"/>
              </a:rPr>
              <a:t>G</a:t>
            </a:r>
            <a:r>
              <a:rPr lang="en-US" sz="1800" b="0" i="0" cap="none" dirty="0">
                <a:solidFill>
                  <a:srgbClr val="404040"/>
                </a:solidFill>
                <a:effectLst/>
                <a:latin typeface="Tahoma" panose="020B0604030504040204" pitchFamily="34" charset="0"/>
                <a:ea typeface="Tahoma" panose="020B0604030504040204" pitchFamily="34" charset="0"/>
                <a:cs typeface="Tahoma" panose="020B0604030504040204" pitchFamily="34" charset="0"/>
              </a:rPr>
              <a:t>overnments, NGOs, and disaster response teams need</a:t>
            </a:r>
            <a:r>
              <a:rPr lang="en-US" sz="1800" b="1" i="0" cap="none" dirty="0">
                <a:solidFill>
                  <a:srgbClr val="404040"/>
                </a:solidFill>
                <a:effectLst/>
                <a:latin typeface="Tahoma" panose="020B0604030504040204" pitchFamily="34" charset="0"/>
                <a:ea typeface="Tahoma" panose="020B0604030504040204" pitchFamily="34" charset="0"/>
                <a:cs typeface="Tahoma" panose="020B0604030504040204" pitchFamily="34" charset="0"/>
              </a:rPr>
              <a:t> </a:t>
            </a:r>
            <a:r>
              <a:rPr lang="en-US" sz="1800" i="0" cap="none" dirty="0">
                <a:solidFill>
                  <a:srgbClr val="404040"/>
                </a:solidFill>
                <a:effectLst/>
                <a:latin typeface="Tahoma" panose="020B0604030504040204" pitchFamily="34" charset="0"/>
                <a:ea typeface="Tahoma" panose="020B0604030504040204" pitchFamily="34" charset="0"/>
                <a:cs typeface="Tahoma" panose="020B0604030504040204" pitchFamily="34" charset="0"/>
              </a:rPr>
              <a:t>real-time water </a:t>
            </a:r>
            <a:r>
              <a:rPr lang="en-US" sz="1800" cap="none" dirty="0">
                <a:solidFill>
                  <a:srgbClr val="404040"/>
                </a:solidFill>
                <a:latin typeface="Tahoma" panose="020B0604030504040204" pitchFamily="34" charset="0"/>
                <a:ea typeface="Tahoma" panose="020B0604030504040204" pitchFamily="34" charset="0"/>
                <a:cs typeface="Tahoma" panose="020B0604030504040204" pitchFamily="34" charset="0"/>
              </a:rPr>
              <a:t>contamination </a:t>
            </a:r>
            <a:r>
              <a:rPr lang="en-US" sz="1800" i="0" cap="none" dirty="0">
                <a:solidFill>
                  <a:srgbClr val="404040"/>
                </a:solidFill>
                <a:effectLst/>
                <a:latin typeface="Tahoma" panose="020B0604030504040204" pitchFamily="34" charset="0"/>
                <a:ea typeface="Tahoma" panose="020B0604030504040204" pitchFamily="34" charset="0"/>
                <a:cs typeface="Tahoma" panose="020B0604030504040204" pitchFamily="34" charset="0"/>
              </a:rPr>
              <a:t>assessments.</a:t>
            </a:r>
          </a:p>
          <a:p>
            <a:pPr algn="l">
              <a:lnSpc>
                <a:spcPts val="2143"/>
              </a:lnSpc>
              <a:spcBef>
                <a:spcPts val="300"/>
              </a:spcBef>
              <a:spcAft>
                <a:spcPts val="1029"/>
              </a:spcAft>
              <a:buFont typeface="Arial" panose="020B0604020202020204" pitchFamily="34" charset="0"/>
              <a:buChar char="•"/>
            </a:pPr>
            <a:r>
              <a:rPr lang="en-US" sz="1800" cap="none" dirty="0">
                <a:solidFill>
                  <a:srgbClr val="404040"/>
                </a:solidFill>
                <a:latin typeface="Tahoma" panose="020B0604030504040204" pitchFamily="34" charset="0"/>
                <a:ea typeface="Tahoma" panose="020B0604030504040204" pitchFamily="34" charset="0"/>
                <a:cs typeface="Tahoma" panose="020B0604030504040204" pitchFamily="34" charset="0"/>
              </a:rPr>
              <a:t>My </a:t>
            </a:r>
            <a:r>
              <a:rPr lang="en-US" sz="1800" b="0" i="0" cap="none" dirty="0">
                <a:solidFill>
                  <a:srgbClr val="404040"/>
                </a:solidFill>
                <a:effectLst/>
                <a:latin typeface="Tahoma" panose="020B0604030504040204" pitchFamily="34" charset="0"/>
                <a:ea typeface="Tahoma" panose="020B0604030504040204" pitchFamily="34" charset="0"/>
                <a:cs typeface="Tahoma" panose="020B0604030504040204" pitchFamily="34" charset="0"/>
              </a:rPr>
              <a:t>solution provides an </a:t>
            </a:r>
            <a:r>
              <a:rPr lang="en-US" sz="1800" i="0" cap="none" dirty="0">
                <a:solidFill>
                  <a:srgbClr val="404040"/>
                </a:solidFill>
                <a:effectLst/>
                <a:latin typeface="Tahoma" panose="020B0604030504040204" pitchFamily="34" charset="0"/>
                <a:ea typeface="Tahoma" panose="020B0604030504040204" pitchFamily="34" charset="0"/>
                <a:cs typeface="Tahoma" panose="020B0604030504040204" pitchFamily="34" charset="0"/>
              </a:rPr>
              <a:t>automated, scalable, and cost-effective </a:t>
            </a:r>
            <a:r>
              <a:rPr lang="en-US" sz="1800" b="0" i="0" cap="none" dirty="0">
                <a:solidFill>
                  <a:srgbClr val="404040"/>
                </a:solidFill>
                <a:effectLst/>
                <a:latin typeface="Tahoma" panose="020B0604030504040204" pitchFamily="34" charset="0"/>
                <a:ea typeface="Tahoma" panose="020B0604030504040204" pitchFamily="34" charset="0"/>
                <a:cs typeface="Tahoma" panose="020B0604030504040204" pitchFamily="34" charset="0"/>
              </a:rPr>
              <a:t>way to predict water contamination to certify its safety.</a:t>
            </a:r>
          </a:p>
          <a:p>
            <a:endParaRPr lang="en-US" sz="1800" dirty="0"/>
          </a:p>
        </p:txBody>
      </p:sp>
      <p:pic>
        <p:nvPicPr>
          <p:cNvPr id="5" name="Picture 4">
            <a:extLst>
              <a:ext uri="{FF2B5EF4-FFF2-40B4-BE49-F238E27FC236}">
                <a16:creationId xmlns:a16="http://schemas.microsoft.com/office/drawing/2014/main" id="{622B1EDA-566A-1B24-C5A3-B64136CF3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044" y="0"/>
            <a:ext cx="3257956" cy="1042218"/>
          </a:xfrm>
          <a:prstGeom prst="rect">
            <a:avLst/>
          </a:prstGeom>
        </p:spPr>
      </p:pic>
    </p:spTree>
    <p:extLst>
      <p:ext uri="{BB962C8B-B14F-4D97-AF65-F5344CB8AC3E}">
        <p14:creationId xmlns:p14="http://schemas.microsoft.com/office/powerpoint/2010/main" val="163192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9395C-957C-C336-9F3C-C67B8E1AD3D4}"/>
              </a:ext>
            </a:extLst>
          </p:cNvPr>
          <p:cNvSpPr>
            <a:spLocks noGrp="1"/>
          </p:cNvSpPr>
          <p:nvPr>
            <p:ph type="title"/>
          </p:nvPr>
        </p:nvSpPr>
        <p:spPr>
          <a:xfrm>
            <a:off x="838200" y="255640"/>
            <a:ext cx="6368845" cy="806244"/>
          </a:xfrm>
        </p:spPr>
        <p:txBody>
          <a:bodyPr>
            <a:normAutofit/>
          </a:bodyPr>
          <a:lstStyle/>
          <a:p>
            <a:pPr algn="l"/>
            <a:r>
              <a:rPr lang="en-US" b="1" dirty="0"/>
              <a:t>PROBLEM STATEMENT</a:t>
            </a:r>
          </a:p>
        </p:txBody>
      </p:sp>
      <p:sp>
        <p:nvSpPr>
          <p:cNvPr id="3" name="Content Placeholder 2">
            <a:extLst>
              <a:ext uri="{FF2B5EF4-FFF2-40B4-BE49-F238E27FC236}">
                <a16:creationId xmlns:a16="http://schemas.microsoft.com/office/drawing/2014/main" id="{0ED518E9-7A0A-8160-D021-6A81FBC58267}"/>
              </a:ext>
            </a:extLst>
          </p:cNvPr>
          <p:cNvSpPr>
            <a:spLocks noGrp="1"/>
          </p:cNvSpPr>
          <p:nvPr>
            <p:ph idx="1"/>
          </p:nvPr>
        </p:nvSpPr>
        <p:spPr>
          <a:xfrm>
            <a:off x="838200" y="1061884"/>
            <a:ext cx="10515600" cy="5633883"/>
          </a:xfrm>
        </p:spPr>
        <p:txBody>
          <a:bodyPr>
            <a:noAutofit/>
          </a:bodyPr>
          <a:lstStyle/>
          <a:p>
            <a:pPr>
              <a:spcBef>
                <a:spcPts val="1372"/>
              </a:spcBef>
              <a:spcAft>
                <a:spcPts val="1029"/>
              </a:spcAft>
              <a:buNone/>
            </a:pPr>
            <a:r>
              <a:rPr lang="en-US" sz="1800" b="1" i="0" dirty="0">
                <a:effectLst/>
                <a:latin typeface="Tahoma" panose="020B0604030504040204" pitchFamily="34" charset="0"/>
                <a:ea typeface="Tahoma" panose="020B0604030504040204" pitchFamily="34" charset="0"/>
                <a:cs typeface="Tahoma" panose="020B0604030504040204" pitchFamily="34" charset="0"/>
              </a:rPr>
              <a:t>Current Challenges:</a:t>
            </a:r>
            <a:endParaRPr lang="en-US" sz="1800" b="0" i="0" dirty="0">
              <a:effectLst/>
              <a:latin typeface="Tahoma" panose="020B0604030504040204" pitchFamily="34" charset="0"/>
              <a:ea typeface="Tahoma" panose="020B0604030504040204" pitchFamily="34" charset="0"/>
              <a:cs typeface="Tahoma" panose="020B0604030504040204" pitchFamily="34" charset="0"/>
            </a:endParaRPr>
          </a:p>
          <a:p>
            <a:pPr algn="l">
              <a:lnSpc>
                <a:spcPts val="2143"/>
              </a:lnSpc>
              <a:spcBef>
                <a:spcPts val="1029"/>
              </a:spcBef>
              <a:spcAft>
                <a:spcPts val="1029"/>
              </a:spcAft>
              <a:buFont typeface="+mj-lt"/>
              <a:buAutoNum type="arabicPeriod"/>
            </a:pPr>
            <a:r>
              <a:rPr lang="en-US" sz="1800" b="1" cap="none" dirty="0">
                <a:latin typeface="Tahoma" panose="020B0604030504040204" pitchFamily="34" charset="0"/>
                <a:ea typeface="Tahoma" panose="020B0604030504040204" pitchFamily="34" charset="0"/>
                <a:cs typeface="Tahoma" panose="020B0604030504040204" pitchFamily="34" charset="0"/>
              </a:rPr>
              <a:t>M</a:t>
            </a:r>
            <a:r>
              <a:rPr lang="en-US" sz="1800" b="1" i="0" cap="none" dirty="0">
                <a:effectLst/>
                <a:latin typeface="Tahoma" panose="020B0604030504040204" pitchFamily="34" charset="0"/>
                <a:ea typeface="Tahoma" panose="020B0604030504040204" pitchFamily="34" charset="0"/>
                <a:cs typeface="Tahoma" panose="020B0604030504040204" pitchFamily="34" charset="0"/>
              </a:rPr>
              <a:t>anual testing is slow</a:t>
            </a:r>
            <a:r>
              <a:rPr lang="en-US" sz="1800" b="0" i="0" cap="none" dirty="0">
                <a:effectLst/>
                <a:latin typeface="Tahoma" panose="020B0604030504040204" pitchFamily="34" charset="0"/>
                <a:ea typeface="Tahoma" panose="020B0604030504040204" pitchFamily="34" charset="0"/>
                <a:cs typeface="Tahoma" panose="020B0604030504040204" pitchFamily="34" charset="0"/>
              </a:rPr>
              <a:t> – delays in detecting contamination increase disease risks.</a:t>
            </a:r>
          </a:p>
          <a:p>
            <a:pPr algn="l">
              <a:lnSpc>
                <a:spcPts val="2143"/>
              </a:lnSpc>
              <a:spcBef>
                <a:spcPts val="300"/>
              </a:spcBef>
              <a:spcAft>
                <a:spcPts val="1029"/>
              </a:spcAft>
              <a:buFont typeface="+mj-lt"/>
              <a:buAutoNum type="arabicPeriod"/>
            </a:pPr>
            <a:r>
              <a:rPr lang="en-US" sz="1800" b="1" cap="none" dirty="0">
                <a:latin typeface="Tahoma" panose="020B0604030504040204" pitchFamily="34" charset="0"/>
                <a:ea typeface="Tahoma" panose="020B0604030504040204" pitchFamily="34" charset="0"/>
                <a:cs typeface="Tahoma" panose="020B0604030504040204" pitchFamily="34" charset="0"/>
              </a:rPr>
              <a:t>L</a:t>
            </a:r>
            <a:r>
              <a:rPr lang="en-US" sz="1800" b="1" i="0" cap="none" dirty="0">
                <a:effectLst/>
                <a:latin typeface="Tahoma" panose="020B0604030504040204" pitchFamily="34" charset="0"/>
                <a:ea typeface="Tahoma" panose="020B0604030504040204" pitchFamily="34" charset="0"/>
                <a:cs typeface="Tahoma" panose="020B0604030504040204" pitchFamily="34" charset="0"/>
              </a:rPr>
              <a:t>ack of real-time monitoring</a:t>
            </a:r>
            <a:r>
              <a:rPr lang="en-US" sz="1800" b="0" i="0" cap="none" dirty="0">
                <a:effectLst/>
                <a:latin typeface="Tahoma" panose="020B0604030504040204" pitchFamily="34" charset="0"/>
                <a:ea typeface="Tahoma" panose="020B0604030504040204" pitchFamily="34" charset="0"/>
                <a:cs typeface="Tahoma" panose="020B0604030504040204" pitchFamily="34" charset="0"/>
              </a:rPr>
              <a:t> – traditional lab tests take days, while floods zones require immediate action.</a:t>
            </a:r>
          </a:p>
          <a:p>
            <a:pPr algn="l">
              <a:lnSpc>
                <a:spcPts val="2143"/>
              </a:lnSpc>
              <a:spcBef>
                <a:spcPts val="300"/>
              </a:spcBef>
              <a:spcAft>
                <a:spcPts val="1029"/>
              </a:spcAft>
              <a:buFont typeface="+mj-lt"/>
              <a:buAutoNum type="arabicPeriod"/>
            </a:pPr>
            <a:r>
              <a:rPr lang="en-US" sz="1800" b="1" cap="none" dirty="0">
                <a:latin typeface="Tahoma" panose="020B0604030504040204" pitchFamily="34" charset="0"/>
                <a:ea typeface="Tahoma" panose="020B0604030504040204" pitchFamily="34" charset="0"/>
                <a:cs typeface="Tahoma" panose="020B0604030504040204" pitchFamily="34" charset="0"/>
              </a:rPr>
              <a:t>H</a:t>
            </a:r>
            <a:r>
              <a:rPr lang="en-US" sz="1800" b="1" i="0" cap="none" dirty="0">
                <a:effectLst/>
                <a:latin typeface="Tahoma" panose="020B0604030504040204" pitchFamily="34" charset="0"/>
                <a:ea typeface="Tahoma" panose="020B0604030504040204" pitchFamily="34" charset="0"/>
                <a:cs typeface="Tahoma" panose="020B0604030504040204" pitchFamily="34" charset="0"/>
              </a:rPr>
              <a:t>igh costs</a:t>
            </a:r>
            <a:r>
              <a:rPr lang="en-US" sz="1800" b="0" i="0" cap="none" dirty="0">
                <a:effectLst/>
                <a:latin typeface="Tahoma" panose="020B0604030504040204" pitchFamily="34" charset="0"/>
                <a:ea typeface="Tahoma" panose="020B0604030504040204" pitchFamily="34" charset="0"/>
                <a:cs typeface="Tahoma" panose="020B0604030504040204" pitchFamily="34" charset="0"/>
              </a:rPr>
              <a:t> – deploying field test kits especially in </a:t>
            </a:r>
            <a:r>
              <a:rPr lang="en-US" sz="1800" cap="none" dirty="0">
                <a:latin typeface="Tahoma" panose="020B0604030504040204" pitchFamily="34" charset="0"/>
                <a:ea typeface="Tahoma" panose="020B0604030504040204" pitchFamily="34" charset="0"/>
                <a:cs typeface="Tahoma" panose="020B0604030504040204" pitchFamily="34" charset="0"/>
              </a:rPr>
              <a:t>flood</a:t>
            </a:r>
            <a:r>
              <a:rPr lang="en-US" sz="1800" b="0" i="0" cap="none" dirty="0">
                <a:effectLst/>
                <a:latin typeface="Tahoma" panose="020B0604030504040204" pitchFamily="34" charset="0"/>
                <a:ea typeface="Tahoma" panose="020B0604030504040204" pitchFamily="34" charset="0"/>
                <a:cs typeface="Tahoma" panose="020B0604030504040204" pitchFamily="34" charset="0"/>
              </a:rPr>
              <a:t> zones is expensive.</a:t>
            </a:r>
          </a:p>
          <a:p>
            <a:pPr algn="l">
              <a:spcBef>
                <a:spcPts val="1372"/>
              </a:spcBef>
              <a:spcAft>
                <a:spcPts val="1029"/>
              </a:spcAft>
              <a:buNone/>
            </a:pPr>
            <a:r>
              <a:rPr lang="en-US" sz="1800" b="1" cap="none" dirty="0">
                <a:latin typeface="Tahoma" panose="020B0604030504040204" pitchFamily="34" charset="0"/>
                <a:ea typeface="Tahoma" panose="020B0604030504040204" pitchFamily="34" charset="0"/>
                <a:cs typeface="Tahoma" panose="020B0604030504040204" pitchFamily="34" charset="0"/>
              </a:rPr>
              <a:t>My proposed </a:t>
            </a:r>
            <a:r>
              <a:rPr lang="en-US" sz="1800" b="1" i="0" cap="none" dirty="0">
                <a:effectLst/>
                <a:latin typeface="Tahoma" panose="020B0604030504040204" pitchFamily="34" charset="0"/>
                <a:ea typeface="Tahoma" panose="020B0604030504040204" pitchFamily="34" charset="0"/>
                <a:cs typeface="Tahoma" panose="020B0604030504040204" pitchFamily="34" charset="0"/>
              </a:rPr>
              <a:t>solution</a:t>
            </a:r>
            <a:endParaRPr lang="en-US" sz="1800" b="1" cap="none" dirty="0"/>
          </a:p>
          <a:p>
            <a:pPr>
              <a:buNone/>
            </a:pPr>
            <a:r>
              <a:rPr lang="en-US" sz="1800" cap="none" dirty="0">
                <a:latin typeface="Tahoma" panose="020B0604030504040204" pitchFamily="34" charset="0"/>
                <a:ea typeface="Tahoma" panose="020B0604030504040204" pitchFamily="34" charset="0"/>
                <a:cs typeface="Tahoma" panose="020B0604030504040204" pitchFamily="34" charset="0"/>
              </a:rPr>
              <a:t> Introduction of a machine learning model that instantly predicts water contamination using data on:</a:t>
            </a:r>
          </a:p>
          <a:p>
            <a:pPr>
              <a:buFont typeface="Arial" panose="020B0604020202020204" pitchFamily="34" charset="0"/>
              <a:buChar char="•"/>
            </a:pPr>
            <a:r>
              <a:rPr lang="en-US" sz="1800" b="1" cap="none" dirty="0">
                <a:latin typeface="Tahoma" panose="020B0604030504040204" pitchFamily="34" charset="0"/>
                <a:ea typeface="Tahoma" panose="020B0604030504040204" pitchFamily="34" charset="0"/>
                <a:cs typeface="Tahoma" panose="020B0604030504040204" pitchFamily="34" charset="0"/>
              </a:rPr>
              <a:t>Water quality metrics:</a:t>
            </a:r>
            <a:r>
              <a:rPr lang="en-US" sz="1800" cap="none" dirty="0">
                <a:latin typeface="Tahoma" panose="020B0604030504040204" pitchFamily="34" charset="0"/>
                <a:ea typeface="Tahoma" panose="020B0604030504040204" pitchFamily="34" charset="0"/>
                <a:cs typeface="Tahoma" panose="020B0604030504040204" pitchFamily="34" charset="0"/>
              </a:rPr>
              <a:t> </a:t>
            </a:r>
            <a:r>
              <a:rPr lang="en-US" sz="1800" cap="none" dirty="0" err="1">
                <a:latin typeface="Tahoma" panose="020B0604030504040204" pitchFamily="34" charset="0"/>
                <a:ea typeface="Tahoma" panose="020B0604030504040204" pitchFamily="34" charset="0"/>
                <a:cs typeface="Tahoma" panose="020B0604030504040204" pitchFamily="34" charset="0"/>
              </a:rPr>
              <a:t>ph</a:t>
            </a:r>
            <a:r>
              <a:rPr lang="en-US" sz="1800" cap="none" dirty="0">
                <a:latin typeface="Tahoma" panose="020B0604030504040204" pitchFamily="34" charset="0"/>
                <a:ea typeface="Tahoma" panose="020B0604030504040204" pitchFamily="34" charset="0"/>
                <a:cs typeface="Tahoma" panose="020B0604030504040204" pitchFamily="34" charset="0"/>
              </a:rPr>
              <a:t>, turbidity, bacteria count, contaminant levels (ppm), nitrate, and lead concentrations.</a:t>
            </a:r>
          </a:p>
          <a:p>
            <a:pPr>
              <a:buFont typeface="Arial" panose="020B0604020202020204" pitchFamily="34" charset="0"/>
              <a:buChar char="•"/>
            </a:pPr>
            <a:r>
              <a:rPr lang="en-US" sz="1800" b="1" cap="none" dirty="0">
                <a:latin typeface="Tahoma" panose="020B0604030504040204" pitchFamily="34" charset="0"/>
                <a:ea typeface="Tahoma" panose="020B0604030504040204" pitchFamily="34" charset="0"/>
                <a:cs typeface="Tahoma" panose="020B0604030504040204" pitchFamily="34" charset="0"/>
              </a:rPr>
              <a:t>E</a:t>
            </a:r>
            <a:r>
              <a:rPr lang="en-US" sz="1800" b="1" i="0" cap="none" dirty="0">
                <a:effectLst/>
                <a:latin typeface="Tahoma" panose="020B0604030504040204" pitchFamily="34" charset="0"/>
                <a:ea typeface="Tahoma" panose="020B0604030504040204" pitchFamily="34" charset="0"/>
                <a:cs typeface="Tahoma" panose="020B0604030504040204" pitchFamily="34" charset="0"/>
              </a:rPr>
              <a:t>nvironmental factors</a:t>
            </a:r>
            <a:r>
              <a:rPr lang="en-US" sz="1800" b="1" i="0" cap="none" dirty="0">
                <a:effectLst/>
                <a:latin typeface="DeepSeek-CJK-patch"/>
              </a:rPr>
              <a:t>: </a:t>
            </a:r>
            <a:r>
              <a:rPr lang="en-US" sz="1800" i="0" cap="none" dirty="0">
                <a:effectLst/>
                <a:latin typeface="Tahoma" panose="020B0604030504040204" pitchFamily="34" charset="0"/>
                <a:ea typeface="Tahoma" panose="020B0604030504040204" pitchFamily="34" charset="0"/>
                <a:cs typeface="Tahoma" panose="020B0604030504040204" pitchFamily="34" charset="0"/>
              </a:rPr>
              <a:t>rainfall ,population density and temperature</a:t>
            </a:r>
          </a:p>
          <a:p>
            <a:pPr>
              <a:buFont typeface="Arial" panose="020B0604020202020204" pitchFamily="34" charset="0"/>
              <a:buChar char="•"/>
            </a:pPr>
            <a:r>
              <a:rPr lang="en-US" sz="1800" b="1" cap="none" dirty="0">
                <a:latin typeface="Tahoma" panose="020B0604030504040204" pitchFamily="34" charset="0"/>
                <a:ea typeface="Tahoma" panose="020B0604030504040204" pitchFamily="34" charset="0"/>
                <a:cs typeface="Tahoma" panose="020B0604030504040204" pitchFamily="34" charset="0"/>
              </a:rPr>
              <a:t>I</a:t>
            </a:r>
            <a:r>
              <a:rPr lang="en-US" sz="1800" b="1" i="0" cap="none" dirty="0">
                <a:effectLst/>
                <a:latin typeface="Tahoma" panose="020B0604030504040204" pitchFamily="34" charset="0"/>
                <a:ea typeface="Tahoma" panose="020B0604030504040204" pitchFamily="34" charset="0"/>
                <a:cs typeface="Tahoma" panose="020B0604030504040204" pitchFamily="34" charset="0"/>
              </a:rPr>
              <a:t>nfrastructure &amp; socioeconomic factors</a:t>
            </a:r>
            <a:r>
              <a:rPr lang="en-US" sz="1800" b="1" cap="none" dirty="0">
                <a:latin typeface="Tahoma" panose="020B0604030504040204" pitchFamily="34" charset="0"/>
                <a:ea typeface="Tahoma" panose="020B0604030504040204" pitchFamily="34" charset="0"/>
                <a:cs typeface="Tahoma" panose="020B0604030504040204" pitchFamily="34" charset="0"/>
              </a:rPr>
              <a:t>: </a:t>
            </a:r>
            <a:r>
              <a:rPr lang="en-US" sz="1800" cap="none" dirty="0">
                <a:latin typeface="Tahoma" panose="020B0604030504040204" pitchFamily="34" charset="0"/>
                <a:ea typeface="Tahoma" panose="020B0604030504040204" pitchFamily="34" charset="0"/>
                <a:cs typeface="Tahoma" panose="020B0604030504040204" pitchFamily="34" charset="0"/>
              </a:rPr>
              <a:t>water treatment methods, access to clean water and sanitation coverage</a:t>
            </a:r>
          </a:p>
          <a:p>
            <a:endParaRPr lang="en-US" sz="18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722122F8-A1CF-CA66-8332-EB47E02DE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044" y="0"/>
            <a:ext cx="3257956" cy="1042218"/>
          </a:xfrm>
          <a:prstGeom prst="rect">
            <a:avLst/>
          </a:prstGeom>
        </p:spPr>
      </p:pic>
    </p:spTree>
    <p:extLst>
      <p:ext uri="{BB962C8B-B14F-4D97-AF65-F5344CB8AC3E}">
        <p14:creationId xmlns:p14="http://schemas.microsoft.com/office/powerpoint/2010/main" val="102430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03681-E963-9B1F-8D6C-0CEBBBD3CD56}"/>
              </a:ext>
            </a:extLst>
          </p:cNvPr>
          <p:cNvSpPr>
            <a:spLocks noGrp="1"/>
          </p:cNvSpPr>
          <p:nvPr>
            <p:ph type="title"/>
          </p:nvPr>
        </p:nvSpPr>
        <p:spPr>
          <a:xfrm>
            <a:off x="838200" y="235975"/>
            <a:ext cx="7057104" cy="521110"/>
          </a:xfrm>
        </p:spPr>
        <p:txBody>
          <a:bodyPr>
            <a:normAutofit fontScale="90000"/>
          </a:bodyPr>
          <a:lstStyle/>
          <a:p>
            <a:pPr algn="l"/>
            <a:r>
              <a:rPr lang="en-US" b="1" dirty="0"/>
              <a:t>METHODOLOGY</a:t>
            </a:r>
          </a:p>
        </p:txBody>
      </p:sp>
      <p:sp>
        <p:nvSpPr>
          <p:cNvPr id="3" name="Content Placeholder 2">
            <a:extLst>
              <a:ext uri="{FF2B5EF4-FFF2-40B4-BE49-F238E27FC236}">
                <a16:creationId xmlns:a16="http://schemas.microsoft.com/office/drawing/2014/main" id="{8A91A22D-D5C0-B96B-677D-3839ADCE9945}"/>
              </a:ext>
            </a:extLst>
          </p:cNvPr>
          <p:cNvSpPr>
            <a:spLocks noGrp="1"/>
          </p:cNvSpPr>
          <p:nvPr>
            <p:ph idx="1"/>
          </p:nvPr>
        </p:nvSpPr>
        <p:spPr>
          <a:xfrm>
            <a:off x="275303" y="904566"/>
            <a:ext cx="11474245" cy="5801034"/>
          </a:xfrm>
        </p:spPr>
        <p:txBody>
          <a:bodyPr>
            <a:noAutofit/>
          </a:bodyPr>
          <a:lstStyle/>
          <a:p>
            <a:pPr>
              <a:buNone/>
            </a:pPr>
            <a:r>
              <a:rPr lang="en-US" sz="1400" b="1" dirty="0">
                <a:latin typeface="Tahoma" panose="020B0604030504040204" pitchFamily="34" charset="0"/>
                <a:ea typeface="Tahoma" panose="020B0604030504040204" pitchFamily="34" charset="0"/>
                <a:cs typeface="Tahoma" panose="020B0604030504040204" pitchFamily="34" charset="0"/>
              </a:rPr>
              <a:t>Experimental Approach</a:t>
            </a:r>
          </a:p>
          <a:p>
            <a:pPr>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cap="none" dirty="0">
                <a:latin typeface="Tahoma" panose="020B0604030504040204" pitchFamily="34" charset="0"/>
                <a:ea typeface="Tahoma" panose="020B0604030504040204" pitchFamily="34" charset="0"/>
                <a:cs typeface="Tahoma" panose="020B0604030504040204" pitchFamily="34" charset="0"/>
              </a:rPr>
              <a:t>Dataset</a:t>
            </a:r>
            <a:r>
              <a:rPr lang="en-US" sz="1400" cap="none" dirty="0">
                <a:latin typeface="Tahoma" panose="020B0604030504040204" pitchFamily="34" charset="0"/>
                <a:ea typeface="Tahoma" panose="020B0604030504040204" pitchFamily="34" charset="0"/>
                <a:cs typeface="Tahoma" panose="020B0604030504040204" pitchFamily="34" charset="0"/>
              </a:rPr>
              <a:t>:</a:t>
            </a:r>
            <a:endParaRPr lang="en-US" sz="1400"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1400" cap="none" dirty="0">
                <a:latin typeface="Tahoma" panose="020B0604030504040204" pitchFamily="34" charset="0"/>
                <a:ea typeface="Tahoma" panose="020B0604030504040204" pitchFamily="34" charset="0"/>
                <a:cs typeface="Tahoma" panose="020B0604030504040204" pitchFamily="34" charset="0"/>
              </a:rPr>
              <a:t>Using water pollution and disease data from 10 countries (source: </a:t>
            </a:r>
            <a:r>
              <a:rPr lang="en-US" sz="1400" cap="none" dirty="0" err="1">
                <a:latin typeface="Tahoma" panose="020B0604030504040204" pitchFamily="34" charset="0"/>
                <a:ea typeface="Tahoma" panose="020B0604030504040204" pitchFamily="34" charset="0"/>
                <a:cs typeface="Tahoma" panose="020B0604030504040204" pitchFamily="34" charset="0"/>
              </a:rPr>
              <a:t>kaggle</a:t>
            </a:r>
            <a:r>
              <a:rPr lang="en-US" sz="1400" cap="none" dirty="0">
                <a:latin typeface="Tahoma" panose="020B0604030504040204" pitchFamily="34" charset="0"/>
                <a:ea typeface="Tahoma" panose="020B0604030504040204" pitchFamily="34" charset="0"/>
                <a:cs typeface="Tahoma" panose="020B0604030504040204" pitchFamily="34" charset="0"/>
              </a:rPr>
              <a:t> - </a:t>
            </a:r>
            <a:r>
              <a:rPr lang="en-US" sz="1400" cap="none" dirty="0">
                <a:latin typeface="Tahoma" panose="020B0604030504040204" pitchFamily="34" charset="0"/>
                <a:ea typeface="Tahoma" panose="020B0604030504040204" pitchFamily="34" charset="0"/>
                <a:cs typeface="Tahoma" panose="020B0604030504040204" pitchFamily="34" charset="0"/>
                <a:hlinkClick r:id="rId2"/>
              </a:rPr>
              <a:t>water pollution and disease dataset</a:t>
            </a:r>
            <a:r>
              <a:rPr lang="en-US" sz="1400" cap="none" dirty="0">
                <a:latin typeface="Tahoma" panose="020B0604030504040204" pitchFamily="34" charset="0"/>
                <a:ea typeface="Tahoma" panose="020B0604030504040204" pitchFamily="34" charset="0"/>
                <a:cs typeface="Tahoma" panose="020B0604030504040204" pitchFamily="34" charset="0"/>
              </a:rPr>
              <a:t>).</a:t>
            </a:r>
          </a:p>
          <a:p>
            <a:pPr>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cap="none" dirty="0">
                <a:latin typeface="Tahoma" panose="020B0604030504040204" pitchFamily="34" charset="0"/>
                <a:ea typeface="Tahoma" panose="020B0604030504040204" pitchFamily="34" charset="0"/>
                <a:cs typeface="Tahoma" panose="020B0604030504040204" pitchFamily="34" charset="0"/>
              </a:rPr>
              <a:t>Data Preprocessing</a:t>
            </a:r>
            <a:r>
              <a:rPr lang="en-US" sz="1400" cap="none" dirty="0">
                <a:latin typeface="Tahoma" panose="020B0604030504040204" pitchFamily="34" charset="0"/>
                <a:ea typeface="Tahoma" panose="020B0604030504040204" pitchFamily="34" charset="0"/>
                <a:cs typeface="Tahoma" panose="020B0604030504040204" pitchFamily="34" charset="0"/>
              </a:rPr>
              <a:t>:</a:t>
            </a:r>
            <a:endParaRPr lang="en-US" sz="1400"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1400" cap="none" dirty="0">
                <a:latin typeface="Tahoma" panose="020B0604030504040204" pitchFamily="34" charset="0"/>
                <a:ea typeface="Tahoma" panose="020B0604030504040204" pitchFamily="34" charset="0"/>
                <a:cs typeface="Tahoma" panose="020B0604030504040204" pitchFamily="34" charset="0"/>
              </a:rPr>
              <a:t>Cleaned missing values, normalized numeric features, and removed duplicates/irrelevant fields using python in Jupiter notebook.</a:t>
            </a:r>
          </a:p>
          <a:p>
            <a:pPr>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cap="none" dirty="0">
                <a:latin typeface="Tahoma" panose="020B0604030504040204" pitchFamily="34" charset="0"/>
                <a:ea typeface="Tahoma" panose="020B0604030504040204" pitchFamily="34" charset="0"/>
                <a:cs typeface="Tahoma" panose="020B0604030504040204" pitchFamily="34" charset="0"/>
              </a:rPr>
              <a:t>Exploratory Data Analysis (EDA)</a:t>
            </a:r>
            <a:r>
              <a:rPr lang="en-US" sz="1400" cap="none" dirty="0">
                <a:latin typeface="Tahoma" panose="020B0604030504040204" pitchFamily="34" charset="0"/>
                <a:ea typeface="Tahoma" panose="020B0604030504040204" pitchFamily="34" charset="0"/>
                <a:cs typeface="Tahoma" panose="020B0604030504040204" pitchFamily="34" charset="0"/>
              </a:rPr>
              <a:t>:</a:t>
            </a:r>
          </a:p>
          <a:p>
            <a:pPr>
              <a:buFont typeface="Arial" panose="020B0604020202020204" pitchFamily="34" charset="0"/>
              <a:buChar char="•"/>
            </a:pPr>
            <a:r>
              <a:rPr lang="en-US" sz="1400" cap="none" dirty="0">
                <a:latin typeface="Tahoma" panose="020B0604030504040204" pitchFamily="34" charset="0"/>
                <a:ea typeface="Tahoma" panose="020B0604030504040204" pitchFamily="34" charset="0"/>
                <a:cs typeface="Tahoma" panose="020B0604030504040204" pitchFamily="34" charset="0"/>
              </a:rPr>
              <a:t>Identified contamination patterns linked to disease, contaminants like sewage/runoff, and analyzed treatment methods and regional risks.</a:t>
            </a:r>
          </a:p>
          <a:p>
            <a:pPr>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cap="none" dirty="0">
                <a:latin typeface="Tahoma" panose="020B0604030504040204" pitchFamily="34" charset="0"/>
                <a:ea typeface="Tahoma" panose="020B0604030504040204" pitchFamily="34" charset="0"/>
                <a:cs typeface="Tahoma" panose="020B0604030504040204" pitchFamily="34" charset="0"/>
              </a:rPr>
              <a:t>Feature Engineering &amp; Selection</a:t>
            </a:r>
            <a:r>
              <a:rPr lang="en-US" sz="1400" cap="none" dirty="0">
                <a:latin typeface="Tahoma" panose="020B0604030504040204" pitchFamily="34" charset="0"/>
                <a:ea typeface="Tahoma" panose="020B0604030504040204" pitchFamily="34" charset="0"/>
                <a:cs typeface="Tahoma" panose="020B0604030504040204" pitchFamily="34" charset="0"/>
              </a:rPr>
              <a:t>:</a:t>
            </a:r>
          </a:p>
          <a:p>
            <a:pPr>
              <a:buFont typeface="Arial" panose="020B0604020202020204" pitchFamily="34" charset="0"/>
              <a:buChar char="•"/>
            </a:pPr>
            <a:r>
              <a:rPr lang="en-US" sz="1400" cap="none" dirty="0">
                <a:latin typeface="Tahoma" panose="020B0604030504040204" pitchFamily="34" charset="0"/>
                <a:ea typeface="Tahoma" panose="020B0604030504040204" pitchFamily="34" charset="0"/>
                <a:cs typeface="Tahoma" panose="020B0604030504040204" pitchFamily="34" charset="0"/>
              </a:rPr>
              <a:t>Created interaction features (e.g., rainfall × population density) and binned continuous variables (e.g., </a:t>
            </a:r>
            <a:r>
              <a:rPr lang="en-US" sz="1400" cap="none" dirty="0" err="1">
                <a:latin typeface="Tahoma" panose="020B0604030504040204" pitchFamily="34" charset="0"/>
                <a:ea typeface="Tahoma" panose="020B0604030504040204" pitchFamily="34" charset="0"/>
                <a:cs typeface="Tahoma" panose="020B0604030504040204" pitchFamily="34" charset="0"/>
              </a:rPr>
              <a:t>ph</a:t>
            </a:r>
            <a:r>
              <a:rPr lang="en-US" sz="1400" cap="none" dirty="0">
                <a:latin typeface="Tahoma" panose="020B0604030504040204" pitchFamily="34" charset="0"/>
                <a:ea typeface="Tahoma" panose="020B0604030504040204" pitchFamily="34" charset="0"/>
                <a:cs typeface="Tahoma" panose="020B0604030504040204" pitchFamily="34" charset="0"/>
              </a:rPr>
              <a:t> and turbidity).</a:t>
            </a:r>
          </a:p>
          <a:p>
            <a:pPr>
              <a:buFont typeface="Arial" panose="020B0604020202020204" pitchFamily="34" charset="0"/>
              <a:buChar char="•"/>
            </a:pPr>
            <a:r>
              <a:rPr lang="en-US" sz="1400" cap="none" dirty="0">
                <a:latin typeface="Tahoma" panose="020B0604030504040204" pitchFamily="34" charset="0"/>
                <a:ea typeface="Tahoma" panose="020B0604030504040204" pitchFamily="34" charset="0"/>
                <a:cs typeface="Tahoma" panose="020B0604030504040204" pitchFamily="34" charset="0"/>
              </a:rPr>
              <a:t>Applied </a:t>
            </a:r>
            <a:r>
              <a:rPr lang="en-US" sz="1400" b="1" cap="none" dirty="0">
                <a:latin typeface="Tahoma" panose="020B0604030504040204" pitchFamily="34" charset="0"/>
                <a:ea typeface="Tahoma" panose="020B0604030504040204" pitchFamily="34" charset="0"/>
                <a:cs typeface="Tahoma" panose="020B0604030504040204" pitchFamily="34" charset="0"/>
              </a:rPr>
              <a:t>random forest</a:t>
            </a:r>
            <a:r>
              <a:rPr lang="en-US" sz="1400" cap="none" dirty="0">
                <a:latin typeface="Tahoma" panose="020B0604030504040204" pitchFamily="34" charset="0"/>
                <a:ea typeface="Tahoma" panose="020B0604030504040204" pitchFamily="34" charset="0"/>
                <a:cs typeface="Tahoma" panose="020B0604030504040204" pitchFamily="34" charset="0"/>
              </a:rPr>
              <a:t> for feature importance and retained key features that contribute most to contamination risk.</a:t>
            </a:r>
          </a:p>
          <a:p>
            <a:pPr>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dirty="0">
                <a:latin typeface="Tahoma" panose="020B0604030504040204" pitchFamily="34" charset="0"/>
                <a:ea typeface="Tahoma" panose="020B0604030504040204" pitchFamily="34" charset="0"/>
                <a:cs typeface="Tahoma" panose="020B0604030504040204" pitchFamily="34" charset="0"/>
              </a:rPr>
              <a:t>Model Training</a:t>
            </a:r>
            <a:r>
              <a:rPr lang="en-US" sz="1400" dirty="0">
                <a:latin typeface="Tahoma" panose="020B0604030504040204" pitchFamily="34" charset="0"/>
                <a:ea typeface="Tahoma" panose="020B0604030504040204" pitchFamily="34" charset="0"/>
                <a:cs typeface="Tahoma" panose="020B0604030504040204" pitchFamily="34" charset="0"/>
              </a:rPr>
              <a:t>:</a:t>
            </a:r>
          </a:p>
          <a:p>
            <a:pPr>
              <a:buFont typeface="Arial" panose="020B0604020202020204" pitchFamily="34" charset="0"/>
              <a:buChar char="•"/>
            </a:pPr>
            <a:r>
              <a:rPr lang="en-US" sz="1400" cap="none" dirty="0">
                <a:latin typeface="Tahoma" panose="020B0604030504040204" pitchFamily="34" charset="0"/>
                <a:ea typeface="Tahoma" panose="020B0604030504040204" pitchFamily="34" charset="0"/>
                <a:cs typeface="Tahoma" panose="020B0604030504040204" pitchFamily="34" charset="0"/>
              </a:rPr>
              <a:t>Trained supervised ml models (random forest, logistic regression) to classify water as </a:t>
            </a:r>
            <a:r>
              <a:rPr lang="en-US" sz="1400" b="1" cap="none" dirty="0">
                <a:latin typeface="Tahoma" panose="020B0604030504040204" pitchFamily="34" charset="0"/>
                <a:ea typeface="Tahoma" panose="020B0604030504040204" pitchFamily="34" charset="0"/>
                <a:cs typeface="Tahoma" panose="020B0604030504040204" pitchFamily="34" charset="0"/>
              </a:rPr>
              <a:t>contaminated</a:t>
            </a:r>
            <a:r>
              <a:rPr lang="en-US" sz="1400" cap="none" dirty="0">
                <a:latin typeface="Tahoma" panose="020B0604030504040204" pitchFamily="34" charset="0"/>
                <a:ea typeface="Tahoma" panose="020B0604030504040204" pitchFamily="34" charset="0"/>
                <a:cs typeface="Tahoma" panose="020B0604030504040204" pitchFamily="34" charset="0"/>
              </a:rPr>
              <a:t> or </a:t>
            </a:r>
            <a:r>
              <a:rPr lang="en-US" sz="1400" b="1" cap="none" dirty="0">
                <a:latin typeface="Tahoma" panose="020B0604030504040204" pitchFamily="34" charset="0"/>
                <a:ea typeface="Tahoma" panose="020B0604030504040204" pitchFamily="34" charset="0"/>
                <a:cs typeface="Tahoma" panose="020B0604030504040204" pitchFamily="34" charset="0"/>
              </a:rPr>
              <a:t>uncontaminated</a:t>
            </a:r>
            <a:r>
              <a:rPr lang="en-US" sz="1400" cap="none" dirty="0">
                <a:latin typeface="Tahoma" panose="020B0604030504040204" pitchFamily="34" charset="0"/>
                <a:ea typeface="Tahoma" panose="020B0604030504040204" pitchFamily="34" charset="0"/>
                <a:cs typeface="Tahoma" panose="020B0604030504040204" pitchFamily="34" charset="0"/>
              </a:rPr>
              <a:t>.</a:t>
            </a:r>
          </a:p>
          <a:p>
            <a:pPr>
              <a:buFont typeface="Arial" panose="020B0604020202020204" pitchFamily="34" charset="0"/>
              <a:buChar char="•"/>
            </a:pPr>
            <a:r>
              <a:rPr lang="en-US" sz="1400" cap="none" dirty="0">
                <a:latin typeface="Tahoma" panose="020B0604030504040204" pitchFamily="34" charset="0"/>
                <a:ea typeface="Tahoma" panose="020B0604030504040204" pitchFamily="34" charset="0"/>
                <a:cs typeface="Tahoma" panose="020B0604030504040204" pitchFamily="34" charset="0"/>
              </a:rPr>
              <a:t>Evaluated model performance using </a:t>
            </a:r>
            <a:r>
              <a:rPr lang="en-US" sz="1400" b="1" cap="none" dirty="0">
                <a:latin typeface="Tahoma" panose="020B0604030504040204" pitchFamily="34" charset="0"/>
                <a:ea typeface="Tahoma" panose="020B0604030504040204" pitchFamily="34" charset="0"/>
                <a:cs typeface="Tahoma" panose="020B0604030504040204" pitchFamily="34" charset="0"/>
              </a:rPr>
              <a:t>accuracy</a:t>
            </a:r>
            <a:r>
              <a:rPr lang="en-US" sz="1400" cap="none" dirty="0">
                <a:latin typeface="Tahoma" panose="020B0604030504040204" pitchFamily="34" charset="0"/>
                <a:ea typeface="Tahoma" panose="020B0604030504040204" pitchFamily="34" charset="0"/>
                <a:cs typeface="Tahoma" panose="020B0604030504040204" pitchFamily="34" charset="0"/>
              </a:rPr>
              <a:t>, </a:t>
            </a:r>
            <a:r>
              <a:rPr lang="en-US" sz="1400" b="1" cap="none" dirty="0">
                <a:latin typeface="Tahoma" panose="020B0604030504040204" pitchFamily="34" charset="0"/>
                <a:ea typeface="Tahoma" panose="020B0604030504040204" pitchFamily="34" charset="0"/>
                <a:cs typeface="Tahoma" panose="020B0604030504040204" pitchFamily="34" charset="0"/>
              </a:rPr>
              <a:t>precision</a:t>
            </a:r>
            <a:r>
              <a:rPr lang="en-US" sz="1400" cap="none" dirty="0">
                <a:latin typeface="Tahoma" panose="020B0604030504040204" pitchFamily="34" charset="0"/>
                <a:ea typeface="Tahoma" panose="020B0604030504040204" pitchFamily="34" charset="0"/>
                <a:cs typeface="Tahoma" panose="020B0604030504040204" pitchFamily="34" charset="0"/>
              </a:rPr>
              <a:t>, </a:t>
            </a:r>
            <a:r>
              <a:rPr lang="en-US" sz="1400" b="1" cap="none" dirty="0">
                <a:latin typeface="Tahoma" panose="020B0604030504040204" pitchFamily="34" charset="0"/>
                <a:ea typeface="Tahoma" panose="020B0604030504040204" pitchFamily="34" charset="0"/>
                <a:cs typeface="Tahoma" panose="020B0604030504040204" pitchFamily="34" charset="0"/>
              </a:rPr>
              <a:t>recall</a:t>
            </a:r>
            <a:r>
              <a:rPr lang="en-US" sz="1400" cap="none" dirty="0">
                <a:latin typeface="Tahoma" panose="020B0604030504040204" pitchFamily="34" charset="0"/>
                <a:ea typeface="Tahoma" panose="020B0604030504040204" pitchFamily="34" charset="0"/>
                <a:cs typeface="Tahoma" panose="020B0604030504040204" pitchFamily="34" charset="0"/>
              </a:rPr>
              <a:t>, and </a:t>
            </a:r>
            <a:r>
              <a:rPr lang="en-US" sz="1400" b="1" cap="none" dirty="0">
                <a:latin typeface="Tahoma" panose="020B0604030504040204" pitchFamily="34" charset="0"/>
                <a:ea typeface="Tahoma" panose="020B0604030504040204" pitchFamily="34" charset="0"/>
                <a:cs typeface="Tahoma" panose="020B0604030504040204" pitchFamily="34" charset="0"/>
              </a:rPr>
              <a:t>f1-score</a:t>
            </a:r>
            <a:r>
              <a:rPr lang="en-US" sz="1400" cap="none" dirty="0">
                <a:latin typeface="Tahoma" panose="020B0604030504040204" pitchFamily="34" charset="0"/>
                <a:ea typeface="Tahoma" panose="020B0604030504040204" pitchFamily="34" charset="0"/>
                <a:cs typeface="Tahoma" panose="020B0604030504040204" pitchFamily="34" charset="0"/>
              </a:rPr>
              <a:t>.</a:t>
            </a:r>
          </a:p>
          <a:p>
            <a:pPr>
              <a:buNone/>
            </a:pPr>
            <a:r>
              <a:rPr lang="en-US" sz="1400" dirty="0">
                <a:latin typeface="Tahoma" panose="020B0604030504040204" pitchFamily="34" charset="0"/>
                <a:ea typeface="Tahoma" panose="020B0604030504040204" pitchFamily="34" charset="0"/>
                <a:cs typeface="Tahoma" panose="020B0604030504040204" pitchFamily="34" charset="0"/>
              </a:rPr>
              <a:t>🔹 </a:t>
            </a:r>
            <a:r>
              <a:rPr lang="en-US" sz="1400" b="1" dirty="0">
                <a:latin typeface="Tahoma" panose="020B0604030504040204" pitchFamily="34" charset="0"/>
                <a:ea typeface="Tahoma" panose="020B0604030504040204" pitchFamily="34" charset="0"/>
                <a:cs typeface="Tahoma" panose="020B0604030504040204" pitchFamily="34" charset="0"/>
              </a:rPr>
              <a:t>Deployment</a:t>
            </a:r>
            <a:r>
              <a:rPr lang="en-US" sz="1400" dirty="0">
                <a:latin typeface="Tahoma" panose="020B0604030504040204" pitchFamily="34" charset="0"/>
                <a:ea typeface="Tahoma" panose="020B0604030504040204" pitchFamily="34" charset="0"/>
                <a:cs typeface="Tahoma" panose="020B0604030504040204" pitchFamily="34" charset="0"/>
              </a:rPr>
              <a:t>:</a:t>
            </a:r>
          </a:p>
          <a:p>
            <a:pPr>
              <a:buFont typeface="Arial" panose="020B0604020202020204" pitchFamily="34" charset="0"/>
              <a:buChar char="•"/>
            </a:pPr>
            <a:r>
              <a:rPr lang="en-US" sz="1400" cap="none" dirty="0">
                <a:latin typeface="Tahoma" panose="020B0604030504040204" pitchFamily="34" charset="0"/>
                <a:ea typeface="Tahoma" panose="020B0604030504040204" pitchFamily="34" charset="0"/>
                <a:cs typeface="Tahoma" panose="020B0604030504040204" pitchFamily="34" charset="0"/>
              </a:rPr>
              <a:t>Integrated the model with a flask web app for real-time predictions, with future plans for integration with low-cost sensors and mobile platforms.</a:t>
            </a:r>
          </a:p>
        </p:txBody>
      </p:sp>
      <p:pic>
        <p:nvPicPr>
          <p:cNvPr id="6" name="Picture 5">
            <a:extLst>
              <a:ext uri="{FF2B5EF4-FFF2-40B4-BE49-F238E27FC236}">
                <a16:creationId xmlns:a16="http://schemas.microsoft.com/office/drawing/2014/main" id="{817C2ED5-8DE1-FCC7-66E4-07248E136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4044" y="0"/>
            <a:ext cx="3257956" cy="1042218"/>
          </a:xfrm>
          <a:prstGeom prst="rect">
            <a:avLst/>
          </a:prstGeom>
        </p:spPr>
      </p:pic>
    </p:spTree>
    <p:extLst>
      <p:ext uri="{BB962C8B-B14F-4D97-AF65-F5344CB8AC3E}">
        <p14:creationId xmlns:p14="http://schemas.microsoft.com/office/powerpoint/2010/main" val="1140277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74D26-6ED2-3DEF-E170-EAE26153E6D8}"/>
              </a:ext>
            </a:extLst>
          </p:cNvPr>
          <p:cNvSpPr>
            <a:spLocks noGrp="1"/>
          </p:cNvSpPr>
          <p:nvPr>
            <p:ph type="title"/>
          </p:nvPr>
        </p:nvSpPr>
        <p:spPr>
          <a:xfrm>
            <a:off x="913776" y="461202"/>
            <a:ext cx="5182224" cy="777663"/>
          </a:xfrm>
        </p:spPr>
        <p:txBody>
          <a:bodyPr/>
          <a:lstStyle/>
          <a:p>
            <a:pPr algn="l"/>
            <a:r>
              <a:rPr lang="en-US" b="1" dirty="0">
                <a:ea typeface="Tahoma" panose="020B0604030504040204" pitchFamily="34" charset="0"/>
                <a:cs typeface="Tahoma" panose="020B0604030504040204" pitchFamily="34" charset="0"/>
              </a:rPr>
              <a:t>WORKPLAN</a:t>
            </a:r>
          </a:p>
        </p:txBody>
      </p:sp>
      <p:graphicFrame>
        <p:nvGraphicFramePr>
          <p:cNvPr id="6" name="Content Placeholder 5">
            <a:extLst>
              <a:ext uri="{FF2B5EF4-FFF2-40B4-BE49-F238E27FC236}">
                <a16:creationId xmlns:a16="http://schemas.microsoft.com/office/drawing/2014/main" id="{474C1BD6-E9E0-BA72-7373-69AF7BFA09C9}"/>
              </a:ext>
            </a:extLst>
          </p:cNvPr>
          <p:cNvGraphicFramePr>
            <a:graphicFrameLocks noGrp="1"/>
          </p:cNvGraphicFramePr>
          <p:nvPr>
            <p:ph idx="1"/>
            <p:extLst>
              <p:ext uri="{D42A27DB-BD31-4B8C-83A1-F6EECF244321}">
                <p14:modId xmlns:p14="http://schemas.microsoft.com/office/powerpoint/2010/main" val="1372093392"/>
              </p:ext>
            </p:extLst>
          </p:nvPr>
        </p:nvGraphicFramePr>
        <p:xfrm>
          <a:off x="952477" y="1844477"/>
          <a:ext cx="10515600" cy="4502672"/>
        </p:xfrm>
        <a:graphic>
          <a:graphicData uri="http://schemas.openxmlformats.org/drawingml/2006/table">
            <a:tbl>
              <a:tblPr firstRow="1" bandRow="1">
                <a:tableStyleId>{5C22544A-7EE6-4342-B048-85BDC9FD1C3A}</a:tableStyleId>
              </a:tblPr>
              <a:tblGrid>
                <a:gridCol w="3212690">
                  <a:extLst>
                    <a:ext uri="{9D8B030D-6E8A-4147-A177-3AD203B41FA5}">
                      <a16:colId xmlns:a16="http://schemas.microsoft.com/office/drawing/2014/main" val="1551454655"/>
                    </a:ext>
                  </a:extLst>
                </a:gridCol>
                <a:gridCol w="7302910">
                  <a:extLst>
                    <a:ext uri="{9D8B030D-6E8A-4147-A177-3AD203B41FA5}">
                      <a16:colId xmlns:a16="http://schemas.microsoft.com/office/drawing/2014/main" val="183640162"/>
                    </a:ext>
                  </a:extLst>
                </a:gridCol>
              </a:tblGrid>
              <a:tr h="423769">
                <a:tc>
                  <a:txBody>
                    <a:bodyPr/>
                    <a:lstStyle/>
                    <a:p>
                      <a:pPr algn="ctr" fontAlgn="ct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Date Range</a:t>
                      </a:r>
                    </a:p>
                  </a:txBody>
                  <a:tcPr marL="7620" marR="7620" marT="7620" marB="0" anchor="ctr"/>
                </a:tc>
                <a:tc>
                  <a:txBody>
                    <a:bodyPr/>
                    <a:lstStyle/>
                    <a:p>
                      <a:pPr algn="ctr" fontAlgn="ct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Tasks and Milestones</a:t>
                      </a:r>
                    </a:p>
                  </a:txBody>
                  <a:tcPr marL="7620" marR="7620" marT="7620" marB="0" anchor="ctr"/>
                </a:tc>
                <a:extLst>
                  <a:ext uri="{0D108BD9-81ED-4DB2-BD59-A6C34878D82A}">
                    <a16:rowId xmlns:a16="http://schemas.microsoft.com/office/drawing/2014/main" val="818697498"/>
                  </a:ext>
                </a:extLst>
              </a:tr>
              <a:tr h="423769">
                <a:tc>
                  <a:txBody>
                    <a:bodyPr/>
                    <a:lstStyle/>
                    <a:p>
                      <a:pPr algn="ctr" fontAlgn="ct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April 29 – 30</a:t>
                      </a: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Review dataset (Kaggle: Water Pollution &amp; Diseases) and define project goals</a:t>
                      </a:r>
                    </a:p>
                  </a:txBody>
                  <a:tcPr marL="7620" marR="7620" marT="7620" marB="0" anchor="ctr"/>
                </a:tc>
                <a:extLst>
                  <a:ext uri="{0D108BD9-81ED-4DB2-BD59-A6C34878D82A}">
                    <a16:rowId xmlns:a16="http://schemas.microsoft.com/office/drawing/2014/main" val="3735682924"/>
                  </a:ext>
                </a:extLst>
              </a:tr>
              <a:tr h="423769">
                <a:tc>
                  <a:txBody>
                    <a:bodyPr/>
                    <a:lstStyle/>
                    <a:p>
                      <a:pPr algn="ctr" fontAlgn="ct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April 30 </a:t>
                      </a:r>
                      <a:r>
                        <a:rPr lang="en-US" sz="18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 May 2</a:t>
                      </a:r>
                      <a:endPar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endParaRP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Clean and preprocess data: handle missing values, normalize features</a:t>
                      </a:r>
                    </a:p>
                  </a:txBody>
                  <a:tcPr marL="7620" marR="7620" marT="7620" marB="0" anchor="ctr"/>
                </a:tc>
                <a:extLst>
                  <a:ext uri="{0D108BD9-81ED-4DB2-BD59-A6C34878D82A}">
                    <a16:rowId xmlns:a16="http://schemas.microsoft.com/office/drawing/2014/main" val="1242507462"/>
                  </a:ext>
                </a:extLst>
              </a:tr>
              <a:tr h="423769">
                <a:tc>
                  <a:txBody>
                    <a:bodyPr/>
                    <a:lstStyle/>
                    <a:p>
                      <a:pPr algn="ctr" fontAlgn="ct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May 3 – 4</a:t>
                      </a: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Conduct exploratory data analysis (EDA): visualizations + insights</a:t>
                      </a:r>
                    </a:p>
                  </a:txBody>
                  <a:tcPr marL="7620" marR="7620" marT="7620" marB="0" anchor="ctr"/>
                </a:tc>
                <a:extLst>
                  <a:ext uri="{0D108BD9-81ED-4DB2-BD59-A6C34878D82A}">
                    <a16:rowId xmlns:a16="http://schemas.microsoft.com/office/drawing/2014/main" val="2387355694"/>
                  </a:ext>
                </a:extLst>
              </a:tr>
              <a:tr h="423769">
                <a:tc>
                  <a:txBody>
                    <a:bodyPr/>
                    <a:lstStyle/>
                    <a:p>
                      <a:pPr algn="ctr" fontAlgn="ct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May 5– 6</a:t>
                      </a: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Train and evaluate classification models (Random Forest, Logistic Regression)</a:t>
                      </a:r>
                    </a:p>
                  </a:txBody>
                  <a:tcPr marL="7620" marR="7620" marT="7620" marB="0" anchor="ctr"/>
                </a:tc>
                <a:extLst>
                  <a:ext uri="{0D108BD9-81ED-4DB2-BD59-A6C34878D82A}">
                    <a16:rowId xmlns:a16="http://schemas.microsoft.com/office/drawing/2014/main" val="2140301169"/>
                  </a:ext>
                </a:extLst>
              </a:tr>
              <a:tr h="423769">
                <a:tc>
                  <a:txBody>
                    <a:bodyPr/>
                    <a:lstStyle/>
                    <a:p>
                      <a:pPr algn="ctr" fontAlgn="ctr"/>
                      <a:r>
                        <a:rPr lang="en-US" sz="1800"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May 7 – 10</a:t>
                      </a: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Choose best model, integrate it into a basic Flask web application</a:t>
                      </a:r>
                    </a:p>
                  </a:txBody>
                  <a:tcPr marL="7620" marR="7620" marT="7620" marB="0" anchor="ctr"/>
                </a:tc>
                <a:extLst>
                  <a:ext uri="{0D108BD9-81ED-4DB2-BD59-A6C34878D82A}">
                    <a16:rowId xmlns:a16="http://schemas.microsoft.com/office/drawing/2014/main" val="1604884861"/>
                  </a:ext>
                </a:extLst>
              </a:tr>
              <a:tr h="423769">
                <a:tc>
                  <a:txBody>
                    <a:bodyPr/>
                    <a:lstStyle/>
                    <a:p>
                      <a:pPr algn="ctr" fontAlgn="ctr"/>
                      <a:r>
                        <a:rPr lang="en-US" sz="18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May 11 – 13</a:t>
                      </a: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Design user interface: simple form for inputs and prediction output</a:t>
                      </a:r>
                    </a:p>
                  </a:txBody>
                  <a:tcPr marL="7620" marR="7620" marT="7620" marB="0" anchor="ctr"/>
                </a:tc>
                <a:extLst>
                  <a:ext uri="{0D108BD9-81ED-4DB2-BD59-A6C34878D82A}">
                    <a16:rowId xmlns:a16="http://schemas.microsoft.com/office/drawing/2014/main" val="1892207217"/>
                  </a:ext>
                </a:extLst>
              </a:tr>
              <a:tr h="423769">
                <a:tc>
                  <a:txBody>
                    <a:bodyPr/>
                    <a:lstStyle/>
                    <a:p>
                      <a:pPr algn="ctr" fontAlgn="ctr"/>
                      <a:r>
                        <a:rPr lang="en-US" sz="18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May 14 – 16</a:t>
                      </a: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 Flask app , debug errors, and simulate water input scenarios</a:t>
                      </a:r>
                    </a:p>
                  </a:txBody>
                  <a:tcPr marL="7620" marR="7620" marT="7620" marB="0" anchor="ctr"/>
                </a:tc>
                <a:extLst>
                  <a:ext uri="{0D108BD9-81ED-4DB2-BD59-A6C34878D82A}">
                    <a16:rowId xmlns:a16="http://schemas.microsoft.com/office/drawing/2014/main" val="2496787380"/>
                  </a:ext>
                </a:extLst>
              </a:tr>
              <a:tr h="423769">
                <a:tc>
                  <a:txBody>
                    <a:bodyPr/>
                    <a:lstStyle/>
                    <a:p>
                      <a:pPr algn="ctr" fontAlgn="ctr"/>
                      <a:r>
                        <a:rPr lang="en-US" sz="18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May 17 – 18</a:t>
                      </a: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Write final documentation  add visuals and explanations</a:t>
                      </a:r>
                    </a:p>
                  </a:txBody>
                  <a:tcPr marL="7620" marR="7620" marT="7620" marB="0" anchor="ctr"/>
                </a:tc>
                <a:extLst>
                  <a:ext uri="{0D108BD9-81ED-4DB2-BD59-A6C34878D82A}">
                    <a16:rowId xmlns:a16="http://schemas.microsoft.com/office/drawing/2014/main" val="3139631092"/>
                  </a:ext>
                </a:extLst>
              </a:tr>
              <a:tr h="423769">
                <a:tc>
                  <a:txBody>
                    <a:bodyPr/>
                    <a:lstStyle/>
                    <a:p>
                      <a:pPr algn="ctr" fontAlgn="ctr"/>
                      <a:r>
                        <a:rPr lang="en-US" sz="1800" b="1" i="0" u="none" strike="noStrike">
                          <a:solidFill>
                            <a:srgbClr val="000000"/>
                          </a:solidFill>
                          <a:effectLst/>
                          <a:latin typeface="Tahoma" panose="020B0604030504040204" pitchFamily="34" charset="0"/>
                          <a:ea typeface="Tahoma" panose="020B0604030504040204" pitchFamily="34" charset="0"/>
                          <a:cs typeface="Tahoma" panose="020B0604030504040204" pitchFamily="34" charset="0"/>
                        </a:rPr>
                        <a:t>May 19 – 23</a:t>
                      </a:r>
                    </a:p>
                  </a:txBody>
                  <a:tcPr marL="7620" marR="7620" marT="7620" marB="0" anchor="ctr"/>
                </a:tc>
                <a:tc>
                  <a:txBody>
                    <a:bodyPr/>
                    <a:lstStyle/>
                    <a:p>
                      <a:pPr algn="ctr" fontAlgn="ctr"/>
                      <a:r>
                        <a:rPr lang="en-US" sz="1800"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Finalize  presentation for submission /class showcase</a:t>
                      </a:r>
                    </a:p>
                  </a:txBody>
                  <a:tcPr marL="7620" marR="7620" marT="7620" marB="0" anchor="ctr"/>
                </a:tc>
                <a:extLst>
                  <a:ext uri="{0D108BD9-81ED-4DB2-BD59-A6C34878D82A}">
                    <a16:rowId xmlns:a16="http://schemas.microsoft.com/office/drawing/2014/main" val="55105858"/>
                  </a:ext>
                </a:extLst>
              </a:tr>
            </a:tbl>
          </a:graphicData>
        </a:graphic>
      </p:graphicFrame>
      <p:pic>
        <p:nvPicPr>
          <p:cNvPr id="7" name="Picture 6">
            <a:extLst>
              <a:ext uri="{FF2B5EF4-FFF2-40B4-BE49-F238E27FC236}">
                <a16:creationId xmlns:a16="http://schemas.microsoft.com/office/drawing/2014/main" id="{929E44CC-953E-F55F-9D2E-C5AFC5AC9F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4044" y="-157316"/>
            <a:ext cx="3257956" cy="1042218"/>
          </a:xfrm>
          <a:prstGeom prst="rect">
            <a:avLst/>
          </a:prstGeom>
        </p:spPr>
      </p:pic>
    </p:spTree>
    <p:extLst>
      <p:ext uri="{BB962C8B-B14F-4D97-AF65-F5344CB8AC3E}">
        <p14:creationId xmlns:p14="http://schemas.microsoft.com/office/powerpoint/2010/main" val="169271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491B7-CB7C-BD48-38C4-1A44E3E4074B}"/>
              </a:ext>
            </a:extLst>
          </p:cNvPr>
          <p:cNvSpPr>
            <a:spLocks noGrp="1"/>
          </p:cNvSpPr>
          <p:nvPr>
            <p:ph idx="1"/>
          </p:nvPr>
        </p:nvSpPr>
        <p:spPr/>
        <p:txBody>
          <a:bodyPr>
            <a:normAutofit/>
          </a:bodyPr>
          <a:lstStyle/>
          <a:p>
            <a:pPr marL="0" indent="0" algn="ctr">
              <a:buNone/>
            </a:pPr>
            <a:r>
              <a:rPr lang="en-US" sz="4000" b="1" dirty="0"/>
              <a:t>THANK YOU</a:t>
            </a:r>
            <a:endParaRPr lang="en-US" sz="4000" dirty="0"/>
          </a:p>
        </p:txBody>
      </p:sp>
    </p:spTree>
    <p:extLst>
      <p:ext uri="{BB962C8B-B14F-4D97-AF65-F5344CB8AC3E}">
        <p14:creationId xmlns:p14="http://schemas.microsoft.com/office/powerpoint/2010/main" val="265601753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1743</TotalTime>
  <Words>612</Words>
  <Application>Microsoft Office PowerPoint</Application>
  <PresentationFormat>Widescreen</PresentationFormat>
  <Paragraphs>58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DeepSeek-CJK-patch</vt:lpstr>
      <vt:lpstr>Tahoma</vt:lpstr>
      <vt:lpstr>Tw Cen MT</vt:lpstr>
      <vt:lpstr>Droplet</vt:lpstr>
      <vt:lpstr>Predictive Model for Assessing Water Contamination Risks Using Supervised Learning</vt:lpstr>
      <vt:lpstr>BACKGROUND/ INTRODUCTION</vt:lpstr>
      <vt:lpstr>PROBLEM STATEMENT</vt:lpstr>
      <vt:lpstr>METHODOLOGY</vt:lpstr>
      <vt:lpstr>WORKPLAN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Ministry of Roads and Transport</dc:creator>
  <cp:lastModifiedBy>Ministry of Roads and Transport</cp:lastModifiedBy>
  <cp:revision>57</cp:revision>
  <dcterms:created xsi:type="dcterms:W3CDTF">2025-04-23T09:01:56Z</dcterms:created>
  <dcterms:modified xsi:type="dcterms:W3CDTF">2025-05-08T07:18:01Z</dcterms:modified>
</cp:coreProperties>
</file>