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348" r:id="rId4"/>
    <p:sldId id="346" r:id="rId5"/>
    <p:sldId id="345" r:id="rId6"/>
    <p:sldId id="344" r:id="rId7"/>
    <p:sldId id="343" r:id="rId8"/>
    <p:sldId id="342" r:id="rId9"/>
    <p:sldId id="341" r:id="rId10"/>
    <p:sldId id="309" r:id="rId11"/>
    <p:sldId id="308" r:id="rId12"/>
    <p:sldId id="310" r:id="rId13"/>
    <p:sldId id="316" r:id="rId14"/>
    <p:sldId id="311" r:id="rId15"/>
    <p:sldId id="321" r:id="rId16"/>
    <p:sldId id="313" r:id="rId17"/>
    <p:sldId id="332" r:id="rId18"/>
    <p:sldId id="336" r:id="rId19"/>
    <p:sldId id="337" r:id="rId20"/>
    <p:sldId id="314" r:id="rId21"/>
    <p:sldId id="330" r:id="rId22"/>
    <p:sldId id="325" r:id="rId23"/>
    <p:sldId id="326" r:id="rId24"/>
    <p:sldId id="327" r:id="rId25"/>
    <p:sldId id="328" r:id="rId26"/>
    <p:sldId id="329" r:id="rId27"/>
    <p:sldId id="320" r:id="rId28"/>
    <p:sldId id="339" r:id="rId29"/>
    <p:sldId id="340" r:id="rId30"/>
    <p:sldId id="349" r:id="rId31"/>
    <p:sldId id="315" r:id="rId32"/>
    <p:sldId id="333" r:id="rId33"/>
    <p:sldId id="347" r:id="rId34"/>
    <p:sldId id="317" r:id="rId35"/>
    <p:sldId id="30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87CAFD"/>
    <a:srgbClr val="42ACFC"/>
    <a:srgbClr val="77C4FD"/>
    <a:srgbClr val="9DD4FD"/>
    <a:srgbClr val="94D1FD"/>
    <a:srgbClr val="5A8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3817" autoAdjust="0"/>
  </p:normalViewPr>
  <p:slideViewPr>
    <p:cSldViewPr snapToGrid="0">
      <p:cViewPr varScale="1">
        <p:scale>
          <a:sx n="60" d="100"/>
          <a:sy n="60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0"/>
    </p:cViewPr>
  </p:sorterViewPr>
  <p:notesViewPr>
    <p:cSldViewPr snapToGrid="0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Comparision between BM25</a:t>
            </a:r>
            <a:r>
              <a:rPr lang="zh-TW"/>
              <a:t> </a:t>
            </a:r>
            <a:r>
              <a:rPr lang="en-US"/>
              <a:t>and TF-IDF according to F1-measure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1165600393700786E-2"/>
          <c:y val="0.17877810169918174"/>
          <c:w val="0.93320939960629923"/>
          <c:h val="0.75883902812259918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BM25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工作表1!$A$2:$A$11</c:f>
              <c:strCache>
                <c:ptCount val="10"/>
                <c:pt idx="0">
                  <c:v>politics</c:v>
                </c:pt>
                <c:pt idx="1">
                  <c:v>educaiton</c:v>
                </c:pt>
                <c:pt idx="2">
                  <c:v>health</c:v>
                </c:pt>
                <c:pt idx="3">
                  <c:v>marketing</c:v>
                </c:pt>
                <c:pt idx="4">
                  <c:v>music</c:v>
                </c:pt>
                <c:pt idx="5">
                  <c:v>news</c:v>
                </c:pt>
                <c:pt idx="6">
                  <c:v>sport</c:v>
                </c:pt>
                <c:pt idx="7">
                  <c:v>technology</c:v>
                </c:pt>
                <c:pt idx="8">
                  <c:v>pets</c:v>
                </c:pt>
                <c:pt idx="9">
                  <c:v>food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0.67</c:v>
                </c:pt>
                <c:pt idx="1">
                  <c:v>0.7</c:v>
                </c:pt>
                <c:pt idx="2">
                  <c:v>0.79</c:v>
                </c:pt>
                <c:pt idx="3">
                  <c:v>0.91</c:v>
                </c:pt>
                <c:pt idx="4">
                  <c:v>0.79</c:v>
                </c:pt>
                <c:pt idx="5">
                  <c:v>0.64</c:v>
                </c:pt>
                <c:pt idx="6">
                  <c:v>0.71</c:v>
                </c:pt>
                <c:pt idx="7">
                  <c:v>0.82</c:v>
                </c:pt>
                <c:pt idx="8">
                  <c:v>0.8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66-4D37-A77A-B10011C62D0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TF-IDF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工作表1!$A$2:$A$11</c:f>
              <c:strCache>
                <c:ptCount val="10"/>
                <c:pt idx="0">
                  <c:v>politics</c:v>
                </c:pt>
                <c:pt idx="1">
                  <c:v>educaiton</c:v>
                </c:pt>
                <c:pt idx="2">
                  <c:v>health</c:v>
                </c:pt>
                <c:pt idx="3">
                  <c:v>marketing</c:v>
                </c:pt>
                <c:pt idx="4">
                  <c:v>music</c:v>
                </c:pt>
                <c:pt idx="5">
                  <c:v>news</c:v>
                </c:pt>
                <c:pt idx="6">
                  <c:v>sport</c:v>
                </c:pt>
                <c:pt idx="7">
                  <c:v>technology</c:v>
                </c:pt>
                <c:pt idx="8">
                  <c:v>pets</c:v>
                </c:pt>
                <c:pt idx="9">
                  <c:v>food</c:v>
                </c:pt>
              </c:strCache>
            </c:str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0.73</c:v>
                </c:pt>
                <c:pt idx="1">
                  <c:v>0.75</c:v>
                </c:pt>
                <c:pt idx="2">
                  <c:v>0.75</c:v>
                </c:pt>
                <c:pt idx="3">
                  <c:v>0.91</c:v>
                </c:pt>
                <c:pt idx="4">
                  <c:v>0.83</c:v>
                </c:pt>
                <c:pt idx="5">
                  <c:v>0.72</c:v>
                </c:pt>
                <c:pt idx="6">
                  <c:v>0.74</c:v>
                </c:pt>
                <c:pt idx="7">
                  <c:v>0.81</c:v>
                </c:pt>
                <c:pt idx="8">
                  <c:v>0.85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66-4D37-A77A-B10011C62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7137584"/>
        <c:axId val="557139880"/>
      </c:lineChart>
      <c:catAx>
        <c:axId val="55713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57139880"/>
        <c:crosses val="autoZero"/>
        <c:auto val="1"/>
        <c:lblAlgn val="ctr"/>
        <c:lblOffset val="100"/>
        <c:noMultiLvlLbl val="0"/>
      </c:catAx>
      <c:valAx>
        <c:axId val="557139880"/>
        <c:scaling>
          <c:orientation val="minMax"/>
          <c:max val="0.93"/>
          <c:min val="0.630000000000000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5713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653727854330706"/>
          <c:y val="9.5907535930884844E-2"/>
          <c:w val="0.2069254429133858"/>
          <c:h val="4.62800168380895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99B0583-E5B0-408C-A1C2-69F31DB5BB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0C262C-4486-495E-951F-6329DF748A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8F8B-B3F0-4664-ACED-6F1C91F0E893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F2AD85-CBD9-473D-A257-075B9FE248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25B6B0-905D-40EA-AD80-E981BB5072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7137E-1CFF-4D43-A7A4-E6AD85CD7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058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ED408-B537-4CCE-A0E6-31B518DAF049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9891-A3EF-48C9-A9B3-727CEE1F8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0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89891-A3EF-48C9-A9B3-727CEE1F8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31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API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實時提供搜索結果。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89891-A3EF-48C9-A9B3-727CEE1F85C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1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89891-A3EF-48C9-A9B3-727CEE1F85C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99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0E3292-B39D-4123-9EC8-96B82B152CE6}" type="datetime1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15FC2B-A75C-4C18-86C6-980E4464A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98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9631-B0F9-4C31-8D2C-D8E0A2B5FDFD}" type="datetime1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98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36A9AA-69C4-4A2D-8A8F-37082DB73C60}" type="datetime1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15FC2B-A75C-4C18-86C6-980E4464A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7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9484-17B3-4E30-981C-E41F56E8F225}" type="datetime1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4553" y="6416897"/>
            <a:ext cx="1052508" cy="365125"/>
          </a:xfrm>
        </p:spPr>
        <p:txBody>
          <a:bodyPr/>
          <a:lstStyle>
            <a:lvl1pPr>
              <a:defRPr sz="1050"/>
            </a:lvl1pPr>
          </a:lstStyle>
          <a:p>
            <a:fld id="{1D15FC2B-A75C-4C18-86C6-980E4464A8B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474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DEEE23-1369-47A5-9CAD-D08F69222996}" type="datetime1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15FC2B-A75C-4C18-86C6-980E4464A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36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A68B-324F-46DE-85A9-F752BC91F78C}" type="datetime1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84554" y="6408421"/>
            <a:ext cx="1052510" cy="365125"/>
          </a:xfrm>
        </p:spPr>
        <p:txBody>
          <a:bodyPr/>
          <a:lstStyle>
            <a:lvl1pPr>
              <a:defRPr sz="1050"/>
            </a:lvl1pPr>
          </a:lstStyle>
          <a:p>
            <a:fld id="{1D15FC2B-A75C-4C18-86C6-980E4464A8B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40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0814-EE0E-4E2A-8689-B0E53F784CAF}" type="datetime1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19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14FA-1AA1-4E05-8C8E-49939E7EC386}" type="datetime1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33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2C8B-2526-41D0-9A6C-CEB9AC2C6811}" type="datetime1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0416" y="6388756"/>
            <a:ext cx="1052510" cy="365125"/>
          </a:xfrm>
        </p:spPr>
        <p:txBody>
          <a:bodyPr/>
          <a:lstStyle/>
          <a:p>
            <a:fld id="{1D15FC2B-A75C-4C18-86C6-980E4464A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34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A54EC7-92D5-4858-914E-DA0214F5299A}" type="datetime1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15FC2B-A75C-4C18-86C6-980E4464A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25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966E-FAC9-4799-A3E3-F50D7FB9DFE5}" type="datetime1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40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D68525F-86E5-45DD-92D3-BB67E019A79A}" type="datetime1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D15FC2B-A75C-4C18-86C6-980E4464A8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829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demoji/" TargetMode="External"/><Relationship Id="rId2" Type="http://schemas.openxmlformats.org/officeDocument/2006/relationships/hyperlink" Target="https://developer.twitter.com/en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econtech.com/2020/03/06/python%E5%AF%A6%E4%BD%9C-%E8%B2%9D%E6%B0%8F%E5%88%86%E9%A1%9E%E5%99%A8-bayesian-classifier/" TargetMode="External"/><Relationship Id="rId4" Type="http://schemas.openxmlformats.org/officeDocument/2006/relationships/hyperlink" Target="https://github.com/stopwords-iso/stopwords-en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D9529-4611-42C5-B8BD-4C3630B55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036" y="898337"/>
            <a:ext cx="9616664" cy="184479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</a:rPr>
              <a:t>Term weighting for feature extraction on twitter :  a comparison between bm25 and </a:t>
            </a:r>
            <a:r>
              <a:rPr lang="en-US" altLang="zh-TW" sz="4000" dirty="0" err="1">
                <a:solidFill>
                  <a:schemeClr val="accent1">
                    <a:lumMod val="75000"/>
                  </a:schemeClr>
                </a:solidFill>
              </a:rPr>
              <a:t>tf-idf</a:t>
            </a:r>
            <a:endParaRPr lang="zh-TW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8F75FA-BFA0-48AE-A2E2-837D439C6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76" y="3183072"/>
            <a:ext cx="11067224" cy="398328"/>
          </a:xfrm>
        </p:spPr>
        <p:txBody>
          <a:bodyPr>
            <a:noAutofit/>
          </a:bodyPr>
          <a:lstStyle/>
          <a:p>
            <a:r>
              <a:rPr lang="en-US" altLang="zh-TW" dirty="0"/>
              <a:t>Ammar Ismael </a:t>
            </a:r>
            <a:r>
              <a:rPr lang="en-US" altLang="zh-TW" dirty="0" err="1"/>
              <a:t>Kadhim</a:t>
            </a:r>
            <a:r>
              <a:rPr lang="zh-TW" altLang="en-US" dirty="0"/>
              <a:t> </a:t>
            </a:r>
            <a:r>
              <a:rPr lang="en-US" altLang="zh-TW" dirty="0"/>
              <a:t>, 2019 International Conference on Advanced Science and Engineering (ICOASE)</a:t>
            </a: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BE66DAD-AC3C-4362-B87A-463DAF80426A}"/>
              </a:ext>
            </a:extLst>
          </p:cNvPr>
          <p:cNvSpPr txBox="1">
            <a:spLocks/>
          </p:cNvSpPr>
          <p:nvPr/>
        </p:nvSpPr>
        <p:spPr>
          <a:xfrm>
            <a:off x="1593572" y="5029200"/>
            <a:ext cx="9886123" cy="758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1800" dirty="0">
                <a:solidFill>
                  <a:schemeClr val="bg1"/>
                </a:solidFill>
              </a:rPr>
              <a:t> </a:t>
            </a:r>
            <a:endParaRPr lang="en-US" altLang="zh-TW" sz="1800" dirty="0">
              <a:solidFill>
                <a:schemeClr val="bg1"/>
              </a:solidFill>
            </a:endParaRPr>
          </a:p>
          <a:p>
            <a:pPr algn="r"/>
            <a:r>
              <a:rPr lang="zh-TW" altLang="en-US" sz="1800">
                <a:solidFill>
                  <a:schemeClr val="bg1"/>
                </a:solidFill>
                <a:ea typeface="微軟正黑體"/>
              </a:rPr>
              <a:t>組員</a:t>
            </a:r>
            <a:r>
              <a:rPr lang="en-US" altLang="zh-TW" sz="1800" dirty="0">
                <a:solidFill>
                  <a:schemeClr val="bg1"/>
                </a:solidFill>
                <a:ea typeface="微軟正黑體"/>
              </a:rPr>
              <a:t>:  M10909112 </a:t>
            </a:r>
            <a:r>
              <a:rPr lang="zh-TW" altLang="en-US" sz="1800">
                <a:solidFill>
                  <a:schemeClr val="bg1"/>
                </a:solidFill>
                <a:ea typeface="微軟正黑體"/>
              </a:rPr>
              <a:t>石家安 </a:t>
            </a:r>
            <a:r>
              <a:rPr lang="en-US" altLang="zh-TW" sz="1800" dirty="0">
                <a:solidFill>
                  <a:schemeClr val="bg1"/>
                </a:solidFill>
                <a:ea typeface="微軟正黑體"/>
              </a:rPr>
              <a:t>M10909120 </a:t>
            </a:r>
            <a:r>
              <a:rPr lang="zh-TW" altLang="en-US" sz="1800">
                <a:solidFill>
                  <a:schemeClr val="bg1"/>
                </a:solidFill>
                <a:ea typeface="微軟正黑體"/>
              </a:rPr>
              <a:t>樊驊 </a:t>
            </a:r>
            <a:r>
              <a:rPr lang="en-US" altLang="zh-TW" sz="1800" dirty="0">
                <a:solidFill>
                  <a:schemeClr val="bg1"/>
                </a:solidFill>
                <a:ea typeface="微軟正黑體"/>
              </a:rPr>
              <a:t>M10915050 </a:t>
            </a:r>
            <a:r>
              <a:rPr lang="en-US" altLang="zh-TW" sz="1800" dirty="0" err="1">
                <a:solidFill>
                  <a:schemeClr val="bg1"/>
                </a:solidFill>
                <a:ea typeface="微軟正黑體"/>
              </a:rPr>
              <a:t>林紹瑜</a:t>
            </a:r>
            <a:r>
              <a:rPr lang="en-US" altLang="zh-TW" sz="1800" dirty="0">
                <a:solidFill>
                  <a:schemeClr val="bg1"/>
                </a:solidFill>
                <a:ea typeface="微軟正黑體"/>
              </a:rPr>
              <a:t> M10915095 </a:t>
            </a:r>
            <a:r>
              <a:rPr lang="en-US" altLang="zh-TW" sz="1800" dirty="0" err="1">
                <a:solidFill>
                  <a:schemeClr val="bg1"/>
                </a:solidFill>
                <a:ea typeface="微軟正黑體"/>
              </a:rPr>
              <a:t>薛宇翔</a:t>
            </a:r>
            <a:endParaRPr lang="zh-TW" altLang="en-US" sz="1800" dirty="0" err="1">
              <a:solidFill>
                <a:schemeClr val="bg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583A26-7745-42D2-AF13-092C065B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86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E6DD5E8-653E-4477-9191-ED35751E300F}"/>
              </a:ext>
            </a:extLst>
          </p:cNvPr>
          <p:cNvSpPr txBox="1"/>
          <p:nvPr/>
        </p:nvSpPr>
        <p:spPr>
          <a:xfrm>
            <a:off x="3676322" y="2629016"/>
            <a:ext cx="8984974" cy="155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zh-TW" sz="7200" dirty="0">
                <a:solidFill>
                  <a:schemeClr val="accent1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DA1E61-DD47-4A0C-A05A-605A41D7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6773B1-1808-4FA1-9645-14561B578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984" y="1884047"/>
            <a:ext cx="1210031" cy="12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8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89335-9B60-41CD-94CE-E91D9D85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59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Flow chart</a:t>
            </a:r>
            <a:endParaRPr lang="zh-TW" altLang="en-US" sz="4000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5E993207-2F6A-4DE2-854F-C93EF8FB7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44" y="2059629"/>
            <a:ext cx="7249612" cy="4506410"/>
          </a:xfrm>
          <a:prstGeom prst="rect">
            <a:avLst/>
          </a:prstGeom>
        </p:spPr>
      </p:pic>
      <p:sp>
        <p:nvSpPr>
          <p:cNvPr id="27" name="投影片編號版面配置區 26">
            <a:extLst>
              <a:ext uri="{FF2B5EF4-FFF2-40B4-BE49-F238E27FC236}">
                <a16:creationId xmlns:a16="http://schemas.microsoft.com/office/drawing/2014/main" id="{FDCE96BC-C2F0-4FC5-91DC-B3C1610C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4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425EE-19BD-4F56-A37B-0F814438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1200"/>
            <a:ext cx="11029616" cy="100475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Data collection &amp; Data Preprocessing</a:t>
            </a:r>
            <a:endParaRPr lang="zh-TW" altLang="en-US" sz="40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A666B3A-F000-48A2-9186-AC7DEF27E766}"/>
              </a:ext>
            </a:extLst>
          </p:cNvPr>
          <p:cNvGrpSpPr/>
          <p:nvPr/>
        </p:nvGrpSpPr>
        <p:grpSpPr>
          <a:xfrm>
            <a:off x="1586009" y="2136494"/>
            <a:ext cx="947841" cy="4351016"/>
            <a:chOff x="4439514" y="1086741"/>
            <a:chExt cx="634588" cy="3016129"/>
          </a:xfrm>
        </p:grpSpPr>
        <p:cxnSp>
          <p:nvCxnSpPr>
            <p:cNvPr id="5" name="Google Shape;528;p28">
              <a:extLst>
                <a:ext uri="{FF2B5EF4-FFF2-40B4-BE49-F238E27FC236}">
                  <a16:creationId xmlns:a16="http://schemas.microsoft.com/office/drawing/2014/main" id="{9410612F-744D-4A39-A289-15F3E62F80C9}"/>
                </a:ext>
              </a:extLst>
            </p:cNvPr>
            <p:cNvCxnSpPr/>
            <p:nvPr/>
          </p:nvCxnSpPr>
          <p:spPr>
            <a:xfrm>
              <a:off x="4769512" y="1404035"/>
              <a:ext cx="0" cy="2381400"/>
            </a:xfrm>
            <a:prstGeom prst="straightConnector1">
              <a:avLst/>
            </a:prstGeom>
            <a:ln w="1397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" name="Google Shape;529;p28">
              <a:extLst>
                <a:ext uri="{FF2B5EF4-FFF2-40B4-BE49-F238E27FC236}">
                  <a16:creationId xmlns:a16="http://schemas.microsoft.com/office/drawing/2014/main" id="{DEF16F14-A14A-4978-9F77-88538C5CCDE8}"/>
                </a:ext>
              </a:extLst>
            </p:cNvPr>
            <p:cNvGrpSpPr/>
            <p:nvPr/>
          </p:nvGrpSpPr>
          <p:grpSpPr>
            <a:xfrm>
              <a:off x="4439514" y="1086741"/>
              <a:ext cx="634588" cy="634588"/>
              <a:chOff x="4439300" y="1116825"/>
              <a:chExt cx="788700" cy="788700"/>
            </a:xfrm>
          </p:grpSpPr>
          <p:sp>
            <p:nvSpPr>
              <p:cNvPr id="13" name="Google Shape;530;p28">
                <a:extLst>
                  <a:ext uri="{FF2B5EF4-FFF2-40B4-BE49-F238E27FC236}">
                    <a16:creationId xmlns:a16="http://schemas.microsoft.com/office/drawing/2014/main" id="{EC344BF6-DF0F-4958-A672-53DDA5309D6D}"/>
                  </a:ext>
                </a:extLst>
              </p:cNvPr>
              <p:cNvSpPr/>
              <p:nvPr/>
            </p:nvSpPr>
            <p:spPr>
              <a:xfrm>
                <a:off x="4439300" y="1116825"/>
                <a:ext cx="788700" cy="788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28588" dist="47625" dir="540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531;p28">
                <a:extLst>
                  <a:ext uri="{FF2B5EF4-FFF2-40B4-BE49-F238E27FC236}">
                    <a16:creationId xmlns:a16="http://schemas.microsoft.com/office/drawing/2014/main" id="{71A3EF9F-E663-41B7-8A87-53B3603C575E}"/>
                  </a:ext>
                </a:extLst>
              </p:cNvPr>
              <p:cNvSpPr txBox="1"/>
              <p:nvPr/>
            </p:nvSpPr>
            <p:spPr>
              <a:xfrm>
                <a:off x="4628450" y="1213425"/>
                <a:ext cx="410400" cy="59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4800" b="1" dirty="0">
                    <a:solidFill>
                      <a:srgbClr val="FFFFFF"/>
                    </a:solidFill>
                  </a:rPr>
                  <a:t>1</a:t>
                </a:r>
                <a:endParaRPr sz="48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" name="Google Shape;532;p28">
              <a:extLst>
                <a:ext uri="{FF2B5EF4-FFF2-40B4-BE49-F238E27FC236}">
                  <a16:creationId xmlns:a16="http://schemas.microsoft.com/office/drawing/2014/main" id="{079C5EA6-32AB-4262-901E-034BBFA5989B}"/>
                </a:ext>
              </a:extLst>
            </p:cNvPr>
            <p:cNvGrpSpPr/>
            <p:nvPr/>
          </p:nvGrpSpPr>
          <p:grpSpPr>
            <a:xfrm>
              <a:off x="4439514" y="2254474"/>
              <a:ext cx="634588" cy="634588"/>
              <a:chOff x="4439300" y="1116825"/>
              <a:chExt cx="788700" cy="788700"/>
            </a:xfrm>
          </p:grpSpPr>
          <p:sp>
            <p:nvSpPr>
              <p:cNvPr id="11" name="Google Shape;533;p28">
                <a:extLst>
                  <a:ext uri="{FF2B5EF4-FFF2-40B4-BE49-F238E27FC236}">
                    <a16:creationId xmlns:a16="http://schemas.microsoft.com/office/drawing/2014/main" id="{AD99030C-F3E0-464B-BB15-B1BE5177DC8C}"/>
                  </a:ext>
                </a:extLst>
              </p:cNvPr>
              <p:cNvSpPr/>
              <p:nvPr/>
            </p:nvSpPr>
            <p:spPr>
              <a:xfrm>
                <a:off x="4439300" y="1116825"/>
                <a:ext cx="788700" cy="788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28588" dist="47625" dir="540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34;p28">
                <a:extLst>
                  <a:ext uri="{FF2B5EF4-FFF2-40B4-BE49-F238E27FC236}">
                    <a16:creationId xmlns:a16="http://schemas.microsoft.com/office/drawing/2014/main" id="{2CED47CC-3347-4DD8-B33E-542C858B167E}"/>
                  </a:ext>
                </a:extLst>
              </p:cNvPr>
              <p:cNvSpPr txBox="1"/>
              <p:nvPr/>
            </p:nvSpPr>
            <p:spPr>
              <a:xfrm>
                <a:off x="4628450" y="1213425"/>
                <a:ext cx="410400" cy="59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4800" b="1" dirty="0">
                    <a:solidFill>
                      <a:srgbClr val="FFFFFF"/>
                    </a:solidFill>
                  </a:rPr>
                  <a:t>2</a:t>
                </a:r>
                <a:endParaRPr sz="48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" name="Google Shape;535;p28">
              <a:extLst>
                <a:ext uri="{FF2B5EF4-FFF2-40B4-BE49-F238E27FC236}">
                  <a16:creationId xmlns:a16="http://schemas.microsoft.com/office/drawing/2014/main" id="{05165C4B-132E-4F14-BB0E-A813916413C2}"/>
                </a:ext>
              </a:extLst>
            </p:cNvPr>
            <p:cNvGrpSpPr/>
            <p:nvPr/>
          </p:nvGrpSpPr>
          <p:grpSpPr>
            <a:xfrm>
              <a:off x="4439514" y="3468282"/>
              <a:ext cx="634588" cy="634588"/>
              <a:chOff x="4439300" y="1116825"/>
              <a:chExt cx="788700" cy="788700"/>
            </a:xfrm>
          </p:grpSpPr>
          <p:sp>
            <p:nvSpPr>
              <p:cNvPr id="9" name="Google Shape;536;p28">
                <a:extLst>
                  <a:ext uri="{FF2B5EF4-FFF2-40B4-BE49-F238E27FC236}">
                    <a16:creationId xmlns:a16="http://schemas.microsoft.com/office/drawing/2014/main" id="{B4A8C0D6-C6F4-4D95-84F8-25ED6B5DEE48}"/>
                  </a:ext>
                </a:extLst>
              </p:cNvPr>
              <p:cNvSpPr/>
              <p:nvPr/>
            </p:nvSpPr>
            <p:spPr>
              <a:xfrm>
                <a:off x="4439300" y="1116825"/>
                <a:ext cx="788700" cy="788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28588" dist="47625" dir="540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37;p28">
                <a:extLst>
                  <a:ext uri="{FF2B5EF4-FFF2-40B4-BE49-F238E27FC236}">
                    <a16:creationId xmlns:a16="http://schemas.microsoft.com/office/drawing/2014/main" id="{13B6E540-4D3D-46F7-87EF-9BC85F3D5ABC}"/>
                  </a:ext>
                </a:extLst>
              </p:cNvPr>
              <p:cNvSpPr txBox="1"/>
              <p:nvPr/>
            </p:nvSpPr>
            <p:spPr>
              <a:xfrm>
                <a:off x="4628450" y="1213425"/>
                <a:ext cx="410400" cy="59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4800" b="1" dirty="0">
                    <a:solidFill>
                      <a:srgbClr val="FFFFFF"/>
                    </a:solidFill>
                  </a:rPr>
                  <a:t>3</a:t>
                </a:r>
                <a:endParaRPr sz="4800" b="1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0CB783D7-AE98-4662-A534-CBD5CDE57028}"/>
              </a:ext>
            </a:extLst>
          </p:cNvPr>
          <p:cNvSpPr/>
          <p:nvPr/>
        </p:nvSpPr>
        <p:spPr>
          <a:xfrm>
            <a:off x="2767480" y="2326057"/>
            <a:ext cx="8395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Using</a:t>
            </a:r>
            <a:r>
              <a:rPr lang="zh-TW" altLang="en-US" sz="2800" dirty="0"/>
              <a:t> </a:t>
            </a:r>
            <a:r>
              <a:rPr lang="en-US" altLang="zh-TW" sz="2800" dirty="0" err="1"/>
              <a:t>Tweepy</a:t>
            </a:r>
            <a:r>
              <a:rPr lang="en-US" altLang="zh-TW" sz="2800" dirty="0"/>
              <a:t> package to</a:t>
            </a:r>
            <a:r>
              <a:rPr lang="zh-TW" altLang="en-US" sz="2800" dirty="0"/>
              <a:t> </a:t>
            </a:r>
            <a:r>
              <a:rPr lang="en-US" altLang="zh-TW" sz="2800" dirty="0"/>
              <a:t>request</a:t>
            </a:r>
            <a:r>
              <a:rPr lang="zh-TW" altLang="en-US" sz="2800" dirty="0"/>
              <a:t> </a:t>
            </a:r>
            <a:r>
              <a:rPr lang="en-US" altLang="zh-TW" sz="2800" dirty="0"/>
              <a:t>Twitter Streaming  API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29D9DC-45A3-412A-AC15-654908D22E32}"/>
              </a:ext>
            </a:extLst>
          </p:cNvPr>
          <p:cNvSpPr/>
          <p:nvPr/>
        </p:nvSpPr>
        <p:spPr>
          <a:xfrm>
            <a:off x="2822318" y="4022162"/>
            <a:ext cx="8414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Remove noise text, like HTML,  ‘RT’ and @people words</a:t>
            </a:r>
            <a:endParaRPr lang="zh-TW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77FE3F-14C0-40DC-913F-E23D98AFEE0B}"/>
              </a:ext>
            </a:extLst>
          </p:cNvPr>
          <p:cNvSpPr/>
          <p:nvPr/>
        </p:nvSpPr>
        <p:spPr>
          <a:xfrm>
            <a:off x="2847718" y="5512439"/>
            <a:ext cx="81635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Text preprocessing using tokenization, lower case, </a:t>
            </a:r>
          </a:p>
          <a:p>
            <a:r>
              <a:rPr lang="en-US" altLang="zh-TW" sz="2800" dirty="0"/>
              <a:t>stop words and snowball stemming, emoji to text…</a:t>
            </a:r>
            <a:r>
              <a:rPr lang="en-US" altLang="zh-TW" sz="2800" dirty="0" err="1"/>
              <a:t>etc</a:t>
            </a:r>
            <a:endParaRPr lang="zh-TW" altLang="en-US" sz="2800" dirty="0"/>
          </a:p>
        </p:txBody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C027D8E9-7700-4B22-B23C-B0AB8809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99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BB462-C130-4200-B003-95A2AF73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92" y="6767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Our dataset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A4BA1D-FD30-4DB7-BD7B-FCC616A2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51AD65-DBF6-46C9-A20F-909A6F68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1340"/>
              </p:ext>
            </p:extLst>
          </p:nvPr>
        </p:nvGraphicFramePr>
        <p:xfrm>
          <a:off x="2032000" y="1912476"/>
          <a:ext cx="8128000" cy="475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530068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32641816"/>
                    </a:ext>
                  </a:extLst>
                </a:gridCol>
              </a:tblGrid>
              <a:tr h="39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Class</a:t>
                      </a:r>
                      <a:endParaRPr lang="zh-TW" altLang="en-US" sz="2000" dirty="0"/>
                    </a:p>
                  </a:txBody>
                  <a:tcPr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Amount</a:t>
                      </a:r>
                      <a:endParaRPr lang="zh-TW" altLang="en-US" sz="2000" dirty="0"/>
                    </a:p>
                  </a:txBody>
                  <a:tcPr>
                    <a:solidFill>
                      <a:srgbClr val="5A80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111553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Politics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07178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Education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91363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Health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11977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Marketing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200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09715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Music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200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2004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News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200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2200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Sport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200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70877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Technology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200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75325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Pets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200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826228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Food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200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33604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Family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200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3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5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A9301-18B1-424B-8BA0-7B716A24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Text classification</a:t>
            </a:r>
            <a:endParaRPr lang="zh-TW" altLang="en-US" sz="40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0A6036-36F0-4AFA-BA3A-E23E8A30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B6ED096B-F2A4-4B35-87B8-AB6DDC743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4" y="2998664"/>
            <a:ext cx="11680480" cy="215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7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E6DD5E8-653E-4477-9191-ED35751E300F}"/>
              </a:ext>
            </a:extLst>
          </p:cNvPr>
          <p:cNvSpPr txBox="1"/>
          <p:nvPr/>
        </p:nvSpPr>
        <p:spPr>
          <a:xfrm>
            <a:off x="1792137" y="2846194"/>
            <a:ext cx="8984974" cy="155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zh-TW" sz="7200" dirty="0">
                <a:solidFill>
                  <a:schemeClr val="accent1">
                    <a:lumMod val="50000"/>
                  </a:schemeClr>
                </a:solidFill>
              </a:rPr>
              <a:t>Experiments &amp; Results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DA1E61-DD47-4A0C-A05A-605A41D7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D83326-D41F-44BB-8B59-6AEDAD479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31" y="2054161"/>
            <a:ext cx="1178137" cy="11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9D28F5-7879-44B2-86C7-58311A9B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/>
              <a:t>TF-IDF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FBCA2-6BA8-4D4F-A5E4-9816D5FB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BFEE338-A9C3-4115-9C70-1D61F6FDA596}"/>
              </a:ext>
            </a:extLst>
          </p:cNvPr>
          <p:cNvGrpSpPr/>
          <p:nvPr/>
        </p:nvGrpSpPr>
        <p:grpSpPr>
          <a:xfrm>
            <a:off x="511655" y="2070016"/>
            <a:ext cx="5409946" cy="4368814"/>
            <a:chOff x="233916" y="1998921"/>
            <a:chExt cx="5862084" cy="4733940"/>
          </a:xfrm>
        </p:grpSpPr>
        <p:pic>
          <p:nvPicPr>
            <p:cNvPr id="8" name="圖片 9">
              <a:extLst>
                <a:ext uri="{FF2B5EF4-FFF2-40B4-BE49-F238E27FC236}">
                  <a16:creationId xmlns:a16="http://schemas.microsoft.com/office/drawing/2014/main" id="{C4B203BA-BEB0-4D02-B4C7-EF0FBA07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38" y="2205341"/>
              <a:ext cx="5387358" cy="433981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2A09072-C358-40BD-95E3-AB19C4419CE7}"/>
                </a:ext>
              </a:extLst>
            </p:cNvPr>
            <p:cNvSpPr/>
            <p:nvPr/>
          </p:nvSpPr>
          <p:spPr>
            <a:xfrm>
              <a:off x="233916" y="1998921"/>
              <a:ext cx="5862084" cy="473394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橢圓 10">
            <a:extLst>
              <a:ext uri="{FF2B5EF4-FFF2-40B4-BE49-F238E27FC236}">
                <a16:creationId xmlns:a16="http://schemas.microsoft.com/office/drawing/2014/main" id="{9B924D34-E57A-4DE9-94CE-DC2C9C33A7D4}"/>
              </a:ext>
            </a:extLst>
          </p:cNvPr>
          <p:cNvSpPr/>
          <p:nvPr/>
        </p:nvSpPr>
        <p:spPr>
          <a:xfrm>
            <a:off x="696560" y="2942183"/>
            <a:ext cx="3577728" cy="173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0DC3CE-E21D-473F-9407-3815BCDE2E61}"/>
              </a:ext>
            </a:extLst>
          </p:cNvPr>
          <p:cNvSpPr/>
          <p:nvPr/>
        </p:nvSpPr>
        <p:spPr>
          <a:xfrm>
            <a:off x="6270401" y="2066681"/>
            <a:ext cx="540994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TW" altLang="en-US" sz="2800" dirty="0">
                <a:ea typeface="微軟正黑體"/>
              </a:rPr>
              <a:t>Preprocess collection</a:t>
            </a:r>
            <a:endParaRPr lang="en-US" altLang="zh-TW" sz="2800" dirty="0">
              <a:ea typeface="微軟正黑體"/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+mn-lt"/>
                <a:cs typeface="+mn-lt"/>
              </a:rPr>
              <a:t>E</a:t>
            </a:r>
            <a:r>
              <a:rPr lang="zh-TW" altLang="zh-TW" sz="2400" dirty="0">
                <a:ea typeface="+mn-lt"/>
                <a:cs typeface="+mn-lt"/>
              </a:rPr>
              <a:t>mojitotext</a:t>
            </a:r>
            <a:endParaRPr lang="en-US" altLang="zh-TW" sz="2400" dirty="0">
              <a:ea typeface="微軟正黑體"/>
              <a:cs typeface="+mn-lt"/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+mn-lt"/>
                <a:cs typeface="+mn-lt"/>
              </a:rPr>
              <a:t>remove_punctuation</a:t>
            </a:r>
            <a:endParaRPr lang="en-US" altLang="zh-TW" sz="2400" dirty="0">
              <a:ea typeface="微軟正黑體"/>
              <a:cs typeface="+mn-lt"/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+mn-lt"/>
                <a:cs typeface="+mn-lt"/>
              </a:rPr>
              <a:t>Tokenize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+mn-lt"/>
                <a:cs typeface="+mn-lt"/>
              </a:rPr>
              <a:t>remove_stopwords</a:t>
            </a:r>
            <a:endParaRPr lang="en-US" altLang="zh-TW" sz="2400" dirty="0">
              <a:ea typeface="+mn-lt"/>
              <a:cs typeface="+mn-lt"/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+mn-lt"/>
                <a:cs typeface="+mn-lt"/>
              </a:rPr>
              <a:t>word_lemmatizer</a:t>
            </a:r>
            <a:endParaRPr lang="en-US" altLang="zh-TW" sz="2400" dirty="0">
              <a:ea typeface="+mn-lt"/>
              <a:cs typeface="+mn-lt"/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+mn-lt"/>
                <a:cs typeface="+mn-lt"/>
              </a:rPr>
              <a:t>word_stemmer</a:t>
            </a:r>
            <a:endParaRPr lang="en-US" altLang="zh-TW" sz="2400" dirty="0">
              <a:ea typeface="+mn-lt"/>
              <a:cs typeface="+mn-lt"/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zh-TW" sz="2400" dirty="0">
              <a:ea typeface="+mn-lt"/>
              <a:cs typeface="+mn-lt"/>
            </a:endParaRPr>
          </a:p>
          <a:p>
            <a:pPr marL="342900" indent="-342900">
              <a:spcAft>
                <a:spcPts val="30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TW" sz="2800" dirty="0">
                <a:ea typeface="微軟正黑體"/>
                <a:cs typeface="+mn-lt"/>
              </a:rPr>
              <a:t>Split training and test data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微軟正黑體"/>
                <a:cs typeface="+mn-lt"/>
              </a:rPr>
              <a:t>Training data : 1760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微軟正黑體"/>
                <a:cs typeface="+mn-lt"/>
              </a:rPr>
              <a:t>Test data : 440</a:t>
            </a:r>
          </a:p>
        </p:txBody>
      </p:sp>
    </p:spTree>
    <p:extLst>
      <p:ext uri="{BB962C8B-B14F-4D97-AF65-F5344CB8AC3E}">
        <p14:creationId xmlns:p14="http://schemas.microsoft.com/office/powerpoint/2010/main" val="317892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2DBD9-4AF7-4FE7-8287-4DDF3816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/>
              <a:t>TF-IDF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36E875-6987-422D-A915-0A1B2B7D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8924FF7-0D4C-4FF7-8A8D-1AACD6ABC7E5}"/>
              </a:ext>
            </a:extLst>
          </p:cNvPr>
          <p:cNvGrpSpPr/>
          <p:nvPr/>
        </p:nvGrpSpPr>
        <p:grpSpPr>
          <a:xfrm>
            <a:off x="511655" y="2070016"/>
            <a:ext cx="5409946" cy="4368814"/>
            <a:chOff x="233916" y="1998921"/>
            <a:chExt cx="5862084" cy="4733940"/>
          </a:xfrm>
        </p:grpSpPr>
        <p:pic>
          <p:nvPicPr>
            <p:cNvPr id="28" name="圖片 9">
              <a:extLst>
                <a:ext uri="{FF2B5EF4-FFF2-40B4-BE49-F238E27FC236}">
                  <a16:creationId xmlns:a16="http://schemas.microsoft.com/office/drawing/2014/main" id="{894BC5CD-6D8D-4FA8-ABF8-B6380F67E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38" y="2205341"/>
              <a:ext cx="5387358" cy="4339816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3F1A478-3B75-4352-B0C4-DB410E82FF8E}"/>
                </a:ext>
              </a:extLst>
            </p:cNvPr>
            <p:cNvSpPr/>
            <p:nvPr/>
          </p:nvSpPr>
          <p:spPr>
            <a:xfrm>
              <a:off x="233916" y="1998921"/>
              <a:ext cx="5862084" cy="473394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橢圓 29">
            <a:extLst>
              <a:ext uri="{FF2B5EF4-FFF2-40B4-BE49-F238E27FC236}">
                <a16:creationId xmlns:a16="http://schemas.microsoft.com/office/drawing/2014/main" id="{446516AC-896B-42B7-9494-DC1ED3632BA7}"/>
              </a:ext>
            </a:extLst>
          </p:cNvPr>
          <p:cNvSpPr/>
          <p:nvPr/>
        </p:nvSpPr>
        <p:spPr>
          <a:xfrm>
            <a:off x="581192" y="4572000"/>
            <a:ext cx="3682464" cy="1583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20C8EF02-1A6B-4348-A61E-CC249AADB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612" y="2404367"/>
            <a:ext cx="3761497" cy="192448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15F4605-F79E-4045-8B1C-386E5AC46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402" y="5142046"/>
            <a:ext cx="5606165" cy="8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2DBD9-4AF7-4FE7-8287-4DDF3816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/>
              <a:t>TF-IDF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36E875-6987-422D-A915-0A1B2B7D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8924FF7-0D4C-4FF7-8A8D-1AACD6ABC7E5}"/>
              </a:ext>
            </a:extLst>
          </p:cNvPr>
          <p:cNvGrpSpPr/>
          <p:nvPr/>
        </p:nvGrpSpPr>
        <p:grpSpPr>
          <a:xfrm>
            <a:off x="511655" y="2070016"/>
            <a:ext cx="5409946" cy="4368815"/>
            <a:chOff x="233916" y="1998921"/>
            <a:chExt cx="5862084" cy="4733940"/>
          </a:xfrm>
        </p:grpSpPr>
        <p:pic>
          <p:nvPicPr>
            <p:cNvPr id="28" name="圖片 9">
              <a:extLst>
                <a:ext uri="{FF2B5EF4-FFF2-40B4-BE49-F238E27FC236}">
                  <a16:creationId xmlns:a16="http://schemas.microsoft.com/office/drawing/2014/main" id="{894BC5CD-6D8D-4FA8-ABF8-B6380F67E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38" y="2205341"/>
              <a:ext cx="5387358" cy="4339816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3F1A478-3B75-4352-B0C4-DB410E82FF8E}"/>
                </a:ext>
              </a:extLst>
            </p:cNvPr>
            <p:cNvSpPr/>
            <p:nvPr/>
          </p:nvSpPr>
          <p:spPr>
            <a:xfrm>
              <a:off x="233916" y="1998921"/>
              <a:ext cx="5862084" cy="473394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橢圓 29">
            <a:extLst>
              <a:ext uri="{FF2B5EF4-FFF2-40B4-BE49-F238E27FC236}">
                <a16:creationId xmlns:a16="http://schemas.microsoft.com/office/drawing/2014/main" id="{446516AC-896B-42B7-9494-DC1ED3632BA7}"/>
              </a:ext>
            </a:extLst>
          </p:cNvPr>
          <p:cNvSpPr/>
          <p:nvPr/>
        </p:nvSpPr>
        <p:spPr>
          <a:xfrm rot="5400000">
            <a:off x="4083183" y="4630486"/>
            <a:ext cx="1700804" cy="1583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AC6F10-E6B3-4258-AE41-B44D31F5C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33" y="2162028"/>
            <a:ext cx="5626612" cy="421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2DBD9-4AF7-4FE7-8287-4DDF3816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/>
              <a:t>TF-IDF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36E875-6987-422D-A915-0A1B2B7D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8924FF7-0D4C-4FF7-8A8D-1AACD6ABC7E5}"/>
              </a:ext>
            </a:extLst>
          </p:cNvPr>
          <p:cNvGrpSpPr/>
          <p:nvPr/>
        </p:nvGrpSpPr>
        <p:grpSpPr>
          <a:xfrm>
            <a:off x="511655" y="2070016"/>
            <a:ext cx="5409946" cy="4368815"/>
            <a:chOff x="233916" y="1998921"/>
            <a:chExt cx="5862084" cy="4733940"/>
          </a:xfrm>
        </p:grpSpPr>
        <p:pic>
          <p:nvPicPr>
            <p:cNvPr id="28" name="圖片 9">
              <a:extLst>
                <a:ext uri="{FF2B5EF4-FFF2-40B4-BE49-F238E27FC236}">
                  <a16:creationId xmlns:a16="http://schemas.microsoft.com/office/drawing/2014/main" id="{894BC5CD-6D8D-4FA8-ABF8-B6380F67E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38" y="2205341"/>
              <a:ext cx="5387358" cy="4339816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3F1A478-3B75-4352-B0C4-DB410E82FF8E}"/>
                </a:ext>
              </a:extLst>
            </p:cNvPr>
            <p:cNvSpPr/>
            <p:nvPr/>
          </p:nvSpPr>
          <p:spPr>
            <a:xfrm>
              <a:off x="233916" y="1998921"/>
              <a:ext cx="5862084" cy="473394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橢圓 29">
            <a:extLst>
              <a:ext uri="{FF2B5EF4-FFF2-40B4-BE49-F238E27FC236}">
                <a16:creationId xmlns:a16="http://schemas.microsoft.com/office/drawing/2014/main" id="{446516AC-896B-42B7-9494-DC1ED3632BA7}"/>
              </a:ext>
            </a:extLst>
          </p:cNvPr>
          <p:cNvSpPr/>
          <p:nvPr/>
        </p:nvSpPr>
        <p:spPr>
          <a:xfrm rot="5400000">
            <a:off x="4083183" y="4630486"/>
            <a:ext cx="1700804" cy="1583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6EE00762-7698-40FE-A002-09C086BAA6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52"/>
          <a:stretch/>
        </p:blipFill>
        <p:spPr>
          <a:xfrm>
            <a:off x="6128237" y="2661272"/>
            <a:ext cx="5757863" cy="31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9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E6DD5E8-653E-4477-9191-ED35751E300F}"/>
              </a:ext>
            </a:extLst>
          </p:cNvPr>
          <p:cNvSpPr txBox="1"/>
          <p:nvPr/>
        </p:nvSpPr>
        <p:spPr>
          <a:xfrm>
            <a:off x="945999" y="1374540"/>
            <a:ext cx="8984974" cy="4394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 marL="685800" indent="-6858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</a:p>
          <a:p>
            <a:pPr marL="685800" indent="-6858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</a:rPr>
              <a:t>Experiment</a:t>
            </a:r>
            <a:r>
              <a:rPr lang="zh-TW" altLang="en-US" sz="4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</a:rPr>
              <a:t>&amp; Result</a:t>
            </a:r>
          </a:p>
          <a:p>
            <a:pPr marL="685800" indent="-6858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zh-TW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CB342C3-912B-4363-A892-D9BDACF5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50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DA8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9">
            <a:extLst>
              <a:ext uri="{FF2B5EF4-FFF2-40B4-BE49-F238E27FC236}">
                <a16:creationId xmlns:a16="http://schemas.microsoft.com/office/drawing/2014/main" id="{95880805-78D1-4FBF-9FFC-5D44167C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42579"/>
            <a:ext cx="4962525" cy="3486173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DC1A1B-C60A-4DA6-A1B3-23E87235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3077738"/>
          </a:xfrm>
        </p:spPr>
        <p:txBody>
          <a:bodyPr>
            <a:normAutofit/>
          </a:bodyPr>
          <a:lstStyle/>
          <a:p>
            <a:pPr marL="305435" indent="-305435">
              <a:buClr>
                <a:srgbClr val="2DA8FD"/>
              </a:buClr>
            </a:pPr>
            <a:endParaRPr lang="zh-TW" altLang="en-US" dirty="0">
              <a:ea typeface="微軟正黑體"/>
            </a:endParaRPr>
          </a:p>
          <a:p>
            <a:pPr marL="305435" indent="-305435">
              <a:buClr>
                <a:srgbClr val="2DA8FD"/>
              </a:buClr>
            </a:pPr>
            <a:endParaRPr lang="zh-TW" altLang="en-US" dirty="0">
              <a:ea typeface="微軟正黑體"/>
              <a:cs typeface="+mn-lt"/>
            </a:endParaRPr>
          </a:p>
          <a:p>
            <a:pPr marL="305435" indent="-305435">
              <a:buClr>
                <a:srgbClr val="2DA8FD"/>
              </a:buClr>
            </a:pPr>
            <a:r>
              <a:rPr lang="en-US" altLang="zh-TW" dirty="0">
                <a:ea typeface="+mn-lt"/>
                <a:cs typeface="+mn-lt"/>
              </a:rPr>
              <a:t>Step 1:  Preprocess data</a:t>
            </a:r>
            <a:endParaRPr lang="zh-TW" dirty="0"/>
          </a:p>
          <a:p>
            <a:pPr marL="305435" indent="-305435">
              <a:buClr>
                <a:srgbClr val="2DA8FD"/>
              </a:buClr>
            </a:pPr>
            <a:r>
              <a:rPr lang="zh-TW" altLang="en-US" dirty="0">
                <a:ea typeface="+mn-lt"/>
                <a:cs typeface="+mn-lt"/>
              </a:rPr>
              <a:t>Step 2:  </a:t>
            </a:r>
            <a:r>
              <a:rPr lang="en-US" altLang="zh-TW" dirty="0">
                <a:ea typeface="+mn-lt"/>
                <a:cs typeface="+mn-lt"/>
              </a:rPr>
              <a:t>C</a:t>
            </a:r>
            <a:r>
              <a:rPr lang="zh-TW" dirty="0">
                <a:ea typeface="+mn-lt"/>
                <a:cs typeface="+mn-lt"/>
              </a:rPr>
              <a:t>ompute IDF </a:t>
            </a:r>
            <a:r>
              <a:rPr lang="en-US" altLang="zh-TW" dirty="0">
                <a:ea typeface="+mn-lt"/>
                <a:cs typeface="+mn-lt"/>
              </a:rPr>
              <a:t>by</a:t>
            </a:r>
            <a:r>
              <a:rPr lang="zh-TW" dirty="0">
                <a:ea typeface="+mn-lt"/>
                <a:cs typeface="+mn-lt"/>
              </a:rPr>
              <a:t> t</a:t>
            </a:r>
            <a:r>
              <a:rPr lang="en-US" altLang="zh-TW" dirty="0">
                <a:ea typeface="+mn-lt"/>
                <a:cs typeface="+mn-lt"/>
              </a:rPr>
              <a:t>raining</a:t>
            </a:r>
            <a:r>
              <a:rPr lang="zh-TW" dirty="0">
                <a:ea typeface="+mn-lt"/>
                <a:cs typeface="+mn-lt"/>
              </a:rPr>
              <a:t> </a:t>
            </a:r>
            <a:r>
              <a:rPr lang="en-US" altLang="zh-TW" dirty="0">
                <a:ea typeface="+mn-lt"/>
                <a:cs typeface="+mn-lt"/>
              </a:rPr>
              <a:t>data</a:t>
            </a:r>
            <a:r>
              <a:rPr lang="zh-TW" dirty="0">
                <a:ea typeface="+mn-lt"/>
                <a:cs typeface="+mn-lt"/>
              </a:rPr>
              <a:t> (global info.)</a:t>
            </a:r>
          </a:p>
          <a:p>
            <a:pPr marL="305435" indent="-305435">
              <a:buClr>
                <a:srgbClr val="2DA8FD"/>
              </a:buClr>
            </a:pPr>
            <a:r>
              <a:rPr lang="en-US" altLang="zh-TW" dirty="0">
                <a:ea typeface="+mn-lt"/>
                <a:cs typeface="+mn-lt"/>
              </a:rPr>
              <a:t>Step 3:  Transform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data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by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BM25</a:t>
            </a:r>
            <a:endParaRPr lang="zh-TW" altLang="en-US" dirty="0">
              <a:ea typeface="+mn-lt"/>
              <a:cs typeface="+mn-lt"/>
            </a:endParaRPr>
          </a:p>
          <a:p>
            <a:pPr marL="305435" indent="-305435">
              <a:buClr>
                <a:srgbClr val="2DA8FD"/>
              </a:buClr>
            </a:pPr>
            <a:r>
              <a:rPr lang="en-US" altLang="zh-TW" dirty="0">
                <a:ea typeface="微軟正黑體"/>
              </a:rPr>
              <a:t>S</a:t>
            </a:r>
            <a:r>
              <a:rPr lang="en-US" dirty="0">
                <a:ea typeface="+mn-lt"/>
                <a:cs typeface="+mn-lt"/>
              </a:rPr>
              <a:t>tep 4:  Fit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Naive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Bayes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classifier by training set</a:t>
            </a:r>
          </a:p>
          <a:p>
            <a:pPr marL="305435" indent="-305435">
              <a:buClr>
                <a:srgbClr val="2DA8FD"/>
              </a:buClr>
            </a:pPr>
            <a:r>
              <a:rPr lang="en-US" altLang="zh-TW" dirty="0">
                <a:ea typeface="微軟正黑體"/>
              </a:rPr>
              <a:t>S</a:t>
            </a:r>
            <a:r>
              <a:rPr lang="en-US" dirty="0">
                <a:ea typeface="+mn-lt"/>
                <a:cs typeface="+mn-lt"/>
              </a:rPr>
              <a:t>tep 5:  Predict test data set result</a:t>
            </a:r>
            <a:endParaRPr lang="en-US" altLang="zh-TW" dirty="0">
              <a:ea typeface="微軟正黑體"/>
            </a:endParaRPr>
          </a:p>
          <a:p>
            <a:pPr marL="305435" indent="-305435">
              <a:buClr>
                <a:srgbClr val="2DA8FD"/>
              </a:buClr>
            </a:pPr>
            <a:endParaRPr lang="en-US" altLang="zh-TW" dirty="0">
              <a:ea typeface="微軟正黑體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25F802-43C5-49E5-8F67-D394717A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5696" y="639016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15FC2B-A75C-4C18-86C6-980E4464A8BA}" type="slidenum">
              <a:rPr lang="zh-TW" altLang="en-US" smtClean="0">
                <a:solidFill>
                  <a:srgbClr val="2DA8FD"/>
                </a:solidFill>
              </a:rPr>
              <a:pPr>
                <a:spcAft>
                  <a:spcPts val="600"/>
                </a:spcAft>
              </a:pPr>
              <a:t>20</a:t>
            </a:fld>
            <a:endParaRPr lang="zh-TW" altLang="en-US">
              <a:solidFill>
                <a:srgbClr val="2DA8FD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FE329A5-9222-48C8-AA3C-608DB19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2789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a typeface="+mj-lt"/>
                <a:cs typeface="+mj-lt"/>
              </a:rPr>
              <a:t>bm25</a:t>
            </a:r>
            <a:endParaRPr lang="zh-TW" sz="44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1107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DA8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9">
            <a:extLst>
              <a:ext uri="{FF2B5EF4-FFF2-40B4-BE49-F238E27FC236}">
                <a16:creationId xmlns:a16="http://schemas.microsoft.com/office/drawing/2014/main" id="{95880805-78D1-4FBF-9FFC-5D44167C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42579"/>
            <a:ext cx="4962525" cy="348617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25F802-43C5-49E5-8F67-D394717A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705" y="6410928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15FC2B-A75C-4C18-86C6-980E4464A8BA}" type="slidenum">
              <a:rPr lang="zh-TW" altLang="en-US" smtClean="0">
                <a:solidFill>
                  <a:srgbClr val="2DA8FD"/>
                </a:solidFill>
              </a:rPr>
              <a:pPr>
                <a:spcAft>
                  <a:spcPts val="600"/>
                </a:spcAft>
              </a:pPr>
              <a:t>21</a:t>
            </a:fld>
            <a:endParaRPr lang="zh-TW" altLang="en-US" dirty="0">
              <a:solidFill>
                <a:srgbClr val="2DA8FD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A8DAC06-1649-4A46-B933-28F10967B85E}"/>
              </a:ext>
            </a:extLst>
          </p:cNvPr>
          <p:cNvSpPr/>
          <p:nvPr/>
        </p:nvSpPr>
        <p:spPr>
          <a:xfrm>
            <a:off x="1391054" y="3287948"/>
            <a:ext cx="1240276" cy="1896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EC9462C-BFDB-4B98-B4A7-AD98B867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a typeface="+mj-lt"/>
                <a:cs typeface="+mj-lt"/>
              </a:rPr>
              <a:t>bm25</a:t>
            </a:r>
            <a:endParaRPr lang="zh-TW" sz="4400" dirty="0">
              <a:ea typeface="+mj-lt"/>
              <a:cs typeface="+mj-lt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2BADFD8-9A28-42B8-837A-B4EAC05EF64D}"/>
              </a:ext>
            </a:extLst>
          </p:cNvPr>
          <p:cNvSpPr txBox="1">
            <a:spLocks/>
          </p:cNvSpPr>
          <p:nvPr/>
        </p:nvSpPr>
        <p:spPr>
          <a:xfrm>
            <a:off x="6335805" y="1995145"/>
            <a:ext cx="5275001" cy="4323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Clr>
                <a:srgbClr val="2DA8FD"/>
              </a:buClr>
            </a:pPr>
            <a:endParaRPr lang="zh-TW" altLang="en-US" sz="2000" dirty="0">
              <a:ea typeface="微軟正黑體"/>
            </a:endParaRPr>
          </a:p>
          <a:p>
            <a:pPr marL="305435" indent="-305435">
              <a:buClr>
                <a:srgbClr val="2DA8FD"/>
              </a:buClr>
            </a:pPr>
            <a:r>
              <a:rPr lang="zh-TW" altLang="en-US" sz="2000" dirty="0">
                <a:ea typeface="微軟正黑體"/>
              </a:rPr>
              <a:t>Preprocess collection and split</a:t>
            </a:r>
          </a:p>
          <a:p>
            <a:pPr marL="629920" lvl="1" indent="-305435">
              <a:buClr>
                <a:srgbClr val="2DA8FD"/>
              </a:buClr>
            </a:pPr>
            <a:r>
              <a:rPr lang="en-US" altLang="zh-TW" sz="1800" dirty="0">
                <a:ea typeface="+mn-lt"/>
                <a:cs typeface="+mn-lt"/>
              </a:rPr>
              <a:t>E</a:t>
            </a:r>
            <a:r>
              <a:rPr lang="zh-TW" sz="1800" dirty="0">
                <a:ea typeface="+mn-lt"/>
                <a:cs typeface="+mn-lt"/>
              </a:rPr>
              <a:t>mojitotext</a:t>
            </a:r>
            <a:endParaRPr lang="zh-TW" altLang="en-US" sz="1800" dirty="0">
              <a:ea typeface="微軟正黑體"/>
              <a:cs typeface="+mn-lt"/>
            </a:endParaRPr>
          </a:p>
          <a:p>
            <a:pPr marL="629920" lvl="1" indent="-305435">
              <a:buClr>
                <a:srgbClr val="2DA8FD"/>
              </a:buClr>
            </a:pPr>
            <a:r>
              <a:rPr lang="en-US" altLang="zh-TW" sz="1800" dirty="0" err="1">
                <a:ea typeface="+mn-lt"/>
                <a:cs typeface="+mn-lt"/>
              </a:rPr>
              <a:t>remove_punctuation</a:t>
            </a:r>
            <a:endParaRPr lang="zh-TW" sz="1800" dirty="0">
              <a:ea typeface="微軟正黑體"/>
              <a:cs typeface="+mn-lt"/>
            </a:endParaRPr>
          </a:p>
          <a:p>
            <a:pPr marL="629920" lvl="1" indent="-305435">
              <a:buClr>
                <a:srgbClr val="2DA8FD"/>
              </a:buClr>
            </a:pPr>
            <a:r>
              <a:rPr lang="en-US" sz="1800" dirty="0">
                <a:ea typeface="+mn-lt"/>
                <a:cs typeface="+mn-lt"/>
              </a:rPr>
              <a:t>Tokenize</a:t>
            </a:r>
            <a:endParaRPr lang="en-US" altLang="zh-TW" sz="1800" dirty="0">
              <a:ea typeface="+mn-lt"/>
              <a:cs typeface="+mn-lt"/>
            </a:endParaRPr>
          </a:p>
          <a:p>
            <a:pPr marL="629920" lvl="1" indent="-305435">
              <a:buClr>
                <a:srgbClr val="2DA8FD"/>
              </a:buClr>
            </a:pPr>
            <a:r>
              <a:rPr lang="en-US" sz="1800" dirty="0" err="1">
                <a:ea typeface="+mn-lt"/>
                <a:cs typeface="+mn-lt"/>
              </a:rPr>
              <a:t>remove_stopwords</a:t>
            </a:r>
            <a:endParaRPr lang="en-US" sz="1800" dirty="0">
              <a:ea typeface="+mn-lt"/>
              <a:cs typeface="+mn-lt"/>
            </a:endParaRPr>
          </a:p>
          <a:p>
            <a:pPr marL="629920" lvl="1" indent="-305435">
              <a:buClr>
                <a:srgbClr val="2DA8FD"/>
              </a:buClr>
            </a:pPr>
            <a:r>
              <a:rPr lang="en-US" sz="1800" dirty="0" err="1">
                <a:ea typeface="+mn-lt"/>
                <a:cs typeface="+mn-lt"/>
              </a:rPr>
              <a:t>word_lemmatizer</a:t>
            </a:r>
            <a:endParaRPr lang="en-US" altLang="zh-TW" sz="1800" dirty="0">
              <a:ea typeface="+mn-lt"/>
              <a:cs typeface="+mn-lt"/>
            </a:endParaRPr>
          </a:p>
          <a:p>
            <a:pPr marL="629920" lvl="1" indent="-305435">
              <a:buClr>
                <a:srgbClr val="2DA8FD"/>
              </a:buClr>
            </a:pPr>
            <a:r>
              <a:rPr lang="en-US" sz="1800" dirty="0" err="1">
                <a:ea typeface="+mn-lt"/>
                <a:cs typeface="+mn-lt"/>
              </a:rPr>
              <a:t>word_stemmer</a:t>
            </a:r>
            <a:endParaRPr lang="en-US" sz="1800" dirty="0">
              <a:ea typeface="+mn-lt"/>
              <a:cs typeface="+mn-lt"/>
            </a:endParaRPr>
          </a:p>
          <a:p>
            <a:pPr marL="305435" indent="-305435">
              <a:buClr>
                <a:srgbClr val="2DA8FD"/>
              </a:buClr>
            </a:pPr>
            <a:r>
              <a:rPr lang="en-US" sz="2000" dirty="0">
                <a:ea typeface="微軟正黑體"/>
                <a:cs typeface="+mn-lt"/>
              </a:rPr>
              <a:t>Split training and test data</a:t>
            </a:r>
          </a:p>
          <a:p>
            <a:pPr marL="629920" lvl="1" indent="-305435">
              <a:buClr>
                <a:srgbClr val="2DA8FD"/>
              </a:buClr>
            </a:pPr>
            <a:r>
              <a:rPr lang="en-US" sz="1800" dirty="0">
                <a:ea typeface="微軟正黑體"/>
                <a:cs typeface="+mn-lt"/>
              </a:rPr>
              <a:t>Training data : 1760</a:t>
            </a:r>
          </a:p>
          <a:p>
            <a:pPr marL="629920" lvl="1" indent="-305435">
              <a:buClr>
                <a:srgbClr val="2DA8FD"/>
              </a:buClr>
            </a:pPr>
            <a:r>
              <a:rPr lang="en-US" sz="1800" dirty="0">
                <a:ea typeface="微軟正黑體"/>
                <a:cs typeface="+mn-lt"/>
              </a:rPr>
              <a:t>Test data : 440</a:t>
            </a:r>
          </a:p>
          <a:p>
            <a:pPr marL="305435" indent="-305435">
              <a:buClr>
                <a:srgbClr val="2DA8FD"/>
              </a:buClr>
            </a:pPr>
            <a:endParaRPr lang="en-US" altLang="zh-TW" sz="2000" dirty="0">
              <a:ea typeface="微軟正黑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279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DA8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9">
            <a:extLst>
              <a:ext uri="{FF2B5EF4-FFF2-40B4-BE49-F238E27FC236}">
                <a16:creationId xmlns:a16="http://schemas.microsoft.com/office/drawing/2014/main" id="{95880805-78D1-4FBF-9FFC-5D44167C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42579"/>
            <a:ext cx="4962525" cy="3486173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DC1A1B-C60A-4DA6-A1B3-23E87235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fontScale="92500" lnSpcReduction="20000"/>
          </a:bodyPr>
          <a:lstStyle/>
          <a:p>
            <a:pPr marL="305435" indent="-305435">
              <a:buClr>
                <a:srgbClr val="2DA8FD"/>
              </a:buClr>
            </a:pPr>
            <a:r>
              <a:rPr lang="zh-TW" dirty="0">
                <a:ea typeface="+mn-lt"/>
                <a:cs typeface="+mn-lt"/>
              </a:rPr>
              <a:t>CountVectorizer</a:t>
            </a:r>
            <a:endParaRPr lang="zh-TW" altLang="en-US" dirty="0">
              <a:ea typeface="+mn-lt"/>
              <a:cs typeface="+mn-lt"/>
            </a:endParaRPr>
          </a:p>
          <a:p>
            <a:pPr marL="305435" indent="-305435">
              <a:buClr>
                <a:srgbClr val="2DA8FD"/>
              </a:buClr>
            </a:pPr>
            <a:r>
              <a:rPr lang="zh-TW" dirty="0">
                <a:ea typeface="+mn-lt"/>
                <a:cs typeface="+mn-lt"/>
              </a:rPr>
              <a:t>min_df=1,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max_features=720,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strip_accents='unicode',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analyzer='word',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ngram_range=(1, 1),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lowercase=True,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input='content', encoding='utf-8',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decode_error='strict',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preprocessor=None, 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tokenizer=None,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stop_words=None, 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token_pattern=r"\w+",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max_df=1.0, 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vocabulary=None, 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binary=False,</a:t>
            </a:r>
            <a:br>
              <a:rPr lang="zh-TW" dirty="0">
                <a:ea typeface="+mn-lt"/>
                <a:cs typeface="+mn-lt"/>
              </a:rPr>
            </a:br>
            <a:r>
              <a:rPr lang="zh-TW" dirty="0">
                <a:ea typeface="+mn-lt"/>
                <a:cs typeface="+mn-lt"/>
              </a:rPr>
              <a:t>dtype=np.float64</a:t>
            </a:r>
            <a:endParaRPr lang="zh-TW" altLang="en-US" dirty="0">
              <a:ea typeface="微軟正黑體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25F802-43C5-49E5-8F67-D394717A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337" y="632559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15FC2B-A75C-4C18-86C6-980E4464A8BA}" type="slidenum">
              <a:rPr lang="zh-TW" altLang="en-US" smtClean="0">
                <a:solidFill>
                  <a:srgbClr val="2DA8FD"/>
                </a:solidFill>
              </a:rPr>
              <a:pPr>
                <a:spcAft>
                  <a:spcPts val="600"/>
                </a:spcAft>
              </a:pPr>
              <a:t>22</a:t>
            </a:fld>
            <a:endParaRPr lang="zh-TW" altLang="en-US">
              <a:solidFill>
                <a:srgbClr val="2DA8FD"/>
              </a:solidFill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EE603A2-DCC8-4F85-9842-E97A20B1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145" y="2112592"/>
            <a:ext cx="2743200" cy="1400646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E7471E3F-3B0B-4477-A55E-AAD1D4E7AA66}"/>
              </a:ext>
            </a:extLst>
          </p:cNvPr>
          <p:cNvSpPr/>
          <p:nvPr/>
        </p:nvSpPr>
        <p:spPr>
          <a:xfrm>
            <a:off x="2898841" y="3287948"/>
            <a:ext cx="1240276" cy="1896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C4CB3ADC-3E79-4B38-96AB-6665B7AD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a typeface="+mj-lt"/>
                <a:cs typeface="+mj-lt"/>
              </a:rPr>
              <a:t>bm25</a:t>
            </a:r>
            <a:endParaRPr lang="zh-TW" sz="44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296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DA8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9">
            <a:extLst>
              <a:ext uri="{FF2B5EF4-FFF2-40B4-BE49-F238E27FC236}">
                <a16:creationId xmlns:a16="http://schemas.microsoft.com/office/drawing/2014/main" id="{95880805-78D1-4FBF-9FFC-5D44167C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42579"/>
            <a:ext cx="4962525" cy="3486173"/>
          </a:xfrm>
          <a:prstGeom prst="rect">
            <a:avLst/>
          </a:prstGeom>
        </p:spPr>
      </p:pic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6E02EACC-A027-4689-B5E0-6DCB16AAC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6664" y="2442428"/>
            <a:ext cx="3073940" cy="158439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25F802-43C5-49E5-8F67-D394717A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0750" y="633700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15FC2B-A75C-4C18-86C6-980E4464A8BA}" type="slidenum">
              <a:rPr lang="zh-TW" altLang="en-US" smtClean="0">
                <a:solidFill>
                  <a:srgbClr val="2DA8FD"/>
                </a:solidFill>
              </a:rPr>
              <a:pPr>
                <a:spcAft>
                  <a:spcPts val="600"/>
                </a:spcAft>
              </a:pPr>
              <a:t>23</a:t>
            </a:fld>
            <a:endParaRPr lang="zh-TW" altLang="en-US">
              <a:solidFill>
                <a:srgbClr val="2DA8FD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22C3FDF-4CC3-4C30-9E33-852F096EBC1E}"/>
              </a:ext>
            </a:extLst>
          </p:cNvPr>
          <p:cNvSpPr/>
          <p:nvPr/>
        </p:nvSpPr>
        <p:spPr>
          <a:xfrm>
            <a:off x="4195863" y="3369012"/>
            <a:ext cx="1240276" cy="907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9C470023-1BBA-4469-BBE7-50C1463E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11" y="4486132"/>
            <a:ext cx="5021093" cy="528417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682E117E-B257-4AA7-905C-A309BFBD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a typeface="+mj-lt"/>
                <a:cs typeface="+mj-lt"/>
              </a:rPr>
              <a:t>bm25</a:t>
            </a:r>
            <a:endParaRPr lang="zh-TW" sz="44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28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DA8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9">
            <a:extLst>
              <a:ext uri="{FF2B5EF4-FFF2-40B4-BE49-F238E27FC236}">
                <a16:creationId xmlns:a16="http://schemas.microsoft.com/office/drawing/2014/main" id="{95880805-78D1-4FBF-9FFC-5D44167C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42579"/>
            <a:ext cx="4962525" cy="348617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25F802-43C5-49E5-8F67-D394717A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4868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15FC2B-A75C-4C18-86C6-980E4464A8BA}" type="slidenum">
              <a:rPr lang="zh-TW" altLang="en-US" smtClean="0">
                <a:solidFill>
                  <a:srgbClr val="2DA8FD"/>
                </a:solidFill>
              </a:rPr>
              <a:pPr>
                <a:spcAft>
                  <a:spcPts val="600"/>
                </a:spcAft>
              </a:pPr>
              <a:t>24</a:t>
            </a:fld>
            <a:endParaRPr lang="zh-TW" altLang="en-US">
              <a:solidFill>
                <a:srgbClr val="2DA8FD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22C3FDF-4CC3-4C30-9E33-852F096EBC1E}"/>
              </a:ext>
            </a:extLst>
          </p:cNvPr>
          <p:cNvSpPr/>
          <p:nvPr/>
        </p:nvSpPr>
        <p:spPr>
          <a:xfrm>
            <a:off x="4212076" y="4276927"/>
            <a:ext cx="1240276" cy="907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49A6751-6F23-4084-A652-214F16894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47" y="2358631"/>
            <a:ext cx="5564221" cy="1119332"/>
          </a:xfrm>
          <a:prstGeom prst="rect">
            <a:avLst/>
          </a:prstGeom>
        </p:spPr>
      </p:pic>
      <p:pic>
        <p:nvPicPr>
          <p:cNvPr id="15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2BCF0819-113C-43E1-A93F-5DD6F68E8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060" y="3953976"/>
            <a:ext cx="5548008" cy="1236048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DA93ABE6-896C-4F23-968A-F436DA70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a typeface="+mj-lt"/>
                <a:cs typeface="+mj-lt"/>
              </a:rPr>
              <a:t>bm25</a:t>
            </a:r>
            <a:endParaRPr lang="zh-TW" sz="44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5240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DA8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9">
            <a:extLst>
              <a:ext uri="{FF2B5EF4-FFF2-40B4-BE49-F238E27FC236}">
                <a16:creationId xmlns:a16="http://schemas.microsoft.com/office/drawing/2014/main" id="{95880805-78D1-4FBF-9FFC-5D44167C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42579"/>
            <a:ext cx="4962525" cy="348617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25F802-43C5-49E5-8F67-D394717A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554" y="6462023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15FC2B-A75C-4C18-86C6-980E4464A8BA}" type="slidenum">
              <a:rPr lang="zh-TW" altLang="en-US" smtClean="0">
                <a:solidFill>
                  <a:srgbClr val="2DA8FD"/>
                </a:solidFill>
              </a:rPr>
              <a:pPr>
                <a:spcAft>
                  <a:spcPts val="600"/>
                </a:spcAft>
              </a:pPr>
              <a:t>25</a:t>
            </a:fld>
            <a:endParaRPr lang="zh-TW" altLang="en-US">
              <a:solidFill>
                <a:srgbClr val="2DA8FD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22C3FDF-4CC3-4C30-9E33-852F096EBC1E}"/>
              </a:ext>
            </a:extLst>
          </p:cNvPr>
          <p:cNvSpPr/>
          <p:nvPr/>
        </p:nvSpPr>
        <p:spPr>
          <a:xfrm>
            <a:off x="4212076" y="5071353"/>
            <a:ext cx="1240276" cy="907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id="{84198EC1-4C5E-46B4-8F05-8486AF5D7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83" y="2311129"/>
            <a:ext cx="5045412" cy="3784059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88880D88-837D-465C-B4A0-941CB81D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a typeface="+mj-lt"/>
                <a:cs typeface="+mj-lt"/>
              </a:rPr>
              <a:t>bm25</a:t>
            </a:r>
            <a:endParaRPr lang="zh-TW" sz="4400" dirty="0">
              <a:ea typeface="+mj-lt"/>
              <a:cs typeface="+mj-lt"/>
            </a:endParaRP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9411782B-EE4C-4FF3-A225-5A0B0199E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629" y="2024996"/>
            <a:ext cx="5613297" cy="42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8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DA8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9">
            <a:extLst>
              <a:ext uri="{FF2B5EF4-FFF2-40B4-BE49-F238E27FC236}">
                <a16:creationId xmlns:a16="http://schemas.microsoft.com/office/drawing/2014/main" id="{95880805-78D1-4FBF-9FFC-5D44167C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42579"/>
            <a:ext cx="4962525" cy="348617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25F802-43C5-49E5-8F67-D394717A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21" y="6462046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15FC2B-A75C-4C18-86C6-980E4464A8BA}" type="slidenum">
              <a:rPr lang="zh-TW" altLang="en-US" smtClean="0">
                <a:solidFill>
                  <a:srgbClr val="2DA8FD"/>
                </a:solidFill>
              </a:rPr>
              <a:pPr>
                <a:spcAft>
                  <a:spcPts val="600"/>
                </a:spcAft>
              </a:pPr>
              <a:t>26</a:t>
            </a:fld>
            <a:endParaRPr lang="zh-TW" altLang="en-US">
              <a:solidFill>
                <a:srgbClr val="2DA8FD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22C3FDF-4CC3-4C30-9E33-852F096EBC1E}"/>
              </a:ext>
            </a:extLst>
          </p:cNvPr>
          <p:cNvSpPr/>
          <p:nvPr/>
        </p:nvSpPr>
        <p:spPr>
          <a:xfrm>
            <a:off x="4212076" y="5071353"/>
            <a:ext cx="1240276" cy="907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2E2CCD9-6BBF-4742-9664-C44F03C7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a typeface="+mj-lt"/>
                <a:cs typeface="+mj-lt"/>
              </a:rPr>
              <a:t>bm25</a:t>
            </a:r>
            <a:endParaRPr lang="zh-TW" sz="4400" dirty="0">
              <a:ea typeface="+mj-lt"/>
              <a:cs typeface="+mj-lt"/>
            </a:endParaRPr>
          </a:p>
        </p:txBody>
      </p:sp>
      <p:pic>
        <p:nvPicPr>
          <p:cNvPr id="7" name="圖片 7" descr="一張含有 相片, 螢幕, 男人, 電腦 的圖片&#10;&#10;自動產生的描述">
            <a:extLst>
              <a:ext uri="{FF2B5EF4-FFF2-40B4-BE49-F238E27FC236}">
                <a16:creationId xmlns:a16="http://schemas.microsoft.com/office/drawing/2014/main" id="{D5AD6798-2F0D-4BFD-AB41-4A5F4B544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508" y="2627585"/>
            <a:ext cx="5523470" cy="314742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93E4748-8A85-4A17-A365-405103E6E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152" y="2583878"/>
            <a:ext cx="5564102" cy="32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5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E6DD5E8-653E-4477-9191-ED35751E300F}"/>
              </a:ext>
            </a:extLst>
          </p:cNvPr>
          <p:cNvSpPr txBox="1"/>
          <p:nvPr/>
        </p:nvSpPr>
        <p:spPr>
          <a:xfrm>
            <a:off x="4037829" y="2710598"/>
            <a:ext cx="8984974" cy="155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zh-TW" sz="7200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DA1E61-DD47-4A0C-A05A-605A41D7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781636-5198-4D7C-A6B0-1C60C756F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15" y="2266815"/>
            <a:ext cx="731569" cy="7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7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81AE7D-7794-4F69-9A6A-D61708F5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21E5A8-D673-496E-AFEA-20FAC0F5E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81" y="885586"/>
            <a:ext cx="7172865" cy="5379649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A526CD85-C3F9-4CDD-9287-5D485DA591A3}"/>
              </a:ext>
            </a:extLst>
          </p:cNvPr>
          <p:cNvSpPr/>
          <p:nvPr/>
        </p:nvSpPr>
        <p:spPr>
          <a:xfrm>
            <a:off x="4880346" y="1531088"/>
            <a:ext cx="446567" cy="446567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111B2F-D2AC-4AB1-9F98-F15BB7D0D8A0}"/>
              </a:ext>
            </a:extLst>
          </p:cNvPr>
          <p:cNvSpPr txBox="1"/>
          <p:nvPr/>
        </p:nvSpPr>
        <p:spPr>
          <a:xfrm>
            <a:off x="5316260" y="1497211"/>
            <a:ext cx="164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~720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36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7841BA-757D-4779-8C49-A0D5C80C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792C58-5E09-400F-A95E-99CD731D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60" y="1355156"/>
            <a:ext cx="4979383" cy="47366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AD5987-F94E-4F80-B88A-6B505B975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57" y="1459885"/>
            <a:ext cx="4853852" cy="46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1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F9D371-1E7E-496F-89E6-3AD2FC38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425765-4449-44EE-BD43-B4AEA320DC40}"/>
              </a:ext>
            </a:extLst>
          </p:cNvPr>
          <p:cNvSpPr/>
          <p:nvPr/>
        </p:nvSpPr>
        <p:spPr>
          <a:xfrm>
            <a:off x="3788962" y="2918635"/>
            <a:ext cx="48552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736184-7FCA-41BF-9220-9A71B9CE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16" y="1961629"/>
            <a:ext cx="857101" cy="8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0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CA8A8F-D920-4DE3-B96E-F79C4315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3518B1-E719-4624-8299-8E548E67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1931027"/>
            <a:ext cx="5648325" cy="39528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1894A2-9187-4F37-ACB0-256D8C18A9C4}"/>
              </a:ext>
            </a:extLst>
          </p:cNvPr>
          <p:cNvSpPr txBox="1"/>
          <p:nvPr/>
        </p:nvSpPr>
        <p:spPr>
          <a:xfrm>
            <a:off x="2900915" y="1254641"/>
            <a:ext cx="741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▼ </a:t>
            </a:r>
            <a:r>
              <a:rPr lang="en-US" altLang="zh-TW" sz="2000" dirty="0"/>
              <a:t>Comparison between BM25 and TF-IDF according to F1-measure.</a:t>
            </a:r>
            <a:endParaRPr lang="zh-TW" altLang="en-US" sz="20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8B95BE6-DCBD-4124-BE32-9662022F8838}"/>
              </a:ext>
            </a:extLst>
          </p:cNvPr>
          <p:cNvSpPr/>
          <p:nvPr/>
        </p:nvSpPr>
        <p:spPr>
          <a:xfrm>
            <a:off x="6326372" y="5061098"/>
            <a:ext cx="297712" cy="691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88010F0-7A84-4CB2-BDFA-CBE5ECB1B5D3}"/>
              </a:ext>
            </a:extLst>
          </p:cNvPr>
          <p:cNvSpPr/>
          <p:nvPr/>
        </p:nvSpPr>
        <p:spPr>
          <a:xfrm>
            <a:off x="6900530" y="5061098"/>
            <a:ext cx="301260" cy="691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AF147C5-9AA5-4D94-AB2D-B1349639ECD2}"/>
              </a:ext>
            </a:extLst>
          </p:cNvPr>
          <p:cNvSpPr/>
          <p:nvPr/>
        </p:nvSpPr>
        <p:spPr>
          <a:xfrm>
            <a:off x="7201790" y="5054563"/>
            <a:ext cx="297712" cy="691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0FF4602-AC65-4F07-A3FA-7A483A741938}"/>
              </a:ext>
            </a:extLst>
          </p:cNvPr>
          <p:cNvSpPr/>
          <p:nvPr/>
        </p:nvSpPr>
        <p:spPr>
          <a:xfrm>
            <a:off x="7775949" y="5054003"/>
            <a:ext cx="297712" cy="691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26BAEB-70D3-4306-AF75-54769C2181A6}"/>
              </a:ext>
            </a:extLst>
          </p:cNvPr>
          <p:cNvSpPr/>
          <p:nvPr/>
        </p:nvSpPr>
        <p:spPr>
          <a:xfrm>
            <a:off x="8073649" y="5043372"/>
            <a:ext cx="297712" cy="691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293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2F8C9D-BF1A-4D09-895A-00E4694B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D4CAAF-E129-4517-97B4-947ADC1CF46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6447" y="2219805"/>
            <a:ext cx="5757863" cy="32035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A7B4D91-6033-40CE-8D5B-ACFFF12D2516}"/>
              </a:ext>
            </a:extLst>
          </p:cNvPr>
          <p:cNvSpPr txBox="1"/>
          <p:nvPr/>
        </p:nvSpPr>
        <p:spPr>
          <a:xfrm>
            <a:off x="2440505" y="1428452"/>
            <a:ext cx="140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</a:rPr>
              <a:t>▼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TF-IDF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8AFB85-20D9-46A6-B707-5B422C56637E}"/>
              </a:ext>
            </a:extLst>
          </p:cNvPr>
          <p:cNvSpPr txBox="1"/>
          <p:nvPr/>
        </p:nvSpPr>
        <p:spPr>
          <a:xfrm>
            <a:off x="8464907" y="1428452"/>
            <a:ext cx="140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</a:rPr>
              <a:t>▼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BM25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986DFC-AE74-48DE-8B48-37B608D0A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849" y="2219804"/>
            <a:ext cx="5564102" cy="32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00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8435A5-0DCE-4AC0-8567-547E5211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C63905F-D095-44E1-9CAC-A52300804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278026"/>
              </p:ext>
            </p:extLst>
          </p:nvPr>
        </p:nvGraphicFramePr>
        <p:xfrm>
          <a:off x="2032000" y="72003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D264331C-511C-4CAC-A632-B92A38227220}"/>
              </a:ext>
            </a:extLst>
          </p:cNvPr>
          <p:cNvSpPr txBox="1"/>
          <p:nvPr/>
        </p:nvSpPr>
        <p:spPr>
          <a:xfrm rot="16200000">
            <a:off x="1152940" y="3280497"/>
            <a:ext cx="1306443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defRPr sz="133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F1-MEATURE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4F3A32-5113-4E09-8731-F6F1D0488561}"/>
              </a:ext>
            </a:extLst>
          </p:cNvPr>
          <p:cNvSpPr txBox="1"/>
          <p:nvPr/>
        </p:nvSpPr>
        <p:spPr>
          <a:xfrm>
            <a:off x="5442778" y="6321262"/>
            <a:ext cx="1306443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defRPr sz="133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CLASS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32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B55FBA-8C91-406F-9D4C-6397E65F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D3A177-BB23-4248-A1D9-CCB3EAEA3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6" y="1918740"/>
            <a:ext cx="5626612" cy="4219959"/>
          </a:xfrm>
          <a:prstGeom prst="rect">
            <a:avLst/>
          </a:prstGeom>
        </p:spPr>
      </p:pic>
      <p:pic>
        <p:nvPicPr>
          <p:cNvPr id="4" name="圖片 2">
            <a:extLst>
              <a:ext uri="{FF2B5EF4-FFF2-40B4-BE49-F238E27FC236}">
                <a16:creationId xmlns:a16="http://schemas.microsoft.com/office/drawing/2014/main" id="{478DEF09-5701-4992-99BC-6184A255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48" y="1918740"/>
            <a:ext cx="5613297" cy="420405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04F4C68-2AF1-49E0-B3F6-18049471201F}"/>
              </a:ext>
            </a:extLst>
          </p:cNvPr>
          <p:cNvSpPr txBox="1"/>
          <p:nvPr/>
        </p:nvSpPr>
        <p:spPr>
          <a:xfrm>
            <a:off x="2323547" y="1457075"/>
            <a:ext cx="140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</a:rPr>
              <a:t>▼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TF-IDF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AFC255-C305-42B1-9836-7B679919B570}"/>
              </a:ext>
            </a:extLst>
          </p:cNvPr>
          <p:cNvSpPr txBox="1"/>
          <p:nvPr/>
        </p:nvSpPr>
        <p:spPr>
          <a:xfrm>
            <a:off x="8039605" y="1489442"/>
            <a:ext cx="140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solidFill>
                  <a:schemeClr val="accent1">
                    <a:lumMod val="75000"/>
                  </a:schemeClr>
                </a:solidFill>
              </a:rPr>
              <a:t>▼</a:t>
            </a:r>
            <a:r>
              <a:rPr lang="en-US" altLang="zh-TW" sz="2400">
                <a:solidFill>
                  <a:schemeClr val="accent1">
                    <a:lumMod val="75000"/>
                  </a:schemeClr>
                </a:solidFill>
              </a:rPr>
              <a:t>BM25</a:t>
            </a:r>
            <a:endParaRPr lang="zh-TW" alt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F2F2A82-6E87-4043-A5AE-240CBF1F3F85}"/>
              </a:ext>
            </a:extLst>
          </p:cNvPr>
          <p:cNvSpPr/>
          <p:nvPr/>
        </p:nvSpPr>
        <p:spPr>
          <a:xfrm>
            <a:off x="1456660" y="3540642"/>
            <a:ext cx="372139" cy="372139"/>
          </a:xfrm>
          <a:prstGeom prst="round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11A687-C538-479E-AA38-9B3EFD074A77}"/>
              </a:ext>
            </a:extLst>
          </p:cNvPr>
          <p:cNvSpPr/>
          <p:nvPr/>
        </p:nvSpPr>
        <p:spPr>
          <a:xfrm>
            <a:off x="7083271" y="3554817"/>
            <a:ext cx="372139" cy="372139"/>
          </a:xfrm>
          <a:prstGeom prst="round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391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CC125-E0B4-4B93-B88F-A3D4246A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/>
              <a:t>REFERENCE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42C82C-17A9-4232-ACFB-BD1D026A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6A47C6-17B1-4844-83AF-6E463725419F}"/>
              </a:ext>
            </a:extLst>
          </p:cNvPr>
          <p:cNvSpPr txBox="1"/>
          <p:nvPr/>
        </p:nvSpPr>
        <p:spPr>
          <a:xfrm>
            <a:off x="711200" y="2235200"/>
            <a:ext cx="10579100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altLang="zh-TW" sz="2400" dirty="0"/>
              <a:t>Twitter API tutorial : </a:t>
            </a:r>
            <a:r>
              <a:rPr lang="en-US" altLang="zh-TW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https://developer.twitter.com/en/docs</a:t>
            </a:r>
            <a:r>
              <a:rPr lang="en-US" altLang="zh-TW" sz="2400" dirty="0"/>
              <a:t> 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altLang="zh-TW" sz="2400" dirty="0"/>
              <a:t>Emoji to text : </a:t>
            </a:r>
            <a:r>
              <a:rPr lang="en-US" altLang="zh-TW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https://pypi.org/project/demoji/</a:t>
            </a:r>
            <a:r>
              <a:rPr lang="en-US" altLang="zh-TW" sz="2400" dirty="0"/>
              <a:t> 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altLang="zh-TW" sz="2400" dirty="0"/>
              <a:t>Stop words : </a:t>
            </a:r>
            <a:r>
              <a:rPr lang="en-US" altLang="zh-TW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https://github.com/stopwords-iso/stopwords-en</a:t>
            </a:r>
            <a:endParaRPr lang="en-US" altLang="zh-TW" sz="2400" dirty="0"/>
          </a:p>
          <a:p>
            <a:pPr marL="342900" indent="-34290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altLang="zh-TW" sz="2400" dirty="0"/>
              <a:t>Bayesian Classifier : </a:t>
            </a:r>
            <a:r>
              <a:rPr lang="en-US" altLang="zh-TW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https://pyecontech.com/2020/03/06/python%E5%AF%A6%E4%BD%9C-%E8%B2%9D%E6%B0%8F%E5%88%86%E9%A1%9E%E5%99%A8-bayesian-classifier/   </a:t>
            </a:r>
            <a:endParaRPr lang="zh-TW" altLang="en-US" sz="2400" dirty="0"/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1759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3E49D94-6F6E-4D4C-92D2-8F96CFBBDDD5}"/>
              </a:ext>
            </a:extLst>
          </p:cNvPr>
          <p:cNvSpPr txBox="1"/>
          <p:nvPr/>
        </p:nvSpPr>
        <p:spPr>
          <a:xfrm>
            <a:off x="4263390" y="2321004"/>
            <a:ext cx="36652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latin typeface="+mj-ea"/>
                <a:ea typeface="+mj-ea"/>
              </a:rPr>
              <a:t>謝謝大家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9C3CDA-41DC-4880-BC81-B07C2D4E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42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TW" sz="4000" dirty="0"/>
              <a:t>introduction</a:t>
            </a:r>
            <a:endParaRPr lang="zh-TW" altLang="en-US" sz="4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altLang="zh-TW" sz="2400" dirty="0"/>
              <a:t>Due to the large  volume of tweets in diverse topics, the </a:t>
            </a:r>
            <a:r>
              <a:rPr lang="en-US" altLang="zh-TW" sz="2400" dirty="0">
                <a:solidFill>
                  <a:srgbClr val="FF0000"/>
                </a:solidFill>
              </a:rPr>
              <a:t>classification of tweets </a:t>
            </a:r>
            <a:r>
              <a:rPr lang="en-US" altLang="zh-TW" sz="2400" dirty="0"/>
              <a:t>on Twitter.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Feature extraction </a:t>
            </a:r>
            <a:r>
              <a:rPr lang="en-US" altLang="zh-TW" sz="2400" dirty="0"/>
              <a:t>is a significant stage in the process of initial </a:t>
            </a:r>
            <a:r>
              <a:rPr lang="en-US" altLang="zh-TW" sz="2400" dirty="0">
                <a:solidFill>
                  <a:srgbClr val="FF0000"/>
                </a:solidFill>
              </a:rPr>
              <a:t>text classification</a:t>
            </a:r>
            <a:r>
              <a:rPr lang="en-US" altLang="zh-TW" sz="2400" dirty="0"/>
              <a:t>. </a:t>
            </a:r>
            <a:endParaRPr lang="zh-TW" altLang="en-US" sz="2400" dirty="0"/>
          </a:p>
          <a:p>
            <a:r>
              <a:rPr lang="en-US" altLang="zh-TW" sz="2400" dirty="0"/>
              <a:t>Term frequency-inverse document frequency (</a:t>
            </a:r>
            <a:r>
              <a:rPr lang="en-US" altLang="zh-TW" sz="2400" dirty="0">
                <a:solidFill>
                  <a:srgbClr val="FF0000"/>
                </a:solidFill>
              </a:rPr>
              <a:t>TF-IDF</a:t>
            </a:r>
            <a:r>
              <a:rPr lang="en-US" altLang="zh-TW" sz="2400" dirty="0"/>
              <a:t>) is normally utilized to </a:t>
            </a:r>
            <a:r>
              <a:rPr lang="en-US" altLang="zh-TW" sz="2400" dirty="0">
                <a:solidFill>
                  <a:srgbClr val="FF0000"/>
                </a:solidFill>
              </a:rPr>
              <a:t>weight the keywords </a:t>
            </a:r>
            <a:endParaRPr lang="zh-TW" altLang="en-US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BM25</a:t>
            </a:r>
            <a:r>
              <a:rPr lang="en-US" altLang="zh-TW" sz="2400" dirty="0"/>
              <a:t> can be defined as the ranked function that it used to rank corresponding text documents with respect to their </a:t>
            </a:r>
            <a:r>
              <a:rPr lang="en-US" altLang="zh-TW" sz="2400" dirty="0">
                <a:solidFill>
                  <a:srgbClr val="FF0000"/>
                </a:solidFill>
              </a:rPr>
              <a:t>relation to the specific search query</a:t>
            </a:r>
            <a:r>
              <a:rPr lang="en-US" altLang="zh-TW" sz="2400" dirty="0"/>
              <a:t>.</a:t>
            </a:r>
            <a:endParaRPr lang="zh-TW" altLang="en-US" sz="2400" dirty="0"/>
          </a:p>
          <a:p>
            <a:r>
              <a:rPr lang="en-US" altLang="zh-TW" sz="2400" dirty="0"/>
              <a:t> This paper introduces a comparative between BM25 and TF-IDF techniques for feature extraction. </a:t>
            </a:r>
            <a:endParaRPr lang="zh-TW" altLang="en-US" sz="2400" dirty="0"/>
          </a:p>
          <a:p>
            <a:r>
              <a:rPr lang="en-US" altLang="zh-TW" sz="2400" dirty="0"/>
              <a:t>Experimental results show that the TF-IDF performs better than BM25 according to the performance classification metrics. </a:t>
            </a:r>
            <a:endParaRPr lang="zh-TW" altLang="en-US" sz="2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0373D-2AA2-42D2-8FE6-69DF3672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654" y="6416897"/>
            <a:ext cx="1052508" cy="365125"/>
          </a:xfrm>
        </p:spPr>
        <p:txBody>
          <a:bodyPr/>
          <a:lstStyle/>
          <a:p>
            <a:fld id="{1D15FC2B-A75C-4C18-86C6-980E4464A8B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2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BD185-4063-477F-820A-DD684EC3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/>
              <a:t>background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CDEA86-1B8E-4937-A1E6-A53E21E1F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TW" sz="2200" dirty="0">
                <a:solidFill>
                  <a:srgbClr val="FF0000"/>
                </a:solidFill>
              </a:rPr>
              <a:t>Feature extraction </a:t>
            </a:r>
            <a:r>
              <a:rPr lang="en-US" altLang="zh-TW" sz="2200" dirty="0"/>
              <a:t>is to transform a text document from any format into a list of features that can be easily processed by text classification techniques. </a:t>
            </a:r>
          </a:p>
          <a:p>
            <a:endParaRPr lang="en-US" altLang="zh-TW" sz="2200" dirty="0"/>
          </a:p>
          <a:p>
            <a:r>
              <a:rPr lang="en-US" altLang="zh-TW" sz="2200" dirty="0"/>
              <a:t>Feature extraction is one of </a:t>
            </a:r>
            <a:r>
              <a:rPr lang="en-US" altLang="zh-TW" sz="2200" dirty="0">
                <a:solidFill>
                  <a:srgbClr val="FF0000"/>
                </a:solidFill>
              </a:rPr>
              <a:t>significant preprocessing techniques </a:t>
            </a:r>
            <a:r>
              <a:rPr lang="en-US" altLang="zh-TW" sz="2200" dirty="0"/>
              <a:t>in data mining and text classification that computes features value in documents. </a:t>
            </a:r>
          </a:p>
          <a:p>
            <a:endParaRPr lang="zh-TW" altLang="en-US" sz="2200" dirty="0"/>
          </a:p>
          <a:p>
            <a:r>
              <a:rPr lang="en-US" altLang="zh-TW" sz="2200" dirty="0"/>
              <a:t>This paper presents a comparative study of feature extraction techniques. Two techniques were evaluated </a:t>
            </a:r>
            <a:r>
              <a:rPr lang="en-US" altLang="zh-TW" sz="2200" dirty="0">
                <a:solidFill>
                  <a:srgbClr val="FF0000"/>
                </a:solidFill>
              </a:rPr>
              <a:t>BM25</a:t>
            </a:r>
            <a:r>
              <a:rPr lang="en-US" altLang="zh-TW" sz="2200" dirty="0"/>
              <a:t> and </a:t>
            </a:r>
            <a:r>
              <a:rPr lang="en-US" altLang="zh-TW" sz="2200" dirty="0">
                <a:solidFill>
                  <a:srgbClr val="FF0000"/>
                </a:solidFill>
              </a:rPr>
              <a:t>TF-IDF</a:t>
            </a:r>
            <a:r>
              <a:rPr lang="en-US" altLang="zh-TW" sz="2200" dirty="0"/>
              <a:t> to weight the terms on </a:t>
            </a:r>
            <a:r>
              <a:rPr lang="en-US" altLang="zh-TW" sz="2200" dirty="0">
                <a:solidFill>
                  <a:srgbClr val="FF0000"/>
                </a:solidFill>
              </a:rPr>
              <a:t>Twitter</a:t>
            </a:r>
            <a:r>
              <a:rPr lang="en-US" altLang="zh-TW" sz="2200" dirty="0"/>
              <a:t>. 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B101BF-78E1-4216-A757-75A7F64B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64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B9937-1F5C-46FE-8F72-A0635E7B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TW" sz="4000" dirty="0"/>
              <a:t>Proposed approach</a:t>
            </a:r>
            <a:endParaRPr lang="zh-TW" altLang="en-US" sz="4000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40" y="2227263"/>
            <a:ext cx="4378270" cy="3633787"/>
          </a:xfrm>
        </p:spPr>
      </p:pic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en-US" altLang="zh-TW" sz="2200" dirty="0"/>
              <a:t>This paper comprises: Tweets collection using application programming interface (API), text preprocessing using tokenization, stop words and stemming </a:t>
            </a:r>
          </a:p>
          <a:p>
            <a:r>
              <a:rPr lang="en-US" altLang="zh-TW" sz="2200" dirty="0"/>
              <a:t>Feature extraction using two different methods and comparison between TF-IDF and BM25 methods based on performance metrics 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29F88F-2269-4B91-AC50-C91C85C4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50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B46E3-E534-4B59-884F-6E1ABC18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altLang="zh-TW" sz="4000" dirty="0"/>
              <a:t>Performance matrix(multi-classification)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D0A851E-BA90-4D4A-BE60-CC1200BD9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24" y="2920462"/>
            <a:ext cx="4077291" cy="3884730"/>
          </a:xfr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A28F7C-58D1-4406-AEBC-EEFA6BC4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7" y="2596567"/>
            <a:ext cx="2629267" cy="647790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94" y="3614295"/>
            <a:ext cx="1371791" cy="600159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77" y="4612304"/>
            <a:ext cx="1238423" cy="562053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71" y="5711639"/>
            <a:ext cx="1495634" cy="628738"/>
          </a:xfrm>
          <a:prstGeom prst="rect">
            <a:avLst/>
          </a:prstGeom>
        </p:spPr>
      </p:pic>
      <p:pic>
        <p:nvPicPr>
          <p:cNvPr id="9" name="內容版面配置區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2028" y="3071091"/>
            <a:ext cx="4359048" cy="326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8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TW" sz="4000" dirty="0"/>
              <a:t>Proposed approach - BM25</a:t>
            </a:r>
            <a:endParaRPr lang="zh-TW" altLang="en-US" sz="4000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02" y="1939028"/>
            <a:ext cx="4070320" cy="4675650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en-US" altLang="zh-TW" sz="2200" dirty="0"/>
              <a:t>Flowchart of BM25 method.</a:t>
            </a:r>
            <a:endParaRPr lang="zh-TW" altLang="en-US" sz="2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61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/>
              <a:t>Proposed approach - </a:t>
            </a:r>
            <a:r>
              <a:rPr lang="en-US" altLang="zh-TW" sz="4000" dirty="0" err="1"/>
              <a:t>tf-idf</a:t>
            </a:r>
            <a:endParaRPr lang="zh-TW" altLang="en-US" sz="4000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55" y="1889333"/>
            <a:ext cx="3396666" cy="466817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en-US" altLang="zh-TW" sz="2200" dirty="0"/>
              <a:t>A semantic step is very significant to select the proposed keywords that carried the same meaning of the tweet, and reject others tweets set.</a:t>
            </a:r>
          </a:p>
          <a:p>
            <a:endParaRPr lang="en-US" altLang="zh-TW" sz="2200" dirty="0"/>
          </a:p>
          <a:p>
            <a:r>
              <a:rPr lang="en-US" altLang="zh-TW" sz="2200" dirty="0"/>
              <a:t>The whole procedure of feature extraction using TF-IDF as displayed in left. </a:t>
            </a:r>
            <a:endParaRPr lang="zh-TW" altLang="en-US" sz="2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FC2B-A75C-4C18-86C6-980E4464A8B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70052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股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股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股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4445</TotalTime>
  <Words>794</Words>
  <Application>Microsoft Office PowerPoint</Application>
  <PresentationFormat>寬螢幕</PresentationFormat>
  <Paragraphs>166</Paragraphs>
  <Slides>35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微軟正黑體</vt:lpstr>
      <vt:lpstr>新細明體</vt:lpstr>
      <vt:lpstr>Arial</vt:lpstr>
      <vt:lpstr>Calibri</vt:lpstr>
      <vt:lpstr>Gill Sans MT</vt:lpstr>
      <vt:lpstr>Wingdings</vt:lpstr>
      <vt:lpstr>Wingdings 2</vt:lpstr>
      <vt:lpstr>股利</vt:lpstr>
      <vt:lpstr>Term weighting for feature extraction on twitter :  a comparison between bm25 and tf-idf</vt:lpstr>
      <vt:lpstr>PowerPoint 簡報</vt:lpstr>
      <vt:lpstr>PowerPoint 簡報</vt:lpstr>
      <vt:lpstr>introduction</vt:lpstr>
      <vt:lpstr>background</vt:lpstr>
      <vt:lpstr>Proposed approach</vt:lpstr>
      <vt:lpstr>Performance matrix(multi-classification)</vt:lpstr>
      <vt:lpstr>Proposed approach - BM25</vt:lpstr>
      <vt:lpstr>Proposed approach - tf-idf</vt:lpstr>
      <vt:lpstr>PowerPoint 簡報</vt:lpstr>
      <vt:lpstr>Flow chart</vt:lpstr>
      <vt:lpstr>Data collection &amp; Data Preprocessing</vt:lpstr>
      <vt:lpstr>Our dataset</vt:lpstr>
      <vt:lpstr>Text classification</vt:lpstr>
      <vt:lpstr>PowerPoint 簡報</vt:lpstr>
      <vt:lpstr>TF-IDF</vt:lpstr>
      <vt:lpstr>TF-IDF</vt:lpstr>
      <vt:lpstr>TF-IDF</vt:lpstr>
      <vt:lpstr>TF-IDF</vt:lpstr>
      <vt:lpstr>bm25</vt:lpstr>
      <vt:lpstr>bm25</vt:lpstr>
      <vt:lpstr>bm25</vt:lpstr>
      <vt:lpstr>bm25</vt:lpstr>
      <vt:lpstr>bm25</vt:lpstr>
      <vt:lpstr>bm25</vt:lpstr>
      <vt:lpstr>bm25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驊 樊</dc:creator>
  <cp:lastModifiedBy>admin</cp:lastModifiedBy>
  <cp:revision>401</cp:revision>
  <dcterms:created xsi:type="dcterms:W3CDTF">2020-12-19T07:07:03Z</dcterms:created>
  <dcterms:modified xsi:type="dcterms:W3CDTF">2021-01-10T04:01:37Z</dcterms:modified>
</cp:coreProperties>
</file>