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58" r:id="rId3"/>
    <p:sldId id="257" r:id="rId4"/>
    <p:sldId id="261" r:id="rId5"/>
    <p:sldId id="263" r:id="rId6"/>
    <p:sldId id="262" r:id="rId7"/>
    <p:sldId id="259" r:id="rId8"/>
    <p:sldId id="265" r:id="rId9"/>
    <p:sldId id="264" r:id="rId10"/>
    <p:sldId id="266" r:id="rId11"/>
    <p:sldId id="267" r:id="rId12"/>
    <p:sldId id="268" r:id="rId13"/>
    <p:sldId id="269"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ruzhan Bekenova" initials="AB" lastIdx="1" clrIdx="0">
    <p:extLst>
      <p:ext uri="{19B8F6BF-5375-455C-9EA6-DF929625EA0E}">
        <p15:presenceInfo xmlns:p15="http://schemas.microsoft.com/office/powerpoint/2012/main" userId="1f459e57b7316f62"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5-01-30T00:06:58.920" idx="1">
    <p:pos x="10" y="10"/>
    <p:text/>
    <p:extLst>
      <p:ext uri="{C676402C-5697-4E1C-873F-D02D1690AC5C}">
        <p15:threadingInfo xmlns:p15="http://schemas.microsoft.com/office/powerpoint/2012/main" timeZoneBias="-360"/>
      </p:ext>
    </p:extLst>
  </p:cm>
</p:cmLst>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ru-RU"/>
              <a:t>Образец заголовка</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ru-RU"/>
              <a:t>Образец подзаголовка</a:t>
            </a:r>
            <a:endParaRPr lang="en-US" dirty="0"/>
          </a:p>
        </p:txBody>
      </p:sp>
      <p:sp>
        <p:nvSpPr>
          <p:cNvPr id="4" name="Date Placeholder 3"/>
          <p:cNvSpPr>
            <a:spLocks noGrp="1"/>
          </p:cNvSpPr>
          <p:nvPr>
            <p:ph type="dt" sz="half" idx="10"/>
          </p:nvPr>
        </p:nvSpPr>
        <p:spPr/>
        <p:txBody>
          <a:bodyPr/>
          <a:lstStyle/>
          <a:p>
            <a:fld id="{83284890-85D2-4D7B-8EF5-15A9C1DB8F42}" type="datetimeFigureOut">
              <a:rPr lang="en-US" dirty="0"/>
              <a:t>1/30/2025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87157CC2-0FC8-4686-B024-99790E0F5162}" type="datetimeFigureOut">
              <a:rPr lang="en-US" dirty="0"/>
              <a:t>1/30/2025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ru-RU"/>
              <a:t>Образец заголовка</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F6764DA5-CD3D-4590-A511-FCD3BC7A793E}" type="datetimeFigureOut">
              <a:rPr lang="en-US" dirty="0"/>
              <a:t>1/30/2025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82F5661D-6934-4B32-B92C-470368BF1EC6}" type="datetimeFigureOut">
              <a:rPr lang="en-US" dirty="0"/>
              <a:t>1/30/2025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Заголовок раздела">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ru-RU"/>
              <a:t>Образец заголовка</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a:xfrm>
            <a:off x="8593667" y="6272784"/>
            <a:ext cx="2644309" cy="365125"/>
          </a:xfrm>
        </p:spPr>
        <p:txBody>
          <a:bodyPr/>
          <a:lstStyle/>
          <a:p>
            <a:fld id="{C6F822A4-8DA6-4447-9B1F-C5DB58435268}" type="datetimeFigureOut">
              <a:rPr lang="en-US" dirty="0"/>
              <a:t>1/30/2025</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Date Placeholder 4"/>
          <p:cNvSpPr>
            <a:spLocks noGrp="1"/>
          </p:cNvSpPr>
          <p:nvPr>
            <p:ph type="dt" sz="half" idx="10"/>
          </p:nvPr>
        </p:nvSpPr>
        <p:spPr/>
        <p:txBody>
          <a:bodyPr/>
          <a:lstStyle/>
          <a:p>
            <a:fld id="{E548D31E-DCDA-41A7-9C67-C4B11B94D21D}" type="datetimeFigureOut">
              <a:rPr lang="en-US" dirty="0"/>
              <a:t>1/30/2025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ru-RU"/>
              <a:t>Образец заголовка</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Date Placeholder 6"/>
          <p:cNvSpPr>
            <a:spLocks noGrp="1"/>
          </p:cNvSpPr>
          <p:nvPr>
            <p:ph type="dt" sz="half" idx="10"/>
          </p:nvPr>
        </p:nvSpPr>
        <p:spPr/>
        <p:txBody>
          <a:bodyPr/>
          <a:lstStyle/>
          <a:p>
            <a:fld id="{9B3762C0-B258-48F1-ADE6-176B4174CCDD}" type="datetimeFigureOut">
              <a:rPr lang="en-US" dirty="0"/>
              <a:t>1/30/2025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ru-RU"/>
              <a:t>Образец заголовка</a:t>
            </a:r>
            <a:endParaRPr lang="en-US" dirty="0"/>
          </a:p>
        </p:txBody>
      </p:sp>
      <p:sp>
        <p:nvSpPr>
          <p:cNvPr id="3" name="Date Placeholder 2"/>
          <p:cNvSpPr>
            <a:spLocks noGrp="1"/>
          </p:cNvSpPr>
          <p:nvPr>
            <p:ph type="dt" sz="half" idx="10"/>
          </p:nvPr>
        </p:nvSpPr>
        <p:spPr/>
        <p:txBody>
          <a:bodyPr/>
          <a:lstStyle/>
          <a:p>
            <a:fld id="{677919A6-33EB-49BD-A62F-1FA56B9F9712}" type="datetimeFigureOut">
              <a:rPr lang="en-US" dirty="0"/>
              <a:t>1/30/2025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4E7D1B-D673-4CF6-8672-009D42ABD2A0}" type="datetimeFigureOut">
              <a:rPr lang="en-US" dirty="0"/>
              <a:t>1/30/2025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Объект с подписью">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ru-RU"/>
              <a:t>Образец заголовка</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Date Placeholder 4"/>
          <p:cNvSpPr>
            <a:spLocks noGrp="1"/>
          </p:cNvSpPr>
          <p:nvPr>
            <p:ph type="dt" sz="half" idx="10"/>
          </p:nvPr>
        </p:nvSpPr>
        <p:spPr/>
        <p:txBody>
          <a:bodyPr/>
          <a:lstStyle/>
          <a:p>
            <a:fld id="{DA16AA21-1863-4931-97CB-99D0A168701B}" type="datetimeFigureOut">
              <a:rPr lang="en-US" dirty="0"/>
              <a:t>1/30/2025</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Рисунок с подписью">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ru-RU"/>
              <a:t>Образец заголовка</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a:t>Вставка рисунка</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Date Placeholder 4"/>
          <p:cNvSpPr>
            <a:spLocks noGrp="1"/>
          </p:cNvSpPr>
          <p:nvPr>
            <p:ph type="dt" sz="half" idx="10"/>
          </p:nvPr>
        </p:nvSpPr>
        <p:spPr/>
        <p:txBody>
          <a:bodyPr/>
          <a:lstStyle/>
          <a:p>
            <a:fld id="{3772C379-9A7C-4C87-A116-CBE9F58B04C5}" type="datetimeFigureOut">
              <a:rPr lang="en-US" dirty="0"/>
              <a:t>1/30/2025</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ru-RU"/>
              <a:t>Образец заголовка</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8664C608-40B1-4030-A28D-5B74BC98ADCE}" type="datetimeFigureOut">
              <a:rPr lang="en-US" dirty="0"/>
              <a:t>1/30/2025</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7D6AD6B-EA08-4494-880C-E84334989E64}"/>
              </a:ext>
            </a:extLst>
          </p:cNvPr>
          <p:cNvSpPr>
            <a:spLocks noGrp="1"/>
          </p:cNvSpPr>
          <p:nvPr>
            <p:ph type="ctrTitle"/>
          </p:nvPr>
        </p:nvSpPr>
        <p:spPr/>
        <p:txBody>
          <a:bodyPr/>
          <a:lstStyle/>
          <a:p>
            <a:r>
              <a:rPr lang="en-US" sz="3600" b="1" i="0" dirty="0">
                <a:solidFill>
                  <a:srgbClr val="273239"/>
                </a:solidFill>
                <a:effectLst/>
                <a:latin typeface="Source Sans 3"/>
              </a:rPr>
              <a:t>Sobel Edge Detection vs. </a:t>
            </a:r>
            <a:br>
              <a:rPr lang="en-US" sz="3600" b="1" i="0" dirty="0">
                <a:solidFill>
                  <a:srgbClr val="273239"/>
                </a:solidFill>
                <a:effectLst/>
                <a:latin typeface="Source Sans 3"/>
              </a:rPr>
            </a:br>
            <a:r>
              <a:rPr lang="en-US" sz="3600" b="1" i="0" dirty="0">
                <a:solidFill>
                  <a:srgbClr val="273239"/>
                </a:solidFill>
                <a:effectLst/>
                <a:latin typeface="Source Sans 3"/>
              </a:rPr>
              <a:t>Canny Edge Detection </a:t>
            </a:r>
            <a:endParaRPr lang="ru-KZ" sz="3600" dirty="0"/>
          </a:p>
        </p:txBody>
      </p:sp>
      <p:sp>
        <p:nvSpPr>
          <p:cNvPr id="3" name="Подзаголовок 2">
            <a:extLst>
              <a:ext uri="{FF2B5EF4-FFF2-40B4-BE49-F238E27FC236}">
                <a16:creationId xmlns:a16="http://schemas.microsoft.com/office/drawing/2014/main" id="{0DB9EAC8-4A44-4999-B6FD-0113D8677699}"/>
              </a:ext>
            </a:extLst>
          </p:cNvPr>
          <p:cNvSpPr>
            <a:spLocks noGrp="1"/>
          </p:cNvSpPr>
          <p:nvPr>
            <p:ph type="subTitle" idx="1"/>
          </p:nvPr>
        </p:nvSpPr>
        <p:spPr/>
        <p:txBody>
          <a:bodyPr/>
          <a:lstStyle/>
          <a:p>
            <a:r>
              <a:rPr lang="en-US" sz="2000" dirty="0"/>
              <a:t>by Bekenova Aruzhan </a:t>
            </a:r>
            <a:r>
              <a:rPr lang="en-US" sz="2000" dirty="0" err="1"/>
              <a:t>Buranovna</a:t>
            </a:r>
            <a:endParaRPr lang="ru-KZ" sz="2000" dirty="0"/>
          </a:p>
          <a:p>
            <a:endParaRPr lang="ru-KZ" dirty="0"/>
          </a:p>
        </p:txBody>
      </p:sp>
    </p:spTree>
    <p:extLst>
      <p:ext uri="{BB962C8B-B14F-4D97-AF65-F5344CB8AC3E}">
        <p14:creationId xmlns:p14="http://schemas.microsoft.com/office/powerpoint/2010/main" val="22180394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6363E27-3C94-4F09-A963-3C41A31BB1AA}"/>
              </a:ext>
            </a:extLst>
          </p:cNvPr>
          <p:cNvSpPr txBox="1"/>
          <p:nvPr/>
        </p:nvSpPr>
        <p:spPr>
          <a:xfrm>
            <a:off x="1631576" y="923364"/>
            <a:ext cx="7862047" cy="646331"/>
          </a:xfrm>
          <a:prstGeom prst="rect">
            <a:avLst/>
          </a:prstGeom>
          <a:noFill/>
        </p:spPr>
        <p:txBody>
          <a:bodyPr wrap="square" rtlCol="0">
            <a:spAutoFit/>
          </a:bodyPr>
          <a:lstStyle/>
          <a:p>
            <a:r>
              <a:rPr lang="en-US" sz="3600" dirty="0">
                <a:latin typeface="+mj-lt"/>
              </a:rPr>
              <a:t>Conversion to shades of gray</a:t>
            </a:r>
            <a:endParaRPr lang="ru-KZ" sz="3600" dirty="0">
              <a:latin typeface="+mj-lt"/>
            </a:endParaRPr>
          </a:p>
        </p:txBody>
      </p:sp>
      <p:sp>
        <p:nvSpPr>
          <p:cNvPr id="3" name="TextBox 2">
            <a:extLst>
              <a:ext uri="{FF2B5EF4-FFF2-40B4-BE49-F238E27FC236}">
                <a16:creationId xmlns:a16="http://schemas.microsoft.com/office/drawing/2014/main" id="{5FFC8708-BD02-4A27-9753-967D6F939B77}"/>
              </a:ext>
            </a:extLst>
          </p:cNvPr>
          <p:cNvSpPr txBox="1"/>
          <p:nvPr/>
        </p:nvSpPr>
        <p:spPr>
          <a:xfrm>
            <a:off x="1174376" y="1913964"/>
            <a:ext cx="7171766" cy="1515036"/>
          </a:xfrm>
          <a:prstGeom prst="rect">
            <a:avLst/>
          </a:prstGeom>
          <a:noFill/>
        </p:spPr>
        <p:txBody>
          <a:bodyPr wrap="square" rtlCol="0">
            <a:spAutoFit/>
          </a:bodyPr>
          <a:lstStyle/>
          <a:p>
            <a:r>
              <a:rPr lang="en-US" dirty="0"/>
              <a:t>The original image is represented in the RGB model (Red, Green, Blue).</a:t>
            </a:r>
            <a:endParaRPr lang="ru-RU" dirty="0"/>
          </a:p>
          <a:p>
            <a:r>
              <a:rPr lang="en-US" dirty="0"/>
              <a:t>The YUV model is often used for image processing, where the Y component is responsible for luminance.</a:t>
            </a:r>
            <a:endParaRPr lang="ru-RU" dirty="0"/>
          </a:p>
          <a:p>
            <a:r>
              <a:rPr lang="en-US" dirty="0"/>
              <a:t>The conversion takes place according to the formula:</a:t>
            </a:r>
            <a:endParaRPr lang="ru-KZ" dirty="0"/>
          </a:p>
        </p:txBody>
      </p:sp>
      <p:pic>
        <p:nvPicPr>
          <p:cNvPr id="5" name="Рисунок 4">
            <a:extLst>
              <a:ext uri="{FF2B5EF4-FFF2-40B4-BE49-F238E27FC236}">
                <a16:creationId xmlns:a16="http://schemas.microsoft.com/office/drawing/2014/main" id="{185D17A6-42E3-438C-A0C4-BF5B4024831C}"/>
              </a:ext>
            </a:extLst>
          </p:cNvPr>
          <p:cNvPicPr>
            <a:picLocks noChangeAspect="1"/>
          </p:cNvPicPr>
          <p:nvPr/>
        </p:nvPicPr>
        <p:blipFill>
          <a:blip r:embed="rId2"/>
          <a:stretch>
            <a:fillRect/>
          </a:stretch>
        </p:blipFill>
        <p:spPr>
          <a:xfrm>
            <a:off x="2671482" y="4107828"/>
            <a:ext cx="5975757" cy="767834"/>
          </a:xfrm>
          <a:prstGeom prst="rect">
            <a:avLst/>
          </a:prstGeom>
        </p:spPr>
      </p:pic>
    </p:spTree>
    <p:extLst>
      <p:ext uri="{BB962C8B-B14F-4D97-AF65-F5344CB8AC3E}">
        <p14:creationId xmlns:p14="http://schemas.microsoft.com/office/powerpoint/2010/main" val="27250740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33C3E27-B260-47D2-8F9A-A8129BCF849A}"/>
              </a:ext>
            </a:extLst>
          </p:cNvPr>
          <p:cNvSpPr txBox="1"/>
          <p:nvPr/>
        </p:nvSpPr>
        <p:spPr>
          <a:xfrm>
            <a:off x="1039906" y="797859"/>
            <a:ext cx="7736541" cy="646331"/>
          </a:xfrm>
          <a:prstGeom prst="rect">
            <a:avLst/>
          </a:prstGeom>
          <a:noFill/>
        </p:spPr>
        <p:txBody>
          <a:bodyPr wrap="square" rtlCol="0">
            <a:spAutoFit/>
          </a:bodyPr>
          <a:lstStyle/>
          <a:p>
            <a:r>
              <a:rPr lang="en-US" sz="3600" dirty="0"/>
              <a:t>Gaussian filtering (smoothing)</a:t>
            </a:r>
            <a:endParaRPr lang="ru-KZ" sz="3600" dirty="0"/>
          </a:p>
        </p:txBody>
      </p:sp>
      <p:sp>
        <p:nvSpPr>
          <p:cNvPr id="5" name="TextBox 4">
            <a:extLst>
              <a:ext uri="{FF2B5EF4-FFF2-40B4-BE49-F238E27FC236}">
                <a16:creationId xmlns:a16="http://schemas.microsoft.com/office/drawing/2014/main" id="{B07C8017-3920-4441-847F-91BE7106BD60}"/>
              </a:ext>
            </a:extLst>
          </p:cNvPr>
          <p:cNvSpPr txBox="1"/>
          <p:nvPr/>
        </p:nvSpPr>
        <p:spPr>
          <a:xfrm>
            <a:off x="1344705" y="2510118"/>
            <a:ext cx="7360023" cy="1015663"/>
          </a:xfrm>
          <a:prstGeom prst="rect">
            <a:avLst/>
          </a:prstGeom>
          <a:noFill/>
        </p:spPr>
        <p:txBody>
          <a:bodyPr wrap="square" rtlCol="0">
            <a:spAutoFit/>
          </a:bodyPr>
          <a:lstStyle/>
          <a:p>
            <a:r>
              <a:rPr lang="en-US" sz="2000" dirty="0"/>
              <a:t>After conversion to grayscale, the image may contain noise.</a:t>
            </a:r>
          </a:p>
          <a:p>
            <a:r>
              <a:rPr lang="en-US" sz="2000" dirty="0"/>
              <a:t>Gaussian blur is used to reduce it.</a:t>
            </a:r>
          </a:p>
          <a:p>
            <a:r>
              <a:rPr lang="en-US" sz="2000" dirty="0"/>
              <a:t>The core of the Gauss filter is formed by the formula:</a:t>
            </a:r>
            <a:endParaRPr lang="ru-KZ" sz="2000" dirty="0"/>
          </a:p>
        </p:txBody>
      </p:sp>
      <p:pic>
        <p:nvPicPr>
          <p:cNvPr id="7" name="Рисунок 6">
            <a:extLst>
              <a:ext uri="{FF2B5EF4-FFF2-40B4-BE49-F238E27FC236}">
                <a16:creationId xmlns:a16="http://schemas.microsoft.com/office/drawing/2014/main" id="{8F100E7F-DA42-426B-825C-43E89532CFD1}"/>
              </a:ext>
            </a:extLst>
          </p:cNvPr>
          <p:cNvPicPr>
            <a:picLocks noChangeAspect="1"/>
          </p:cNvPicPr>
          <p:nvPr/>
        </p:nvPicPr>
        <p:blipFill>
          <a:blip r:embed="rId2"/>
          <a:stretch>
            <a:fillRect/>
          </a:stretch>
        </p:blipFill>
        <p:spPr>
          <a:xfrm>
            <a:off x="3837027" y="3801225"/>
            <a:ext cx="4517946" cy="1015662"/>
          </a:xfrm>
          <a:prstGeom prst="rect">
            <a:avLst/>
          </a:prstGeom>
        </p:spPr>
      </p:pic>
      <p:sp>
        <p:nvSpPr>
          <p:cNvPr id="8" name="TextBox 7">
            <a:extLst>
              <a:ext uri="{FF2B5EF4-FFF2-40B4-BE49-F238E27FC236}">
                <a16:creationId xmlns:a16="http://schemas.microsoft.com/office/drawing/2014/main" id="{564941DE-A70B-4DCB-8456-A25FD565873D}"/>
              </a:ext>
            </a:extLst>
          </p:cNvPr>
          <p:cNvSpPr txBox="1"/>
          <p:nvPr/>
        </p:nvSpPr>
        <p:spPr>
          <a:xfrm>
            <a:off x="1483393" y="5285584"/>
            <a:ext cx="7360023" cy="923330"/>
          </a:xfrm>
          <a:prstGeom prst="rect">
            <a:avLst/>
          </a:prstGeom>
          <a:noFill/>
        </p:spPr>
        <p:txBody>
          <a:bodyPr wrap="square" rtlCol="0">
            <a:spAutoFit/>
          </a:bodyPr>
          <a:lstStyle/>
          <a:p>
            <a:r>
              <a:rPr lang="en-US"/>
              <a:t>After the transformation and smoothing, contour extraction algorithms, such as the Sobel operator, can be used for further analysis.</a:t>
            </a:r>
            <a:endParaRPr lang="ru-KZ" dirty="0"/>
          </a:p>
        </p:txBody>
      </p:sp>
    </p:spTree>
    <p:extLst>
      <p:ext uri="{BB962C8B-B14F-4D97-AF65-F5344CB8AC3E}">
        <p14:creationId xmlns:p14="http://schemas.microsoft.com/office/powerpoint/2010/main" val="40663961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D3C0084-8680-4415-9B5F-090D0D6C0CD4}"/>
              </a:ext>
            </a:extLst>
          </p:cNvPr>
          <p:cNvSpPr>
            <a:spLocks noGrp="1"/>
          </p:cNvSpPr>
          <p:nvPr>
            <p:ph type="title"/>
          </p:nvPr>
        </p:nvSpPr>
        <p:spPr/>
        <p:txBody>
          <a:bodyPr/>
          <a:lstStyle/>
          <a:p>
            <a:r>
              <a:rPr lang="en-US" dirty="0"/>
              <a:t>Conclusion</a:t>
            </a:r>
            <a:endParaRPr lang="ru-KZ" dirty="0"/>
          </a:p>
        </p:txBody>
      </p:sp>
      <p:sp>
        <p:nvSpPr>
          <p:cNvPr id="3" name="Объект 2">
            <a:extLst>
              <a:ext uri="{FF2B5EF4-FFF2-40B4-BE49-F238E27FC236}">
                <a16:creationId xmlns:a16="http://schemas.microsoft.com/office/drawing/2014/main" id="{278E50F6-75CD-4F96-B0FC-CDE82D94B39D}"/>
              </a:ext>
            </a:extLst>
          </p:cNvPr>
          <p:cNvSpPr>
            <a:spLocks noGrp="1"/>
          </p:cNvSpPr>
          <p:nvPr>
            <p:ph sz="half" idx="1"/>
          </p:nvPr>
        </p:nvSpPr>
        <p:spPr>
          <a:xfrm>
            <a:off x="998130" y="2775205"/>
            <a:ext cx="4754880" cy="3977640"/>
          </a:xfrm>
        </p:spPr>
        <p:txBody>
          <a:bodyPr/>
          <a:lstStyle/>
          <a:p>
            <a:r>
              <a:rPr lang="en-US" dirty="0"/>
              <a:t>The Sobel method is simple and fast, suitable for basic boundary detection, but less accurate and sensitive to noise.</a:t>
            </a:r>
            <a:endParaRPr lang="ru-KZ" dirty="0"/>
          </a:p>
        </p:txBody>
      </p:sp>
      <p:sp>
        <p:nvSpPr>
          <p:cNvPr id="4" name="Объект 3">
            <a:extLst>
              <a:ext uri="{FF2B5EF4-FFF2-40B4-BE49-F238E27FC236}">
                <a16:creationId xmlns:a16="http://schemas.microsoft.com/office/drawing/2014/main" id="{F861FD93-D6D4-4064-AAA9-454C586ED436}"/>
              </a:ext>
            </a:extLst>
          </p:cNvPr>
          <p:cNvSpPr>
            <a:spLocks noGrp="1"/>
          </p:cNvSpPr>
          <p:nvPr>
            <p:ph sz="half" idx="2"/>
          </p:nvPr>
        </p:nvSpPr>
        <p:spPr>
          <a:xfrm>
            <a:off x="6373368" y="2809271"/>
            <a:ext cx="4754880" cy="3977640"/>
          </a:xfrm>
        </p:spPr>
        <p:txBody>
          <a:bodyPr/>
          <a:lstStyle/>
          <a:p>
            <a:r>
              <a:rPr lang="en-US" dirty="0"/>
              <a:t>The Canny method is more complex and computationally expensive, but it provides accurate boundary selection by pre-smoothing, suppression of non-maxima, and double threshold processing.</a:t>
            </a:r>
            <a:endParaRPr lang="ru-KZ" dirty="0"/>
          </a:p>
        </p:txBody>
      </p:sp>
    </p:spTree>
    <p:extLst>
      <p:ext uri="{BB962C8B-B14F-4D97-AF65-F5344CB8AC3E}">
        <p14:creationId xmlns:p14="http://schemas.microsoft.com/office/powerpoint/2010/main" val="4126659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E2BC561-B5F6-4FBD-B5B6-E3FF519C9B18}"/>
              </a:ext>
            </a:extLst>
          </p:cNvPr>
          <p:cNvSpPr txBox="1"/>
          <p:nvPr/>
        </p:nvSpPr>
        <p:spPr>
          <a:xfrm>
            <a:off x="1299882" y="727065"/>
            <a:ext cx="7897906" cy="1200329"/>
          </a:xfrm>
          <a:prstGeom prst="rect">
            <a:avLst/>
          </a:prstGeom>
          <a:noFill/>
        </p:spPr>
        <p:txBody>
          <a:bodyPr wrap="square">
            <a:spAutoFit/>
          </a:bodyPr>
          <a:lstStyle/>
          <a:p>
            <a:r>
              <a:rPr lang="ru-RU" dirty="0"/>
              <a:t>Например, предположим, что алгоритм машинного зрения обучен обнаруживать знаки остановки на фотографиях. Если система делает снимок улицы с несколькими домами по обе стороны, она будет искать только наличие знака остановки.</a:t>
            </a:r>
            <a:endParaRPr lang="ru-KZ" dirty="0"/>
          </a:p>
        </p:txBody>
      </p:sp>
      <p:sp>
        <p:nvSpPr>
          <p:cNvPr id="6" name="TextBox 5">
            <a:extLst>
              <a:ext uri="{FF2B5EF4-FFF2-40B4-BE49-F238E27FC236}">
                <a16:creationId xmlns:a16="http://schemas.microsoft.com/office/drawing/2014/main" id="{2E6FBD0D-BCDA-4EF9-AA72-BCAEA03F1910}"/>
              </a:ext>
            </a:extLst>
          </p:cNvPr>
          <p:cNvSpPr txBox="1"/>
          <p:nvPr/>
        </p:nvSpPr>
        <p:spPr>
          <a:xfrm>
            <a:off x="1299882" y="2257274"/>
            <a:ext cx="7897905" cy="1477328"/>
          </a:xfrm>
          <a:prstGeom prst="rect">
            <a:avLst/>
          </a:prstGeom>
          <a:noFill/>
        </p:spPr>
        <p:txBody>
          <a:bodyPr wrap="square">
            <a:spAutoFit/>
          </a:bodyPr>
          <a:lstStyle/>
          <a:p>
            <a:r>
              <a:rPr lang="ru-RU" dirty="0"/>
              <a:t>система компьютерного зрения может анализировать изображение улицы с несколькими домами по обе стороны. Затем она может сканировать и идентифицировать дома, улицу и различные дорожные знаки, затем анализировать эти данные и делать вывод, что изображение представляет собой жилую улицу.</a:t>
            </a:r>
            <a:endParaRPr lang="ru-KZ" dirty="0"/>
          </a:p>
        </p:txBody>
      </p:sp>
      <p:sp>
        <p:nvSpPr>
          <p:cNvPr id="8" name="TextBox 7">
            <a:extLst>
              <a:ext uri="{FF2B5EF4-FFF2-40B4-BE49-F238E27FC236}">
                <a16:creationId xmlns:a16="http://schemas.microsoft.com/office/drawing/2014/main" id="{41680AAB-6895-4B09-9F10-2A45FAC1F618}"/>
              </a:ext>
            </a:extLst>
          </p:cNvPr>
          <p:cNvSpPr txBox="1"/>
          <p:nvPr/>
        </p:nvSpPr>
        <p:spPr>
          <a:xfrm>
            <a:off x="1371599" y="4385573"/>
            <a:ext cx="7897905" cy="1477328"/>
          </a:xfrm>
          <a:prstGeom prst="rect">
            <a:avLst/>
          </a:prstGeom>
          <a:noFill/>
        </p:spPr>
        <p:txBody>
          <a:bodyPr wrap="square">
            <a:spAutoFit/>
          </a:bodyPr>
          <a:lstStyle/>
          <a:p>
            <a:r>
              <a:rPr lang="ru-RU" dirty="0">
                <a:highlight>
                  <a:srgbClr val="FFFF00"/>
                </a:highlight>
              </a:rPr>
              <a:t>Машинное зрение работает по заранее заданным правилам и используется для автоматизированных задач, например, контроля качества на производстве.</a:t>
            </a:r>
            <a:r>
              <a:rPr lang="en-US" dirty="0">
                <a:highlight>
                  <a:srgbClr val="FFFF00"/>
                </a:highlight>
              </a:rPr>
              <a:t> </a:t>
            </a:r>
            <a:r>
              <a:rPr lang="ru-RU" dirty="0">
                <a:highlight>
                  <a:srgbClr val="FFFF00"/>
                </a:highlight>
              </a:rPr>
              <a:t>Компьютерное зрение использует машинное обучение и искусственный интеллект, чтобы «учиться» распознавать объекты и делать выводы, например, классифицировать изображения.</a:t>
            </a:r>
            <a:endParaRPr lang="ru-KZ" dirty="0">
              <a:highlight>
                <a:srgbClr val="FFFF00"/>
              </a:highlight>
            </a:endParaRPr>
          </a:p>
        </p:txBody>
      </p:sp>
    </p:spTree>
    <p:extLst>
      <p:ext uri="{BB962C8B-B14F-4D97-AF65-F5344CB8AC3E}">
        <p14:creationId xmlns:p14="http://schemas.microsoft.com/office/powerpoint/2010/main" val="35469860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Текст 3">
            <a:extLst>
              <a:ext uri="{FF2B5EF4-FFF2-40B4-BE49-F238E27FC236}">
                <a16:creationId xmlns:a16="http://schemas.microsoft.com/office/drawing/2014/main" id="{BE1D4224-3B14-4A91-A0DE-2808683EC3FA}"/>
              </a:ext>
            </a:extLst>
          </p:cNvPr>
          <p:cNvSpPr>
            <a:spLocks noGrp="1"/>
          </p:cNvSpPr>
          <p:nvPr>
            <p:ph type="body" sz="half" idx="2"/>
          </p:nvPr>
        </p:nvSpPr>
        <p:spPr>
          <a:xfrm>
            <a:off x="8549640" y="1129553"/>
            <a:ext cx="3200400" cy="4585447"/>
          </a:xfrm>
        </p:spPr>
        <p:txBody>
          <a:bodyPr>
            <a:normAutofit/>
          </a:bodyPr>
          <a:lstStyle/>
          <a:p>
            <a:r>
              <a:rPr lang="en-US" sz="1800" dirty="0"/>
              <a:t>The Sobel operator is used to detect edges in an image by calculating brightness gradients in the horizontal (Gx) and vertical (</a:t>
            </a:r>
            <a:r>
              <a:rPr lang="en-US" sz="1800" dirty="0" err="1"/>
              <a:t>Gy</a:t>
            </a:r>
            <a:r>
              <a:rPr lang="en-US" sz="1800" dirty="0"/>
              <a:t>) directions. To do this, two filters (masks) are used, each of which highlights the brightness changes in the appropriate direction. After obtaining these two gradients, they are combined to get a final gradient image that highlights the edges in the image.</a:t>
            </a:r>
            <a:endParaRPr lang="ru-KZ" sz="1800" dirty="0"/>
          </a:p>
        </p:txBody>
      </p:sp>
      <p:pic>
        <p:nvPicPr>
          <p:cNvPr id="6" name="Рисунок 5">
            <a:extLst>
              <a:ext uri="{FF2B5EF4-FFF2-40B4-BE49-F238E27FC236}">
                <a16:creationId xmlns:a16="http://schemas.microsoft.com/office/drawing/2014/main" id="{2A79BCAC-7FFF-45CB-9CAB-B200C37D45DE}"/>
              </a:ext>
            </a:extLst>
          </p:cNvPr>
          <p:cNvPicPr>
            <a:picLocks noChangeAspect="1"/>
          </p:cNvPicPr>
          <p:nvPr/>
        </p:nvPicPr>
        <p:blipFill>
          <a:blip r:embed="rId2"/>
          <a:stretch>
            <a:fillRect/>
          </a:stretch>
        </p:blipFill>
        <p:spPr>
          <a:xfrm>
            <a:off x="1088214" y="242047"/>
            <a:ext cx="6268325" cy="3505689"/>
          </a:xfrm>
          <a:prstGeom prst="rect">
            <a:avLst/>
          </a:prstGeom>
        </p:spPr>
      </p:pic>
      <p:pic>
        <p:nvPicPr>
          <p:cNvPr id="8" name="Рисунок 7">
            <a:extLst>
              <a:ext uri="{FF2B5EF4-FFF2-40B4-BE49-F238E27FC236}">
                <a16:creationId xmlns:a16="http://schemas.microsoft.com/office/drawing/2014/main" id="{AB10DE8A-9B32-4E62-B383-42FBB2E8CA10}"/>
              </a:ext>
            </a:extLst>
          </p:cNvPr>
          <p:cNvPicPr>
            <a:picLocks noChangeAspect="1"/>
          </p:cNvPicPr>
          <p:nvPr/>
        </p:nvPicPr>
        <p:blipFill>
          <a:blip r:embed="rId3"/>
          <a:stretch>
            <a:fillRect/>
          </a:stretch>
        </p:blipFill>
        <p:spPr>
          <a:xfrm>
            <a:off x="2688637" y="3657668"/>
            <a:ext cx="3067478" cy="3038899"/>
          </a:xfrm>
          <a:prstGeom prst="rect">
            <a:avLst/>
          </a:prstGeom>
        </p:spPr>
      </p:pic>
    </p:spTree>
    <p:extLst>
      <p:ext uri="{BB962C8B-B14F-4D97-AF65-F5344CB8AC3E}">
        <p14:creationId xmlns:p14="http://schemas.microsoft.com/office/powerpoint/2010/main" val="9454985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Текст 2">
            <a:extLst>
              <a:ext uri="{FF2B5EF4-FFF2-40B4-BE49-F238E27FC236}">
                <a16:creationId xmlns:a16="http://schemas.microsoft.com/office/drawing/2014/main" id="{8FD8594D-E7F7-419B-B911-FC4D24DC68F3}"/>
              </a:ext>
            </a:extLst>
          </p:cNvPr>
          <p:cNvSpPr>
            <a:spLocks noGrp="1"/>
          </p:cNvSpPr>
          <p:nvPr>
            <p:ph type="body" idx="1"/>
          </p:nvPr>
        </p:nvSpPr>
        <p:spPr>
          <a:xfrm>
            <a:off x="2085092" y="1227984"/>
            <a:ext cx="6019002" cy="2680627"/>
          </a:xfrm>
        </p:spPr>
        <p:txBody>
          <a:bodyPr>
            <a:normAutofit/>
          </a:bodyPr>
          <a:lstStyle/>
          <a:p>
            <a:r>
              <a:rPr lang="en-US" dirty="0"/>
              <a:t>In this example, the Sobel Edge detection algorithm was implemented in Simulink. The algorithm consists of two 2D filters, one to calculate the gradient in the column direction (the best filter) and one to calculate the gradient in the row direction (the bottom filter). Both filters use a 3x3 core.</a:t>
            </a:r>
            <a:endParaRPr lang="ru-KZ" dirty="0"/>
          </a:p>
        </p:txBody>
      </p:sp>
    </p:spTree>
    <p:extLst>
      <p:ext uri="{BB962C8B-B14F-4D97-AF65-F5344CB8AC3E}">
        <p14:creationId xmlns:p14="http://schemas.microsoft.com/office/powerpoint/2010/main" val="26403900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Рисунок 2">
            <a:extLst>
              <a:ext uri="{FF2B5EF4-FFF2-40B4-BE49-F238E27FC236}">
                <a16:creationId xmlns:a16="http://schemas.microsoft.com/office/drawing/2014/main" id="{B54DDC22-F000-4A61-B0B2-4083E61E48AD}"/>
              </a:ext>
            </a:extLst>
          </p:cNvPr>
          <p:cNvPicPr>
            <a:picLocks noChangeAspect="1"/>
          </p:cNvPicPr>
          <p:nvPr/>
        </p:nvPicPr>
        <p:blipFill>
          <a:blip r:embed="rId2"/>
          <a:stretch>
            <a:fillRect/>
          </a:stretch>
        </p:blipFill>
        <p:spPr>
          <a:xfrm>
            <a:off x="2399784" y="618733"/>
            <a:ext cx="7392432" cy="5620534"/>
          </a:xfrm>
          <a:prstGeom prst="rect">
            <a:avLst/>
          </a:prstGeom>
        </p:spPr>
      </p:pic>
    </p:spTree>
    <p:extLst>
      <p:ext uri="{BB962C8B-B14F-4D97-AF65-F5344CB8AC3E}">
        <p14:creationId xmlns:p14="http://schemas.microsoft.com/office/powerpoint/2010/main" val="28185578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Текст 2">
            <a:extLst>
              <a:ext uri="{FF2B5EF4-FFF2-40B4-BE49-F238E27FC236}">
                <a16:creationId xmlns:a16="http://schemas.microsoft.com/office/drawing/2014/main" id="{CBC200EE-069F-4408-9340-ECA3E7DEB4BC}"/>
              </a:ext>
            </a:extLst>
          </p:cNvPr>
          <p:cNvSpPr>
            <a:spLocks noGrp="1"/>
          </p:cNvSpPr>
          <p:nvPr>
            <p:ph type="body" idx="1"/>
          </p:nvPr>
        </p:nvSpPr>
        <p:spPr>
          <a:xfrm>
            <a:off x="2578150" y="2133420"/>
            <a:ext cx="9052560" cy="1066800"/>
          </a:xfrm>
        </p:spPr>
        <p:txBody>
          <a:bodyPr>
            <a:noAutofit/>
          </a:bodyPr>
          <a:lstStyle/>
          <a:p>
            <a:r>
              <a:rPr lang="en-US" dirty="0"/>
              <a:t>Previous scheme ("Executable Specification / Golden Reference")It represents the basic implementation of the Sobel edge detection </a:t>
            </a:r>
            <a:r>
              <a:rPr lang="en-US" dirty="0" err="1"/>
              <a:t>algorithm.Main</a:t>
            </a:r>
            <a:r>
              <a:rPr lang="en-US" dirty="0"/>
              <a:t> </a:t>
            </a:r>
            <a:r>
              <a:rPr lang="en-US" dirty="0" err="1"/>
              <a:t>stages:Reading</a:t>
            </a:r>
            <a:r>
              <a:rPr lang="en-US" dirty="0"/>
              <a:t> the </a:t>
            </a:r>
            <a:r>
              <a:rPr lang="en-US" dirty="0" err="1"/>
              <a:t>image.Application</a:t>
            </a:r>
            <a:r>
              <a:rPr lang="en-US" dirty="0"/>
              <a:t> of the Sobel </a:t>
            </a:r>
            <a:r>
              <a:rPr lang="en-US" dirty="0" err="1"/>
              <a:t>filter.Output</a:t>
            </a:r>
            <a:r>
              <a:rPr lang="en-US" dirty="0"/>
              <a:t> of two images: the original one and the processed one (with highlighted edges). now I want to provide an optimized version of the algorithm that is close to the actual hardware implementation.</a:t>
            </a:r>
            <a:endParaRPr lang="ru-KZ" dirty="0"/>
          </a:p>
        </p:txBody>
      </p:sp>
    </p:spTree>
    <p:extLst>
      <p:ext uri="{BB962C8B-B14F-4D97-AF65-F5344CB8AC3E}">
        <p14:creationId xmlns:p14="http://schemas.microsoft.com/office/powerpoint/2010/main" val="20065912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Рисунок 2">
            <a:extLst>
              <a:ext uri="{FF2B5EF4-FFF2-40B4-BE49-F238E27FC236}">
                <a16:creationId xmlns:a16="http://schemas.microsoft.com/office/drawing/2014/main" id="{5CB5B858-4878-4DA5-B02C-F848DC7C8440}"/>
              </a:ext>
            </a:extLst>
          </p:cNvPr>
          <p:cNvPicPr>
            <a:picLocks noChangeAspect="1"/>
          </p:cNvPicPr>
          <p:nvPr/>
        </p:nvPicPr>
        <p:blipFill>
          <a:blip r:embed="rId2"/>
          <a:stretch>
            <a:fillRect/>
          </a:stretch>
        </p:blipFill>
        <p:spPr>
          <a:xfrm>
            <a:off x="2185442" y="185285"/>
            <a:ext cx="7821116" cy="6487430"/>
          </a:xfrm>
          <a:prstGeom prst="rect">
            <a:avLst/>
          </a:prstGeom>
        </p:spPr>
      </p:pic>
    </p:spTree>
    <p:extLst>
      <p:ext uri="{BB962C8B-B14F-4D97-AF65-F5344CB8AC3E}">
        <p14:creationId xmlns:p14="http://schemas.microsoft.com/office/powerpoint/2010/main" val="41403746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Текст 3">
            <a:extLst>
              <a:ext uri="{FF2B5EF4-FFF2-40B4-BE49-F238E27FC236}">
                <a16:creationId xmlns:a16="http://schemas.microsoft.com/office/drawing/2014/main" id="{16DB4CD7-8767-4634-8CCC-6914AD5E3B76}"/>
              </a:ext>
            </a:extLst>
          </p:cNvPr>
          <p:cNvSpPr>
            <a:spLocks noGrp="1"/>
          </p:cNvSpPr>
          <p:nvPr>
            <p:ph type="body" sz="half" idx="2"/>
          </p:nvPr>
        </p:nvSpPr>
        <p:spPr>
          <a:xfrm>
            <a:off x="896471" y="1649506"/>
            <a:ext cx="5934635" cy="3957918"/>
          </a:xfrm>
        </p:spPr>
        <p:txBody>
          <a:bodyPr>
            <a:normAutofit/>
          </a:bodyPr>
          <a:lstStyle/>
          <a:p>
            <a:r>
              <a:rPr lang="en-US" sz="1800" dirty="0"/>
              <a:t>Note that the higher the threshold, the fewer contours are detected (fewer white pixels). This is because fewer pixels have a gradient greater than the threshold and will therefore be considered </a:t>
            </a:r>
            <a:r>
              <a:rPr lang="en-US" sz="1800" dirty="0" err="1"/>
              <a:t>edges.If</a:t>
            </a:r>
            <a:r>
              <a:rPr lang="en-US" sz="1800" dirty="0"/>
              <a:t> the threshold is too low, then edges are found almost everywhere. In particular, since the background of the image is (slightly) noisy, edges can be detected </a:t>
            </a:r>
            <a:r>
              <a:rPr lang="en-US" sz="1800" dirty="0" err="1"/>
              <a:t>there.On</a:t>
            </a:r>
            <a:r>
              <a:rPr lang="en-US" sz="1800" dirty="0"/>
              <a:t> the contrary, if the threshold is too high, there will be many undetected cases, although there will be almost no false </a:t>
            </a:r>
            <a:r>
              <a:rPr lang="en-US" sz="1800" dirty="0" err="1"/>
              <a:t>positives.In</a:t>
            </a:r>
            <a:r>
              <a:rPr lang="en-US" sz="1800" dirty="0"/>
              <a:t> addition, even if you set the threshold high enough, some edges will still be wide: they will be several pixels wide, which means that the edge, although detected, is not positioned accurately.</a:t>
            </a:r>
            <a:endParaRPr lang="ru-KZ" sz="1800" dirty="0"/>
          </a:p>
        </p:txBody>
      </p:sp>
    </p:spTree>
    <p:extLst>
      <p:ext uri="{BB962C8B-B14F-4D97-AF65-F5344CB8AC3E}">
        <p14:creationId xmlns:p14="http://schemas.microsoft.com/office/powerpoint/2010/main" val="32791027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787168C-6C6A-4FD4-848E-D766B479138E}"/>
              </a:ext>
            </a:extLst>
          </p:cNvPr>
          <p:cNvSpPr>
            <a:spLocks noGrp="1"/>
          </p:cNvSpPr>
          <p:nvPr>
            <p:ph type="title"/>
          </p:nvPr>
        </p:nvSpPr>
        <p:spPr/>
        <p:txBody>
          <a:bodyPr>
            <a:normAutofit/>
          </a:bodyPr>
          <a:lstStyle/>
          <a:p>
            <a:r>
              <a:rPr lang="en-US" sz="4400" b="1" i="0" dirty="0">
                <a:solidFill>
                  <a:srgbClr val="273239"/>
                </a:solidFill>
                <a:effectLst/>
                <a:latin typeface="Source Sans 3"/>
              </a:rPr>
              <a:t>Canny Edge Detection </a:t>
            </a:r>
            <a:endParaRPr lang="ru-KZ" sz="4400" dirty="0"/>
          </a:p>
        </p:txBody>
      </p:sp>
      <p:sp>
        <p:nvSpPr>
          <p:cNvPr id="3" name="Заголовок 1">
            <a:extLst>
              <a:ext uri="{FF2B5EF4-FFF2-40B4-BE49-F238E27FC236}">
                <a16:creationId xmlns:a16="http://schemas.microsoft.com/office/drawing/2014/main" id="{392D79B6-FFCF-4FF7-B6FE-38B9B0465D51}"/>
              </a:ext>
            </a:extLst>
          </p:cNvPr>
          <p:cNvSpPr txBox="1">
            <a:spLocks/>
          </p:cNvSpPr>
          <p:nvPr/>
        </p:nvSpPr>
        <p:spPr>
          <a:xfrm>
            <a:off x="1066800" y="2178961"/>
            <a:ext cx="9690847" cy="299367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5400" kern="1200" cap="all"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en-US" sz="2000" dirty="0" err="1">
                <a:solidFill>
                  <a:srgbClr val="273239"/>
                </a:solidFill>
                <a:latin typeface="+mn-lt"/>
              </a:rPr>
              <a:t>CanNy</a:t>
            </a:r>
            <a:r>
              <a:rPr lang="en-US" sz="2000" dirty="0">
                <a:solidFill>
                  <a:srgbClr val="273239"/>
                </a:solidFill>
                <a:latin typeface="+mn-lt"/>
              </a:rPr>
              <a:t> (John F. Canny; 1953) studied the mathematical problem of obtaining a filter. A spotlight must respond to boundaries, but ignore false ones, accurately determine the boundary line (without fragmenting it) and respond to each boundary once, which avoids the perception of wide bands of brightness variation as a set of boundaries. Ken introduced the concept of Non-Maximum Suppression, which means that the pixels of the boundaries are the points at which the local maximum of the gradient is reached in the direction of the gradient vector. </a:t>
            </a:r>
            <a:endParaRPr lang="ru-KZ" sz="2000" dirty="0">
              <a:latin typeface="+mn-lt"/>
            </a:endParaRPr>
          </a:p>
        </p:txBody>
      </p:sp>
    </p:spTree>
    <p:extLst>
      <p:ext uri="{BB962C8B-B14F-4D97-AF65-F5344CB8AC3E}">
        <p14:creationId xmlns:p14="http://schemas.microsoft.com/office/powerpoint/2010/main" val="35415333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Рисунок 2">
            <a:extLst>
              <a:ext uri="{FF2B5EF4-FFF2-40B4-BE49-F238E27FC236}">
                <a16:creationId xmlns:a16="http://schemas.microsoft.com/office/drawing/2014/main" id="{0F0FCEEA-B321-4114-927E-111D8AD01AB9}"/>
              </a:ext>
            </a:extLst>
          </p:cNvPr>
          <p:cNvPicPr>
            <a:picLocks noChangeAspect="1"/>
          </p:cNvPicPr>
          <p:nvPr/>
        </p:nvPicPr>
        <p:blipFill>
          <a:blip r:embed="rId2"/>
          <a:stretch>
            <a:fillRect/>
          </a:stretch>
        </p:blipFill>
        <p:spPr>
          <a:xfrm>
            <a:off x="6379790" y="2052917"/>
            <a:ext cx="4723240" cy="2133601"/>
          </a:xfrm>
          <a:prstGeom prst="rect">
            <a:avLst/>
          </a:prstGeom>
        </p:spPr>
      </p:pic>
      <p:sp>
        <p:nvSpPr>
          <p:cNvPr id="4" name="TextBox 3">
            <a:extLst>
              <a:ext uri="{FF2B5EF4-FFF2-40B4-BE49-F238E27FC236}">
                <a16:creationId xmlns:a16="http://schemas.microsoft.com/office/drawing/2014/main" id="{A520B05E-EAFB-4929-A321-BE2EBB3EA8A3}"/>
              </a:ext>
            </a:extLst>
          </p:cNvPr>
          <p:cNvSpPr txBox="1"/>
          <p:nvPr/>
        </p:nvSpPr>
        <p:spPr>
          <a:xfrm>
            <a:off x="932330" y="2573813"/>
            <a:ext cx="4276165" cy="1200329"/>
          </a:xfrm>
          <a:prstGeom prst="rect">
            <a:avLst/>
          </a:prstGeom>
          <a:noFill/>
        </p:spPr>
        <p:txBody>
          <a:bodyPr wrap="square" rtlCol="0">
            <a:spAutoFit/>
          </a:bodyPr>
          <a:lstStyle/>
          <a:p>
            <a:r>
              <a:rPr lang="en-US" dirty="0"/>
              <a:t>As a demonstration of the algorithm's operation, the problem of highlighting the boundaries in the following image will be solved.</a:t>
            </a:r>
            <a:endParaRPr lang="ru-KZ" dirty="0"/>
          </a:p>
        </p:txBody>
      </p:sp>
    </p:spTree>
    <p:extLst>
      <p:ext uri="{BB962C8B-B14F-4D97-AF65-F5344CB8AC3E}">
        <p14:creationId xmlns:p14="http://schemas.microsoft.com/office/powerpoint/2010/main" val="14514105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Дерево">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TM03090434[[fn=Дерево]]</Template>
  <TotalTime>430</TotalTime>
  <Words>761</Words>
  <Application>Microsoft Office PowerPoint</Application>
  <PresentationFormat>Широкоэкранный</PresentationFormat>
  <Paragraphs>24</Paragraphs>
  <Slides>13</Slides>
  <Notes>0</Notes>
  <HiddenSlides>0</HiddenSlides>
  <MMClips>0</MMClips>
  <ScaleCrop>false</ScaleCrop>
  <HeadingPairs>
    <vt:vector size="6" baseType="variant">
      <vt:variant>
        <vt:lpstr>Использованные шрифты</vt:lpstr>
      </vt:variant>
      <vt:variant>
        <vt:i4>5</vt:i4>
      </vt:variant>
      <vt:variant>
        <vt:lpstr>Тема</vt:lpstr>
      </vt:variant>
      <vt:variant>
        <vt:i4>1</vt:i4>
      </vt:variant>
      <vt:variant>
        <vt:lpstr>Заголовки слайдов</vt:lpstr>
      </vt:variant>
      <vt:variant>
        <vt:i4>13</vt:i4>
      </vt:variant>
    </vt:vector>
  </HeadingPairs>
  <TitlesOfParts>
    <vt:vector size="19" baseType="lpstr">
      <vt:lpstr>Cambria</vt:lpstr>
      <vt:lpstr>Rockwell</vt:lpstr>
      <vt:lpstr>Rockwell Condensed</vt:lpstr>
      <vt:lpstr>Source Sans 3</vt:lpstr>
      <vt:lpstr>Wingdings</vt:lpstr>
      <vt:lpstr>Дерево</vt:lpstr>
      <vt:lpstr>Sobel Edge Detection vs.  Canny Edge Detection </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Canny Edge Detection </vt:lpstr>
      <vt:lpstr>Презентация PowerPoint</vt:lpstr>
      <vt:lpstr>Презентация PowerPoint</vt:lpstr>
      <vt:lpstr>Презентация PowerPoint</vt:lpstr>
      <vt:lpstr>Conclusion</vt:lpstr>
      <vt:lpstr>Презентация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Sobel Edge Detection vs.  Canny Edge Detection</dc:title>
  <dc:creator>Aruzhan Bekenova</dc:creator>
  <cp:lastModifiedBy>Aruzhan Bekenova</cp:lastModifiedBy>
  <cp:revision>9</cp:revision>
  <dcterms:created xsi:type="dcterms:W3CDTF">2025-01-29T11:15:55Z</dcterms:created>
  <dcterms:modified xsi:type="dcterms:W3CDTF">2025-01-29T19:12:32Z</dcterms:modified>
</cp:coreProperties>
</file>