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8" r:id="rId3"/>
    <p:sldId id="259" r:id="rId4"/>
    <p:sldId id="260" r:id="rId5"/>
    <p:sldId id="262" r:id="rId6"/>
    <p:sldId id="261"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2/9/2025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2/9/2025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2/9/2025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6AF01A-6A40-468C-964C-8F3C0F11A422}"/>
              </a:ext>
            </a:extLst>
          </p:cNvPr>
          <p:cNvSpPr>
            <a:spLocks noGrp="1"/>
          </p:cNvSpPr>
          <p:nvPr>
            <p:ph type="ctrTitle"/>
          </p:nvPr>
        </p:nvSpPr>
        <p:spPr/>
        <p:txBody>
          <a:bodyPr/>
          <a:lstStyle/>
          <a:p>
            <a:pPr fontAlgn="base"/>
            <a:r>
              <a:rPr lang="en-US" sz="4000" b="1" i="0">
                <a:effectLst/>
                <a:latin typeface="Inter"/>
              </a:rPr>
              <a:t>Viola Jones Algorithm</a:t>
            </a:r>
            <a:r>
              <a:rPr lang="ru-RU" sz="4000" b="1">
                <a:latin typeface="Inter"/>
              </a:rPr>
              <a:t> </a:t>
            </a:r>
            <a:br>
              <a:rPr lang="en-US" sz="4000" b="1">
                <a:latin typeface="Inter"/>
              </a:rPr>
            </a:br>
            <a:r>
              <a:rPr lang="en-US" sz="2000" b="1">
                <a:solidFill>
                  <a:srgbClr val="000000"/>
                </a:solidFill>
                <a:latin typeface="Inter"/>
              </a:rPr>
              <a:t>HAAR CASCADE</a:t>
            </a:r>
            <a:endParaRPr lang="en-US" sz="2000" b="1" i="0">
              <a:effectLst/>
              <a:latin typeface="Inter"/>
            </a:endParaRPr>
          </a:p>
        </p:txBody>
      </p:sp>
      <p:sp>
        <p:nvSpPr>
          <p:cNvPr id="3" name="Подзаголовок 2">
            <a:extLst>
              <a:ext uri="{FF2B5EF4-FFF2-40B4-BE49-F238E27FC236}">
                <a16:creationId xmlns:a16="http://schemas.microsoft.com/office/drawing/2014/main" id="{7083FF40-3AD8-4B73-ADD6-975007E9C1F7}"/>
              </a:ext>
            </a:extLst>
          </p:cNvPr>
          <p:cNvSpPr>
            <a:spLocks noGrp="1"/>
          </p:cNvSpPr>
          <p:nvPr>
            <p:ph type="subTitle" idx="1"/>
          </p:nvPr>
        </p:nvSpPr>
        <p:spPr/>
        <p:txBody>
          <a:bodyPr/>
          <a:lstStyle/>
          <a:p>
            <a:r>
              <a:rPr lang="en-US"/>
              <a:t>by Bekenova Aruzhan Buranovna</a:t>
            </a:r>
            <a:endParaRPr lang="ru-KZ"/>
          </a:p>
        </p:txBody>
      </p:sp>
    </p:spTree>
    <p:extLst>
      <p:ext uri="{BB962C8B-B14F-4D97-AF65-F5344CB8AC3E}">
        <p14:creationId xmlns:p14="http://schemas.microsoft.com/office/powerpoint/2010/main" val="98447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15BA0-1102-4C6D-BFAA-D013191C423C}"/>
              </a:ext>
            </a:extLst>
          </p:cNvPr>
          <p:cNvSpPr>
            <a:spLocks noGrp="1"/>
          </p:cNvSpPr>
          <p:nvPr>
            <p:ph type="title"/>
          </p:nvPr>
        </p:nvSpPr>
        <p:spPr>
          <a:xfrm>
            <a:off x="8558605" y="363877"/>
            <a:ext cx="3200400" cy="1737360"/>
          </a:xfrm>
        </p:spPr>
        <p:txBody>
          <a:bodyPr>
            <a:normAutofit fontScale="90000"/>
          </a:bodyPr>
          <a:lstStyle/>
          <a:p>
            <a:r>
              <a:rPr lang="ru-KZ" sz="3200"/>
              <a:t>Learning with AdaBoost</a:t>
            </a:r>
            <a:br>
              <a:rPr lang="ru-KZ" sz="3200">
                <a:highlight>
                  <a:srgbClr val="FFFF00"/>
                </a:highlight>
              </a:rPr>
            </a:br>
            <a:endParaRPr lang="ru-KZ"/>
          </a:p>
        </p:txBody>
      </p:sp>
      <p:sp>
        <p:nvSpPr>
          <p:cNvPr id="3" name="Объект 2">
            <a:extLst>
              <a:ext uri="{FF2B5EF4-FFF2-40B4-BE49-F238E27FC236}">
                <a16:creationId xmlns:a16="http://schemas.microsoft.com/office/drawing/2014/main" id="{D8E6BA7B-53B5-49EF-870E-5F5067738BCF}"/>
              </a:ext>
            </a:extLst>
          </p:cNvPr>
          <p:cNvSpPr>
            <a:spLocks noGrp="1"/>
          </p:cNvSpPr>
          <p:nvPr>
            <p:ph idx="1"/>
          </p:nvPr>
        </p:nvSpPr>
        <p:spPr>
          <a:xfrm>
            <a:off x="856129" y="1851391"/>
            <a:ext cx="6711696" cy="5020056"/>
          </a:xfrm>
        </p:spPr>
        <p:txBody>
          <a:bodyPr/>
          <a:lstStyle/>
          <a:p>
            <a:r>
              <a:rPr lang="en-US"/>
              <a:t>The number of features is approximately 16,000 if the basic resolution of the detector is 24x24. However, a small number of these features are useful for detecting faces. The Viola-Jones algorithm uses AdaBoost to find the best features and train the classifier. Each feature of the Haar type is a weak classifier. The final classifier is given by a linear combination of weak classifiers. Higher weights are associated with the best classifiers using the AdaBoost learning algorithm.</a:t>
            </a:r>
            <a:endParaRPr lang="ru-KZ"/>
          </a:p>
        </p:txBody>
      </p:sp>
    </p:spTree>
    <p:extLst>
      <p:ext uri="{BB962C8B-B14F-4D97-AF65-F5344CB8AC3E}">
        <p14:creationId xmlns:p14="http://schemas.microsoft.com/office/powerpoint/2010/main" val="180218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DC61D-3468-4A8F-9C75-8275B0B56DDA}"/>
              </a:ext>
            </a:extLst>
          </p:cNvPr>
          <p:cNvSpPr txBox="1"/>
          <p:nvPr/>
        </p:nvSpPr>
        <p:spPr>
          <a:xfrm>
            <a:off x="1281953" y="841792"/>
            <a:ext cx="6096000" cy="461665"/>
          </a:xfrm>
          <a:prstGeom prst="rect">
            <a:avLst/>
          </a:prstGeom>
          <a:noFill/>
        </p:spPr>
        <p:txBody>
          <a:bodyPr wrap="square">
            <a:spAutoFit/>
          </a:bodyPr>
          <a:lstStyle/>
          <a:p>
            <a:r>
              <a:rPr lang="ru-KZ" sz="2400">
                <a:highlight>
                  <a:srgbClr val="FFFF00"/>
                </a:highlight>
              </a:rPr>
              <a:t>Cascade of attention</a:t>
            </a:r>
          </a:p>
        </p:txBody>
      </p:sp>
      <p:sp>
        <p:nvSpPr>
          <p:cNvPr id="5" name="TextBox 4">
            <a:extLst>
              <a:ext uri="{FF2B5EF4-FFF2-40B4-BE49-F238E27FC236}">
                <a16:creationId xmlns:a16="http://schemas.microsoft.com/office/drawing/2014/main" id="{6F1306D3-E7B7-443A-9064-E3AC5CFC4CA6}"/>
              </a:ext>
            </a:extLst>
          </p:cNvPr>
          <p:cNvSpPr txBox="1"/>
          <p:nvPr/>
        </p:nvSpPr>
        <p:spPr>
          <a:xfrm>
            <a:off x="1281953" y="2163233"/>
            <a:ext cx="8534400" cy="2308324"/>
          </a:xfrm>
          <a:prstGeom prst="rect">
            <a:avLst/>
          </a:prstGeom>
          <a:noFill/>
        </p:spPr>
        <p:txBody>
          <a:bodyPr wrap="square">
            <a:spAutoFit/>
          </a:bodyPr>
          <a:lstStyle/>
          <a:p>
            <a:r>
              <a:rPr lang="ru-KZ"/>
              <a:t>The attention cascade is another technique of the Viola—Jones algorithm that allows you to increase the detection rate.The best feature selected by AdaBoost rejects many negative windows while detecting almost all positive windows. Therefore, the classifier corresponding to the best feature is evaluated first in this window. </a:t>
            </a:r>
            <a:endParaRPr lang="en-US"/>
          </a:p>
          <a:p>
            <a:endParaRPr lang="en-US"/>
          </a:p>
          <a:p>
            <a:endParaRPr lang="en-US"/>
          </a:p>
          <a:p>
            <a:r>
              <a:rPr lang="ru-KZ"/>
              <a:t>A positive response triggers the evaluation of a second (more complex) classifier, and so on. A negative response at any level leads to a rejection of the window.</a:t>
            </a:r>
          </a:p>
        </p:txBody>
      </p:sp>
    </p:spTree>
    <p:extLst>
      <p:ext uri="{BB962C8B-B14F-4D97-AF65-F5344CB8AC3E}">
        <p14:creationId xmlns:p14="http://schemas.microsoft.com/office/powerpoint/2010/main" val="82823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8E054-9B05-424B-A1E1-7B33BEEAC2E7}"/>
              </a:ext>
            </a:extLst>
          </p:cNvPr>
          <p:cNvSpPr txBox="1"/>
          <p:nvPr/>
        </p:nvSpPr>
        <p:spPr>
          <a:xfrm>
            <a:off x="1228165" y="757989"/>
            <a:ext cx="7700682" cy="1200329"/>
          </a:xfrm>
          <a:prstGeom prst="rect">
            <a:avLst/>
          </a:prstGeom>
          <a:noFill/>
        </p:spPr>
        <p:txBody>
          <a:bodyPr wrap="square">
            <a:spAutoFit/>
          </a:bodyPr>
          <a:lstStyle/>
          <a:p>
            <a:r>
              <a:rPr lang="ru-KZ"/>
              <a:t>This strategy rejects as many negative windows as possible at the earliest stage. Only positive instances trigger all classifiers in the cascade.</a:t>
            </a:r>
            <a:endParaRPr lang="en-US"/>
          </a:p>
          <a:p>
            <a:endParaRPr lang="en-US"/>
          </a:p>
          <a:p>
            <a:r>
              <a:rPr lang="ru-KZ"/>
              <a:t>The following figure schematically shows the detection cascade:</a:t>
            </a:r>
          </a:p>
        </p:txBody>
      </p:sp>
      <p:pic>
        <p:nvPicPr>
          <p:cNvPr id="5" name="Рисунок 4">
            <a:extLst>
              <a:ext uri="{FF2B5EF4-FFF2-40B4-BE49-F238E27FC236}">
                <a16:creationId xmlns:a16="http://schemas.microsoft.com/office/drawing/2014/main" id="{7D26A863-DAEA-4857-AAD9-F29EE9AD51C9}"/>
              </a:ext>
            </a:extLst>
          </p:cNvPr>
          <p:cNvPicPr>
            <a:picLocks noChangeAspect="1"/>
          </p:cNvPicPr>
          <p:nvPr/>
        </p:nvPicPr>
        <p:blipFill>
          <a:blip r:embed="rId2"/>
          <a:stretch>
            <a:fillRect/>
          </a:stretch>
        </p:blipFill>
        <p:spPr>
          <a:xfrm>
            <a:off x="2797103" y="2515760"/>
            <a:ext cx="6382641" cy="3458058"/>
          </a:xfrm>
          <a:prstGeom prst="rect">
            <a:avLst/>
          </a:prstGeom>
        </p:spPr>
      </p:pic>
    </p:spTree>
    <p:extLst>
      <p:ext uri="{BB962C8B-B14F-4D97-AF65-F5344CB8AC3E}">
        <p14:creationId xmlns:p14="http://schemas.microsoft.com/office/powerpoint/2010/main" val="384380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2DEEAE-9CB0-49A4-AB1C-1EF6BB71A9A2}"/>
              </a:ext>
            </a:extLst>
          </p:cNvPr>
          <p:cNvSpPr>
            <a:spLocks noGrp="1"/>
          </p:cNvSpPr>
          <p:nvPr>
            <p:ph type="title"/>
          </p:nvPr>
        </p:nvSpPr>
        <p:spPr>
          <a:xfrm>
            <a:off x="8711005" y="363071"/>
            <a:ext cx="3200400" cy="1737360"/>
          </a:xfrm>
        </p:spPr>
        <p:txBody>
          <a:bodyPr/>
          <a:lstStyle/>
          <a:p>
            <a:r>
              <a:rPr lang="en-US">
                <a:effectLst/>
              </a:rPr>
              <a:t>Conclusions </a:t>
            </a:r>
            <a:endParaRPr lang="ru-KZ"/>
          </a:p>
        </p:txBody>
      </p:sp>
      <p:sp>
        <p:nvSpPr>
          <p:cNvPr id="3" name="Объект 2">
            <a:extLst>
              <a:ext uri="{FF2B5EF4-FFF2-40B4-BE49-F238E27FC236}">
                <a16:creationId xmlns:a16="http://schemas.microsoft.com/office/drawing/2014/main" id="{127A3D06-D269-4278-BCFB-FB008473E0E6}"/>
              </a:ext>
            </a:extLst>
          </p:cNvPr>
          <p:cNvSpPr>
            <a:spLocks noGrp="1"/>
          </p:cNvSpPr>
          <p:nvPr>
            <p:ph idx="1"/>
          </p:nvPr>
        </p:nvSpPr>
        <p:spPr>
          <a:xfrm>
            <a:off x="838200" y="1340223"/>
            <a:ext cx="6711696" cy="5020056"/>
          </a:xfrm>
        </p:spPr>
        <p:txBody>
          <a:bodyPr/>
          <a:lstStyle/>
          <a:p>
            <a:r>
              <a:rPr lang="en-US"/>
              <a:t>The Viola-Jones algorithm, an efficient machine learning approach for object detection, has been reviewed. Four key concepts forming the foundation of this technique have been explained.</a:t>
            </a:r>
            <a:endParaRPr lang="ru-KZ"/>
          </a:p>
        </p:txBody>
      </p:sp>
    </p:spTree>
    <p:extLst>
      <p:ext uri="{BB962C8B-B14F-4D97-AF65-F5344CB8AC3E}">
        <p14:creationId xmlns:p14="http://schemas.microsoft.com/office/powerpoint/2010/main" val="170137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4559A-55D6-44C8-8B3E-D5823C727103}"/>
              </a:ext>
            </a:extLst>
          </p:cNvPr>
          <p:cNvSpPr txBox="1"/>
          <p:nvPr/>
        </p:nvSpPr>
        <p:spPr>
          <a:xfrm>
            <a:off x="1308846" y="877650"/>
            <a:ext cx="6096000" cy="369332"/>
          </a:xfrm>
          <a:prstGeom prst="rect">
            <a:avLst/>
          </a:prstGeom>
          <a:noFill/>
        </p:spPr>
        <p:txBody>
          <a:bodyPr wrap="square">
            <a:spAutoFit/>
          </a:bodyPr>
          <a:lstStyle/>
          <a:p>
            <a:r>
              <a:rPr lang="en-US">
                <a:effectLst/>
                <a:highlight>
                  <a:srgbClr val="FFFF00"/>
                </a:highlight>
              </a:rPr>
              <a:t>"How do I detect objects in an image?"</a:t>
            </a:r>
            <a:endParaRPr lang="ru-KZ">
              <a:highlight>
                <a:srgbClr val="FFFF00"/>
              </a:highlight>
            </a:endParaRPr>
          </a:p>
        </p:txBody>
      </p:sp>
      <p:sp>
        <p:nvSpPr>
          <p:cNvPr id="5" name="TextBox 4">
            <a:extLst>
              <a:ext uri="{FF2B5EF4-FFF2-40B4-BE49-F238E27FC236}">
                <a16:creationId xmlns:a16="http://schemas.microsoft.com/office/drawing/2014/main" id="{205CB698-D147-420A-9D71-57633380BF00}"/>
              </a:ext>
            </a:extLst>
          </p:cNvPr>
          <p:cNvSpPr txBox="1"/>
          <p:nvPr/>
        </p:nvSpPr>
        <p:spPr>
          <a:xfrm>
            <a:off x="1308846" y="1933272"/>
            <a:ext cx="9251577" cy="1477328"/>
          </a:xfrm>
          <a:prstGeom prst="rect">
            <a:avLst/>
          </a:prstGeom>
          <a:noFill/>
        </p:spPr>
        <p:txBody>
          <a:bodyPr wrap="square">
            <a:spAutoFit/>
          </a:bodyPr>
          <a:lstStyle/>
          <a:p>
            <a:r>
              <a:rPr lang="en-US">
                <a:effectLst/>
              </a:rPr>
              <a:t>Modern systems often use deep learning, but in practice many devices and programs still use an older but effective method developed in the early 2000s.</a:t>
            </a:r>
            <a:endParaRPr lang="ru-RU">
              <a:effectLst/>
            </a:endParaRPr>
          </a:p>
          <a:p>
            <a:endParaRPr lang="ru-RU"/>
          </a:p>
          <a:p>
            <a:r>
              <a:rPr lang="en-US">
                <a:effectLst/>
              </a:rPr>
              <a:t>Before the advent of powerful neural networks, researchers developed machine learning algorithms with manual features, small neural networks, and other classifiers.</a:t>
            </a:r>
            <a:endParaRPr lang="ru-KZ"/>
          </a:p>
        </p:txBody>
      </p:sp>
      <p:pic>
        <p:nvPicPr>
          <p:cNvPr id="2052" name="Picture 4" descr="PDF] Rapid object detection using a boosted cascade of simple features |  Semantic Scholar">
            <a:extLst>
              <a:ext uri="{FF2B5EF4-FFF2-40B4-BE49-F238E27FC236}">
                <a16:creationId xmlns:a16="http://schemas.microsoft.com/office/drawing/2014/main" id="{8D493D7C-2470-4FFC-B60B-826377F68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950" y="3447401"/>
            <a:ext cx="53721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12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7DF00E-3875-41A0-BB68-970A045DB8E7}"/>
              </a:ext>
            </a:extLst>
          </p:cNvPr>
          <p:cNvSpPr txBox="1"/>
          <p:nvPr/>
        </p:nvSpPr>
        <p:spPr>
          <a:xfrm>
            <a:off x="5324750" y="1290098"/>
            <a:ext cx="6096000" cy="2308324"/>
          </a:xfrm>
          <a:prstGeom prst="rect">
            <a:avLst/>
          </a:prstGeom>
          <a:noFill/>
        </p:spPr>
        <p:txBody>
          <a:bodyPr wrap="square">
            <a:spAutoFit/>
          </a:bodyPr>
          <a:lstStyle/>
          <a:p>
            <a:r>
              <a:rPr lang="ru-KZ"/>
              <a:t>In 2002, Paul Viola and Michael Jones presented the article "Rapid Object Detection using a Boosted Cascade of Simple Features".</a:t>
            </a:r>
            <a:endParaRPr lang="ru-RU"/>
          </a:p>
          <a:p>
            <a:endParaRPr lang="ru-RU"/>
          </a:p>
          <a:p>
            <a:r>
              <a:rPr lang="ru-KZ"/>
              <a:t>This work had a huge impact: more than 17,000 citations.</a:t>
            </a:r>
            <a:endParaRPr lang="ru-RU"/>
          </a:p>
          <a:p>
            <a:r>
              <a:rPr lang="ru-KZ"/>
              <a:t>Despite the development of deep learning, the Viola-Jones algorithm still remains relevant due to its speed and efficiency.</a:t>
            </a:r>
          </a:p>
        </p:txBody>
      </p:sp>
      <p:pic>
        <p:nvPicPr>
          <p:cNvPr id="1026" name="Picture 2" descr="Rapid Object Detection using a Boosted Cascade of Simple Features">
            <a:extLst>
              <a:ext uri="{FF2B5EF4-FFF2-40B4-BE49-F238E27FC236}">
                <a16:creationId xmlns:a16="http://schemas.microsoft.com/office/drawing/2014/main" id="{A7F25FD7-1C50-4B56-A281-9D703DBFA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75" y="381000"/>
            <a:ext cx="4714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1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1EFE8-B6B7-4CAC-A70E-38A6424270FC}"/>
              </a:ext>
            </a:extLst>
          </p:cNvPr>
          <p:cNvSpPr txBox="1"/>
          <p:nvPr/>
        </p:nvSpPr>
        <p:spPr>
          <a:xfrm>
            <a:off x="1326777" y="1399419"/>
            <a:ext cx="9421905" cy="923330"/>
          </a:xfrm>
          <a:prstGeom prst="rect">
            <a:avLst/>
          </a:prstGeom>
          <a:noFill/>
        </p:spPr>
        <p:txBody>
          <a:bodyPr wrap="square">
            <a:spAutoFit/>
          </a:bodyPr>
          <a:lstStyle/>
          <a:p>
            <a:r>
              <a:rPr lang="ru-KZ"/>
              <a:t>The algorithm was originally designed to detect faces. Despite the fact that it has lower accuracy than modern face detection methods based on convolutional neural networks (CNN), the Viola-Jones algorithm is still an effective solution for devices with limited resources.</a:t>
            </a:r>
          </a:p>
        </p:txBody>
      </p:sp>
      <p:sp>
        <p:nvSpPr>
          <p:cNvPr id="5" name="TextBox 4">
            <a:extLst>
              <a:ext uri="{FF2B5EF4-FFF2-40B4-BE49-F238E27FC236}">
                <a16:creationId xmlns:a16="http://schemas.microsoft.com/office/drawing/2014/main" id="{D4F8D67F-D2D4-4E2B-ACFD-A176743EB1E6}"/>
              </a:ext>
            </a:extLst>
          </p:cNvPr>
          <p:cNvSpPr txBox="1"/>
          <p:nvPr/>
        </p:nvSpPr>
        <p:spPr>
          <a:xfrm>
            <a:off x="1326777" y="3115707"/>
            <a:ext cx="6956612" cy="1477328"/>
          </a:xfrm>
          <a:prstGeom prst="rect">
            <a:avLst/>
          </a:prstGeom>
          <a:noFill/>
        </p:spPr>
        <p:txBody>
          <a:bodyPr wrap="square">
            <a:spAutoFit/>
          </a:bodyPr>
          <a:lstStyle/>
          <a:p>
            <a:r>
              <a:rPr lang="ru-KZ">
                <a:highlight>
                  <a:srgbClr val="FFFF00"/>
                </a:highlight>
              </a:rPr>
              <a:t>The Viola-Jones algorithm is based on four basic ideas:</a:t>
            </a:r>
            <a:endParaRPr lang="ru-RU">
              <a:highlight>
                <a:srgbClr val="FFFF00"/>
              </a:highlight>
            </a:endParaRPr>
          </a:p>
          <a:p>
            <a:pPr marL="285750" indent="-285750">
              <a:buFont typeface="Arial" panose="020B0604020202020204" pitchFamily="34" charset="0"/>
              <a:buChar char="•"/>
            </a:pPr>
            <a:r>
              <a:rPr lang="ru-KZ"/>
              <a:t>Haar-like features</a:t>
            </a:r>
            <a:endParaRPr lang="ru-RU"/>
          </a:p>
          <a:p>
            <a:pPr marL="285750" indent="-285750">
              <a:buFont typeface="Arial" panose="020B0604020202020204" pitchFamily="34" charset="0"/>
              <a:buChar char="•"/>
            </a:pPr>
            <a:r>
              <a:rPr lang="ru-KZ"/>
              <a:t>Integral images to speed up the calculation of features</a:t>
            </a:r>
            <a:endParaRPr lang="ru-RU"/>
          </a:p>
          <a:p>
            <a:pPr marL="285750" indent="-285750">
              <a:buFont typeface="Arial" panose="020B0604020202020204" pitchFamily="34" charset="0"/>
              <a:buChar char="•"/>
            </a:pPr>
            <a:r>
              <a:rPr lang="ru-KZ"/>
              <a:t>AdaBoost training for feature selection</a:t>
            </a:r>
            <a:endParaRPr lang="ru-RU"/>
          </a:p>
          <a:p>
            <a:pPr marL="285750" indent="-285750">
              <a:buFont typeface="Arial" panose="020B0604020202020204" pitchFamily="34" charset="0"/>
              <a:buChar char="•"/>
            </a:pPr>
            <a:r>
              <a:rPr lang="ru-KZ"/>
              <a:t>Cascade of classifiers for fast rejection of windows without faces.</a:t>
            </a:r>
          </a:p>
        </p:txBody>
      </p:sp>
    </p:spTree>
    <p:extLst>
      <p:ext uri="{BB962C8B-B14F-4D97-AF65-F5344CB8AC3E}">
        <p14:creationId xmlns:p14="http://schemas.microsoft.com/office/powerpoint/2010/main" val="261853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9904CA-36F5-483F-912D-E9E071AA7ED8}"/>
              </a:ext>
            </a:extLst>
          </p:cNvPr>
          <p:cNvSpPr>
            <a:spLocks noGrp="1"/>
          </p:cNvSpPr>
          <p:nvPr>
            <p:ph type="title"/>
          </p:nvPr>
        </p:nvSpPr>
        <p:spPr>
          <a:xfrm>
            <a:off x="2167128" y="1225296"/>
            <a:ext cx="10410354" cy="3520440"/>
          </a:xfrm>
        </p:spPr>
        <p:txBody>
          <a:bodyPr>
            <a:normAutofit/>
          </a:bodyPr>
          <a:lstStyle/>
          <a:p>
            <a:r>
              <a:rPr lang="en-US" sz="4800"/>
              <a:t>What are Haar features?</a:t>
            </a:r>
            <a:endParaRPr lang="ru-KZ" sz="4800"/>
          </a:p>
        </p:txBody>
      </p:sp>
      <p:sp>
        <p:nvSpPr>
          <p:cNvPr id="3" name="Текст 2">
            <a:extLst>
              <a:ext uri="{FF2B5EF4-FFF2-40B4-BE49-F238E27FC236}">
                <a16:creationId xmlns:a16="http://schemas.microsoft.com/office/drawing/2014/main" id="{6ABD7A38-1774-4DFE-BD40-9771CAF429A0}"/>
              </a:ext>
            </a:extLst>
          </p:cNvPr>
          <p:cNvSpPr>
            <a:spLocks noGrp="1"/>
          </p:cNvSpPr>
          <p:nvPr>
            <p:ph type="body" idx="1"/>
          </p:nvPr>
        </p:nvSpPr>
        <p:spPr>
          <a:xfrm>
            <a:off x="2165774" y="5020056"/>
            <a:ext cx="7184414" cy="1066800"/>
          </a:xfrm>
        </p:spPr>
        <p:txBody>
          <a:bodyPr/>
          <a:lstStyle/>
          <a:p>
            <a:r>
              <a:rPr lang="en-US"/>
              <a:t>The Viola-Jones algorithm uses a set of features similar to Haar wavelets, which are a set of square-shaped functions.</a:t>
            </a:r>
            <a:endParaRPr lang="ru-KZ"/>
          </a:p>
        </p:txBody>
      </p:sp>
    </p:spTree>
    <p:extLst>
      <p:ext uri="{BB962C8B-B14F-4D97-AF65-F5344CB8AC3E}">
        <p14:creationId xmlns:p14="http://schemas.microsoft.com/office/powerpoint/2010/main" val="168874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B97F61-119C-4E20-A6C4-014A9064FE93}"/>
              </a:ext>
            </a:extLst>
          </p:cNvPr>
          <p:cNvSpPr txBox="1"/>
          <p:nvPr/>
        </p:nvSpPr>
        <p:spPr>
          <a:xfrm>
            <a:off x="1290918" y="1061882"/>
            <a:ext cx="9637058" cy="369332"/>
          </a:xfrm>
          <a:prstGeom prst="rect">
            <a:avLst/>
          </a:prstGeom>
          <a:noFill/>
        </p:spPr>
        <p:txBody>
          <a:bodyPr wrap="square">
            <a:spAutoFit/>
          </a:bodyPr>
          <a:lstStyle/>
          <a:p>
            <a:r>
              <a:rPr lang="ru-KZ"/>
              <a:t>More specifically, the algorithm uses three types of Haar features, shown in the following figure:</a:t>
            </a:r>
          </a:p>
        </p:txBody>
      </p:sp>
      <p:pic>
        <p:nvPicPr>
          <p:cNvPr id="7" name="Рисунок 6">
            <a:extLst>
              <a:ext uri="{FF2B5EF4-FFF2-40B4-BE49-F238E27FC236}">
                <a16:creationId xmlns:a16="http://schemas.microsoft.com/office/drawing/2014/main" id="{1CDBFFBD-23C5-4A79-A5B5-6E4BF9EB415A}"/>
              </a:ext>
            </a:extLst>
          </p:cNvPr>
          <p:cNvPicPr>
            <a:picLocks noChangeAspect="1"/>
          </p:cNvPicPr>
          <p:nvPr/>
        </p:nvPicPr>
        <p:blipFill>
          <a:blip r:embed="rId2"/>
          <a:stretch>
            <a:fillRect/>
          </a:stretch>
        </p:blipFill>
        <p:spPr>
          <a:xfrm>
            <a:off x="2411187" y="1560313"/>
            <a:ext cx="7369626" cy="2433512"/>
          </a:xfrm>
          <a:prstGeom prst="rect">
            <a:avLst/>
          </a:prstGeom>
        </p:spPr>
      </p:pic>
      <p:sp>
        <p:nvSpPr>
          <p:cNvPr id="9" name="TextBox 8">
            <a:extLst>
              <a:ext uri="{FF2B5EF4-FFF2-40B4-BE49-F238E27FC236}">
                <a16:creationId xmlns:a16="http://schemas.microsoft.com/office/drawing/2014/main" id="{C10575F9-A63D-48C4-B71D-0DD6AC47B72C}"/>
              </a:ext>
            </a:extLst>
          </p:cNvPr>
          <p:cNvSpPr txBox="1"/>
          <p:nvPr/>
        </p:nvSpPr>
        <p:spPr>
          <a:xfrm>
            <a:off x="1290918" y="4420524"/>
            <a:ext cx="10031506" cy="1477328"/>
          </a:xfrm>
          <a:prstGeom prst="rect">
            <a:avLst/>
          </a:prstGeom>
          <a:noFill/>
        </p:spPr>
        <p:txBody>
          <a:bodyPr wrap="square">
            <a:spAutoFit/>
          </a:bodyPr>
          <a:lstStyle/>
          <a:p>
            <a:r>
              <a:rPr lang="ru-KZ"/>
              <a:t>Each function defines a set of rectangles in the image window. The rectangle can be marked as white or black. The value of the function is calculated as the difference between the sum of the pixel values in the white areas and the sum of the pixel values in the black areas.The value of the feature will be near zero for "flat areas", i.e. where all pixels have the same value. A large value of the feature will be obtained in areas where the pixels in the black and white rectangles are very different.</a:t>
            </a:r>
          </a:p>
        </p:txBody>
      </p:sp>
    </p:spTree>
    <p:extLst>
      <p:ext uri="{BB962C8B-B14F-4D97-AF65-F5344CB8AC3E}">
        <p14:creationId xmlns:p14="http://schemas.microsoft.com/office/powerpoint/2010/main" val="350252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8C1EC-5012-4682-B3D1-072AF61B76B6}"/>
              </a:ext>
            </a:extLst>
          </p:cNvPr>
          <p:cNvSpPr txBox="1"/>
          <p:nvPr/>
        </p:nvSpPr>
        <p:spPr>
          <a:xfrm>
            <a:off x="1389528" y="1021994"/>
            <a:ext cx="8570259" cy="1200329"/>
          </a:xfrm>
          <a:prstGeom prst="rect">
            <a:avLst/>
          </a:prstGeom>
          <a:noFill/>
        </p:spPr>
        <p:txBody>
          <a:bodyPr wrap="square">
            <a:spAutoFit/>
          </a:bodyPr>
          <a:lstStyle/>
          <a:p>
            <a:r>
              <a:rPr lang="ru-KZ"/>
              <a:t>As shown below, signs A and B are of great importance in face recognition because:</a:t>
            </a:r>
            <a:endParaRPr lang="ru-RU"/>
          </a:p>
          <a:p>
            <a:endParaRPr lang="ru-RU"/>
          </a:p>
          <a:p>
            <a:r>
              <a:rPr lang="ru-KZ"/>
              <a:t>the eye area is darker than the cheeksthe</a:t>
            </a:r>
            <a:endParaRPr lang="ru-RU"/>
          </a:p>
          <a:p>
            <a:r>
              <a:rPr lang="ru-KZ"/>
              <a:t>eye area is darker than the nose area</a:t>
            </a:r>
          </a:p>
        </p:txBody>
      </p:sp>
      <p:pic>
        <p:nvPicPr>
          <p:cNvPr id="5" name="Рисунок 4">
            <a:extLst>
              <a:ext uri="{FF2B5EF4-FFF2-40B4-BE49-F238E27FC236}">
                <a16:creationId xmlns:a16="http://schemas.microsoft.com/office/drawing/2014/main" id="{AC75025D-87FA-470B-8E36-203FE37EEF22}"/>
              </a:ext>
            </a:extLst>
          </p:cNvPr>
          <p:cNvPicPr>
            <a:picLocks noChangeAspect="1"/>
          </p:cNvPicPr>
          <p:nvPr/>
        </p:nvPicPr>
        <p:blipFill rotWithShape="1">
          <a:blip r:embed="rId2"/>
          <a:srcRect t="12211" b="4704"/>
          <a:stretch/>
        </p:blipFill>
        <p:spPr>
          <a:xfrm>
            <a:off x="2918008" y="2561949"/>
            <a:ext cx="5715004" cy="4147458"/>
          </a:xfrm>
          <a:prstGeom prst="rect">
            <a:avLst/>
          </a:prstGeom>
        </p:spPr>
      </p:pic>
    </p:spTree>
    <p:extLst>
      <p:ext uri="{BB962C8B-B14F-4D97-AF65-F5344CB8AC3E}">
        <p14:creationId xmlns:p14="http://schemas.microsoft.com/office/powerpoint/2010/main" val="99486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3F037-C0CA-414E-AE8D-AC2637CCD8D1}"/>
              </a:ext>
            </a:extLst>
          </p:cNvPr>
          <p:cNvSpPr txBox="1"/>
          <p:nvPr/>
        </p:nvSpPr>
        <p:spPr>
          <a:xfrm>
            <a:off x="1416424" y="1030052"/>
            <a:ext cx="6096000" cy="523220"/>
          </a:xfrm>
          <a:prstGeom prst="rect">
            <a:avLst/>
          </a:prstGeom>
          <a:noFill/>
        </p:spPr>
        <p:txBody>
          <a:bodyPr wrap="square">
            <a:spAutoFit/>
          </a:bodyPr>
          <a:lstStyle/>
          <a:p>
            <a:r>
              <a:rPr lang="ru-KZ" sz="2800">
                <a:highlight>
                  <a:srgbClr val="FFFF00"/>
                </a:highlight>
              </a:rPr>
              <a:t>Integral image</a:t>
            </a:r>
          </a:p>
        </p:txBody>
      </p:sp>
      <p:sp>
        <p:nvSpPr>
          <p:cNvPr id="5" name="TextBox 4">
            <a:extLst>
              <a:ext uri="{FF2B5EF4-FFF2-40B4-BE49-F238E27FC236}">
                <a16:creationId xmlns:a16="http://schemas.microsoft.com/office/drawing/2014/main" id="{4F842BA8-45BB-44A0-A3C8-BF6D938C5E1C}"/>
              </a:ext>
            </a:extLst>
          </p:cNvPr>
          <p:cNvSpPr txBox="1"/>
          <p:nvPr/>
        </p:nvSpPr>
        <p:spPr>
          <a:xfrm>
            <a:off x="1416424" y="2147518"/>
            <a:ext cx="8606117" cy="923330"/>
          </a:xfrm>
          <a:prstGeom prst="rect">
            <a:avLst/>
          </a:prstGeom>
          <a:noFill/>
        </p:spPr>
        <p:txBody>
          <a:bodyPr wrap="square">
            <a:spAutoFit/>
          </a:bodyPr>
          <a:lstStyle/>
          <a:p>
            <a:r>
              <a:rPr lang="ru-KZ"/>
              <a:t>An integral image is a data structure for efficiently calculating the sum of pixel values in a rectangular image window. Consequently, Haar features can be calculated very quickly using the integral representation of the image.</a:t>
            </a:r>
          </a:p>
        </p:txBody>
      </p:sp>
      <p:sp>
        <p:nvSpPr>
          <p:cNvPr id="7" name="TextBox 6">
            <a:extLst>
              <a:ext uri="{FF2B5EF4-FFF2-40B4-BE49-F238E27FC236}">
                <a16:creationId xmlns:a16="http://schemas.microsoft.com/office/drawing/2014/main" id="{341ED857-4C77-413F-8EFB-65B0B17781D9}"/>
              </a:ext>
            </a:extLst>
          </p:cNvPr>
          <p:cNvSpPr txBox="1"/>
          <p:nvPr/>
        </p:nvSpPr>
        <p:spPr>
          <a:xfrm>
            <a:off x="1416423" y="3527176"/>
            <a:ext cx="8758517" cy="646331"/>
          </a:xfrm>
          <a:prstGeom prst="rect">
            <a:avLst/>
          </a:prstGeom>
          <a:noFill/>
        </p:spPr>
        <p:txBody>
          <a:bodyPr wrap="square">
            <a:spAutoFit/>
          </a:bodyPr>
          <a:lstStyle/>
          <a:p>
            <a:r>
              <a:rPr lang="ru-KZ"/>
              <a:t>The integral image can be calculated in one pass from image </a:t>
            </a:r>
            <a:r>
              <a:rPr lang="ru-KZ" b="1"/>
              <a:t>I </a:t>
            </a:r>
            <a:r>
              <a:rPr lang="ru-KZ"/>
              <a:t>using the following equation:</a:t>
            </a:r>
          </a:p>
        </p:txBody>
      </p:sp>
      <p:pic>
        <p:nvPicPr>
          <p:cNvPr id="9" name="Рисунок 8">
            <a:extLst>
              <a:ext uri="{FF2B5EF4-FFF2-40B4-BE49-F238E27FC236}">
                <a16:creationId xmlns:a16="http://schemas.microsoft.com/office/drawing/2014/main" id="{FB9E963B-0EB9-4023-B243-6C72F1CB6353}"/>
              </a:ext>
            </a:extLst>
          </p:cNvPr>
          <p:cNvPicPr>
            <a:picLocks noChangeAspect="1"/>
          </p:cNvPicPr>
          <p:nvPr/>
        </p:nvPicPr>
        <p:blipFill>
          <a:blip r:embed="rId2"/>
          <a:stretch>
            <a:fillRect/>
          </a:stretch>
        </p:blipFill>
        <p:spPr>
          <a:xfrm>
            <a:off x="1886201" y="4731939"/>
            <a:ext cx="8419598" cy="494484"/>
          </a:xfrm>
          <a:prstGeom prst="rect">
            <a:avLst/>
          </a:prstGeom>
        </p:spPr>
      </p:pic>
    </p:spTree>
    <p:extLst>
      <p:ext uri="{BB962C8B-B14F-4D97-AF65-F5344CB8AC3E}">
        <p14:creationId xmlns:p14="http://schemas.microsoft.com/office/powerpoint/2010/main" val="245837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6231D-DD29-4592-AFDA-B80AB216A846}"/>
              </a:ext>
            </a:extLst>
          </p:cNvPr>
          <p:cNvSpPr txBox="1"/>
          <p:nvPr/>
        </p:nvSpPr>
        <p:spPr>
          <a:xfrm>
            <a:off x="1066800" y="806841"/>
            <a:ext cx="8507506" cy="646331"/>
          </a:xfrm>
          <a:prstGeom prst="rect">
            <a:avLst/>
          </a:prstGeom>
          <a:noFill/>
        </p:spPr>
        <p:txBody>
          <a:bodyPr wrap="square">
            <a:spAutoFit/>
          </a:bodyPr>
          <a:lstStyle/>
          <a:p>
            <a:r>
              <a:rPr lang="ru-KZ"/>
              <a:t>It can be shown that the sum in any rectangular area requires four integral image values, regardless of the window size.:</a:t>
            </a:r>
          </a:p>
        </p:txBody>
      </p:sp>
      <p:pic>
        <p:nvPicPr>
          <p:cNvPr id="5" name="Рисунок 4">
            <a:extLst>
              <a:ext uri="{FF2B5EF4-FFF2-40B4-BE49-F238E27FC236}">
                <a16:creationId xmlns:a16="http://schemas.microsoft.com/office/drawing/2014/main" id="{997AB396-07BB-451D-99C4-D7ED6772C0E2}"/>
              </a:ext>
            </a:extLst>
          </p:cNvPr>
          <p:cNvPicPr>
            <a:picLocks noChangeAspect="1"/>
          </p:cNvPicPr>
          <p:nvPr/>
        </p:nvPicPr>
        <p:blipFill>
          <a:blip r:embed="rId2"/>
          <a:stretch>
            <a:fillRect/>
          </a:stretch>
        </p:blipFill>
        <p:spPr>
          <a:xfrm>
            <a:off x="4052084" y="1430529"/>
            <a:ext cx="3343800" cy="2414460"/>
          </a:xfrm>
          <a:prstGeom prst="rect">
            <a:avLst/>
          </a:prstGeom>
        </p:spPr>
      </p:pic>
      <p:sp>
        <p:nvSpPr>
          <p:cNvPr id="7" name="TextBox 6">
            <a:extLst>
              <a:ext uri="{FF2B5EF4-FFF2-40B4-BE49-F238E27FC236}">
                <a16:creationId xmlns:a16="http://schemas.microsoft.com/office/drawing/2014/main" id="{AE61081B-3F90-4672-89AA-F1F1C305F3D3}"/>
              </a:ext>
            </a:extLst>
          </p:cNvPr>
          <p:cNvSpPr txBox="1"/>
          <p:nvPr/>
        </p:nvSpPr>
        <p:spPr>
          <a:xfrm>
            <a:off x="1066800" y="4153355"/>
            <a:ext cx="9000565" cy="646331"/>
          </a:xfrm>
          <a:prstGeom prst="rect">
            <a:avLst/>
          </a:prstGeom>
          <a:noFill/>
        </p:spPr>
        <p:txBody>
          <a:bodyPr wrap="square">
            <a:spAutoFit/>
          </a:bodyPr>
          <a:lstStyle/>
          <a:p>
            <a:r>
              <a:rPr lang="ru-KZ"/>
              <a:t>More specifically, the sum of the pixel values inside the rectangle ABCD shown above can be calculated as follows:</a:t>
            </a:r>
          </a:p>
        </p:txBody>
      </p:sp>
      <p:pic>
        <p:nvPicPr>
          <p:cNvPr id="9" name="Рисунок 8">
            <a:extLst>
              <a:ext uri="{FF2B5EF4-FFF2-40B4-BE49-F238E27FC236}">
                <a16:creationId xmlns:a16="http://schemas.microsoft.com/office/drawing/2014/main" id="{7FAAE3E8-33A2-436C-9283-091AB256CE6B}"/>
              </a:ext>
            </a:extLst>
          </p:cNvPr>
          <p:cNvPicPr>
            <a:picLocks noChangeAspect="1"/>
          </p:cNvPicPr>
          <p:nvPr/>
        </p:nvPicPr>
        <p:blipFill>
          <a:blip r:embed="rId3"/>
          <a:stretch>
            <a:fillRect/>
          </a:stretch>
        </p:blipFill>
        <p:spPr>
          <a:xfrm>
            <a:off x="3012141" y="4914616"/>
            <a:ext cx="5536577" cy="1176226"/>
          </a:xfrm>
          <a:prstGeom prst="rect">
            <a:avLst/>
          </a:prstGeom>
        </p:spPr>
      </p:pic>
    </p:spTree>
    <p:extLst>
      <p:ext uri="{BB962C8B-B14F-4D97-AF65-F5344CB8AC3E}">
        <p14:creationId xmlns:p14="http://schemas.microsoft.com/office/powerpoint/2010/main" val="62905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{5540C568-8B37-4417-8EDD-7490FAE47140}tf03090434</Template>
  <TotalTime>80</TotalTime>
  <Words>733</Words>
  <Application>Microsoft Office PowerPoint</Application>
  <PresentationFormat>Широкоэкранный</PresentationFormat>
  <Paragraphs>41</Paragraphs>
  <Slides>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Arial</vt:lpstr>
      <vt:lpstr>Cambria</vt:lpstr>
      <vt:lpstr>Inter</vt:lpstr>
      <vt:lpstr>Rockwell</vt:lpstr>
      <vt:lpstr>Rockwell Condensed</vt:lpstr>
      <vt:lpstr>Wingdings</vt:lpstr>
      <vt:lpstr>Дерево</vt:lpstr>
      <vt:lpstr>Viola Jones Algorithm  HAAR CASCADE</vt:lpstr>
      <vt:lpstr>Презентация PowerPoint</vt:lpstr>
      <vt:lpstr>Презентация PowerPoint</vt:lpstr>
      <vt:lpstr>Презентация PowerPoint</vt:lpstr>
      <vt:lpstr>What are Haar features?</vt:lpstr>
      <vt:lpstr>Презентация PowerPoint</vt:lpstr>
      <vt:lpstr>Презентация PowerPoint</vt:lpstr>
      <vt:lpstr>Презентация PowerPoint</vt:lpstr>
      <vt:lpstr>Презентация PowerPoint</vt:lpstr>
      <vt:lpstr>Learning with AdaBoost </vt:lpstr>
      <vt:lpstr>Презентация PowerPoint</vt:lpstr>
      <vt:lpstr>Презентация PowerPoint</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Viola Jones Algorithm  HAAR CASCADE</dc:title>
  <dc:creator>Aruzhan Bekenova</dc:creator>
  <cp:lastModifiedBy>Aruzhan Bekenova</cp:lastModifiedBy>
  <cp:revision>7</cp:revision>
  <dcterms:created xsi:type="dcterms:W3CDTF">2025-02-09T05:08:35Z</dcterms:created>
  <dcterms:modified xsi:type="dcterms:W3CDTF">2025-02-09T06:28:40Z</dcterms:modified>
</cp:coreProperties>
</file>