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ru-RU"/>
              <a:t>Образец заголовка</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2/19/2025</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ru-RU"/>
              <a:t>Образец заголовка</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2/19/2025</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ru-RU"/>
              <a:t>Образец заголовка</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ru-RU"/>
              <a:t>Образец заголовка</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2/19/2025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2/19/2025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ru-RU"/>
              <a:t>Образец заголовка</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2/19/2025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ru-RU"/>
              <a:t>Образец заголовка</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2/19/2025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2/19/2025</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A7B81A3-2B3C-4985-8EC9-95E2FF22BF67}"/>
              </a:ext>
            </a:extLst>
          </p:cNvPr>
          <p:cNvSpPr>
            <a:spLocks noGrp="1"/>
          </p:cNvSpPr>
          <p:nvPr>
            <p:ph type="ctrTitle"/>
          </p:nvPr>
        </p:nvSpPr>
        <p:spPr/>
        <p:txBody>
          <a:bodyPr/>
          <a:lstStyle/>
          <a:p>
            <a:r>
              <a:rPr lang="en-US" sz="2800"/>
              <a:t>Comparison of Object Detection Methods: Viola-Jones vs. Alternative Algorithms</a:t>
            </a:r>
            <a:endParaRPr lang="ru-KZ" sz="2800"/>
          </a:p>
        </p:txBody>
      </p:sp>
      <p:sp>
        <p:nvSpPr>
          <p:cNvPr id="3" name="Подзаголовок 2">
            <a:extLst>
              <a:ext uri="{FF2B5EF4-FFF2-40B4-BE49-F238E27FC236}">
                <a16:creationId xmlns:a16="http://schemas.microsoft.com/office/drawing/2014/main" id="{98266BC7-C398-4D55-8B30-B92F05C188CE}"/>
              </a:ext>
            </a:extLst>
          </p:cNvPr>
          <p:cNvSpPr>
            <a:spLocks noGrp="1"/>
          </p:cNvSpPr>
          <p:nvPr>
            <p:ph type="subTitle" idx="1"/>
          </p:nvPr>
        </p:nvSpPr>
        <p:spPr/>
        <p:txBody>
          <a:bodyPr/>
          <a:lstStyle/>
          <a:p>
            <a:r>
              <a:rPr lang="en-US"/>
              <a:t>Hog and YOLO</a:t>
            </a:r>
            <a:endParaRPr lang="ru-KZ"/>
          </a:p>
        </p:txBody>
      </p:sp>
    </p:spTree>
    <p:extLst>
      <p:ext uri="{BB962C8B-B14F-4D97-AF65-F5344CB8AC3E}">
        <p14:creationId xmlns:p14="http://schemas.microsoft.com/office/powerpoint/2010/main" val="1494498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A39610-FC67-4D18-ACDF-20757B351264}"/>
              </a:ext>
            </a:extLst>
          </p:cNvPr>
          <p:cNvSpPr txBox="1"/>
          <p:nvPr/>
        </p:nvSpPr>
        <p:spPr>
          <a:xfrm>
            <a:off x="1371601" y="1141257"/>
            <a:ext cx="4419600" cy="3416320"/>
          </a:xfrm>
          <a:prstGeom prst="rect">
            <a:avLst/>
          </a:prstGeom>
          <a:noFill/>
        </p:spPr>
        <p:txBody>
          <a:bodyPr wrap="square">
            <a:spAutoFit/>
          </a:bodyPr>
          <a:lstStyle/>
          <a:p>
            <a:r>
              <a:rPr lang="ru-KZ"/>
              <a:t>How are these rectangles (bounding boxes) drawn around the cell? How is their size and position determined? This is where the anchor boxes technique (translated as anchor boxes, or "anchor rectangles") comes into play. They are set at the very beginning either by the user himself, or their sizes are determined based on the sizes of the bounding boxes that are in the dataset on which YOLO will train (K-means clustering and IoU are used to determine the most suitable sizes).</a:t>
            </a:r>
          </a:p>
        </p:txBody>
      </p:sp>
      <p:pic>
        <p:nvPicPr>
          <p:cNvPr id="5" name="Рисунок 4">
            <a:extLst>
              <a:ext uri="{FF2B5EF4-FFF2-40B4-BE49-F238E27FC236}">
                <a16:creationId xmlns:a16="http://schemas.microsoft.com/office/drawing/2014/main" id="{15F35D1B-D824-404A-BD26-502D1F51D90F}"/>
              </a:ext>
            </a:extLst>
          </p:cNvPr>
          <p:cNvPicPr>
            <a:picLocks noChangeAspect="1"/>
          </p:cNvPicPr>
          <p:nvPr/>
        </p:nvPicPr>
        <p:blipFill rotWithShape="1">
          <a:blip r:embed="rId2"/>
          <a:srcRect l="20486"/>
          <a:stretch/>
        </p:blipFill>
        <p:spPr>
          <a:xfrm>
            <a:off x="6564981" y="636493"/>
            <a:ext cx="4882948" cy="5159926"/>
          </a:xfrm>
          <a:prstGeom prst="rect">
            <a:avLst/>
          </a:prstGeom>
        </p:spPr>
      </p:pic>
    </p:spTree>
    <p:extLst>
      <p:ext uri="{BB962C8B-B14F-4D97-AF65-F5344CB8AC3E}">
        <p14:creationId xmlns:p14="http://schemas.microsoft.com/office/powerpoint/2010/main" val="3319452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982B63-B16F-46C5-A651-32411D51A624}"/>
              </a:ext>
            </a:extLst>
          </p:cNvPr>
          <p:cNvSpPr txBox="1"/>
          <p:nvPr/>
        </p:nvSpPr>
        <p:spPr>
          <a:xfrm>
            <a:off x="1694330" y="689392"/>
            <a:ext cx="6096000" cy="369332"/>
          </a:xfrm>
          <a:prstGeom prst="rect">
            <a:avLst/>
          </a:prstGeom>
          <a:noFill/>
        </p:spPr>
        <p:txBody>
          <a:bodyPr wrap="square">
            <a:spAutoFit/>
          </a:bodyPr>
          <a:lstStyle/>
          <a:p>
            <a:r>
              <a:rPr lang="ru-KZ" b="1">
                <a:highlight>
                  <a:srgbClr val="FF0000"/>
                </a:highlight>
              </a:rPr>
              <a:t>How can I apply YOLO models to my devices?</a:t>
            </a:r>
          </a:p>
        </p:txBody>
      </p:sp>
      <p:sp>
        <p:nvSpPr>
          <p:cNvPr id="5" name="TextBox 4">
            <a:extLst>
              <a:ext uri="{FF2B5EF4-FFF2-40B4-BE49-F238E27FC236}">
                <a16:creationId xmlns:a16="http://schemas.microsoft.com/office/drawing/2014/main" id="{BB972ABB-A6F3-4BC3-8D9D-07ED5CC30AF9}"/>
              </a:ext>
            </a:extLst>
          </p:cNvPr>
          <p:cNvSpPr txBox="1"/>
          <p:nvPr/>
        </p:nvSpPr>
        <p:spPr>
          <a:xfrm>
            <a:off x="1299881" y="1277942"/>
            <a:ext cx="10416989" cy="646331"/>
          </a:xfrm>
          <a:prstGeom prst="rect">
            <a:avLst/>
          </a:prstGeom>
          <a:noFill/>
        </p:spPr>
        <p:txBody>
          <a:bodyPr wrap="square">
            <a:spAutoFit/>
          </a:bodyPr>
          <a:lstStyle/>
          <a:p>
            <a:r>
              <a:rPr lang="ru-KZ"/>
              <a:t>deploying models becomes easy. This is all thanks to the modules found in the Viam registry and the open source YOLO models in the repositories, such as Hugging Face, or those that you created yourself.</a:t>
            </a:r>
          </a:p>
        </p:txBody>
      </p:sp>
      <p:pic>
        <p:nvPicPr>
          <p:cNvPr id="7" name="Рисунок 6">
            <a:extLst>
              <a:ext uri="{FF2B5EF4-FFF2-40B4-BE49-F238E27FC236}">
                <a16:creationId xmlns:a16="http://schemas.microsoft.com/office/drawing/2014/main" id="{0C054E4E-E54E-47D6-9338-8844DAB26303}"/>
              </a:ext>
            </a:extLst>
          </p:cNvPr>
          <p:cNvPicPr>
            <a:picLocks noChangeAspect="1"/>
          </p:cNvPicPr>
          <p:nvPr/>
        </p:nvPicPr>
        <p:blipFill>
          <a:blip r:embed="rId2"/>
          <a:stretch>
            <a:fillRect/>
          </a:stretch>
        </p:blipFill>
        <p:spPr>
          <a:xfrm>
            <a:off x="2492189" y="1982072"/>
            <a:ext cx="8208138" cy="4677581"/>
          </a:xfrm>
          <a:prstGeom prst="rect">
            <a:avLst/>
          </a:prstGeom>
        </p:spPr>
      </p:pic>
    </p:spTree>
    <p:extLst>
      <p:ext uri="{BB962C8B-B14F-4D97-AF65-F5344CB8AC3E}">
        <p14:creationId xmlns:p14="http://schemas.microsoft.com/office/powerpoint/2010/main" val="84055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8C8762-49B0-48B8-91A2-EAC1F035A8E3}"/>
              </a:ext>
            </a:extLst>
          </p:cNvPr>
          <p:cNvSpPr txBox="1"/>
          <p:nvPr/>
        </p:nvSpPr>
        <p:spPr>
          <a:xfrm>
            <a:off x="1595716" y="665220"/>
            <a:ext cx="8821271" cy="2308324"/>
          </a:xfrm>
          <a:prstGeom prst="rect">
            <a:avLst/>
          </a:prstGeom>
          <a:noFill/>
        </p:spPr>
        <p:txBody>
          <a:bodyPr wrap="square">
            <a:spAutoFit/>
          </a:bodyPr>
          <a:lstStyle/>
          <a:p>
            <a:r>
              <a:rPr lang="ru-KZ"/>
              <a:t>After configuring your device in Viam, you will only need to:</a:t>
            </a:r>
            <a:endParaRPr lang="en-US"/>
          </a:p>
          <a:p>
            <a:endParaRPr lang="en-US"/>
          </a:p>
          <a:p>
            <a:r>
              <a:rPr lang="ru-KZ"/>
              <a:t>Add the YOLOv5 or YOLOv8 Vision Service module to your configuration.</a:t>
            </a:r>
            <a:endParaRPr lang="en-US"/>
          </a:p>
          <a:p>
            <a:r>
              <a:rPr lang="ru-KZ"/>
              <a:t>Go to Hugging Face and find a model that suits your taste.Enter the model's location in JSON. This will tell the YOLO module where to point the pointer. </a:t>
            </a:r>
            <a:endParaRPr lang="en-US"/>
          </a:p>
          <a:p>
            <a:endParaRPr lang="en-US"/>
          </a:p>
          <a:p>
            <a:r>
              <a:rPr lang="ru-KZ"/>
              <a:t>For example, the following code tells the Vision Service to point a pointer to the helmet detection model in the HuggingFace repository.</a:t>
            </a:r>
          </a:p>
        </p:txBody>
      </p:sp>
      <p:pic>
        <p:nvPicPr>
          <p:cNvPr id="5" name="Рисунок 4">
            <a:extLst>
              <a:ext uri="{FF2B5EF4-FFF2-40B4-BE49-F238E27FC236}">
                <a16:creationId xmlns:a16="http://schemas.microsoft.com/office/drawing/2014/main" id="{19EBB740-E2B7-41F7-8BAB-E33B260EEC5F}"/>
              </a:ext>
            </a:extLst>
          </p:cNvPr>
          <p:cNvPicPr>
            <a:picLocks noChangeAspect="1"/>
          </p:cNvPicPr>
          <p:nvPr/>
        </p:nvPicPr>
        <p:blipFill>
          <a:blip r:embed="rId2"/>
          <a:stretch>
            <a:fillRect/>
          </a:stretch>
        </p:blipFill>
        <p:spPr>
          <a:xfrm>
            <a:off x="3564761" y="3787504"/>
            <a:ext cx="5582429" cy="1219370"/>
          </a:xfrm>
          <a:prstGeom prst="rect">
            <a:avLst/>
          </a:prstGeom>
        </p:spPr>
      </p:pic>
    </p:spTree>
    <p:extLst>
      <p:ext uri="{BB962C8B-B14F-4D97-AF65-F5344CB8AC3E}">
        <p14:creationId xmlns:p14="http://schemas.microsoft.com/office/powerpoint/2010/main" val="663738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Таблица 9">
            <a:extLst>
              <a:ext uri="{FF2B5EF4-FFF2-40B4-BE49-F238E27FC236}">
                <a16:creationId xmlns:a16="http://schemas.microsoft.com/office/drawing/2014/main" id="{7463B8B8-23FB-4FE1-9A34-D70E720993F8}"/>
              </a:ext>
            </a:extLst>
          </p:cNvPr>
          <p:cNvGraphicFramePr>
            <a:graphicFrameLocks noGrp="1"/>
          </p:cNvGraphicFramePr>
          <p:nvPr>
            <p:extLst>
              <p:ext uri="{D42A27DB-BD31-4B8C-83A1-F6EECF244321}">
                <p14:modId xmlns:p14="http://schemas.microsoft.com/office/powerpoint/2010/main" val="2106758671"/>
              </p:ext>
            </p:extLst>
          </p:nvPr>
        </p:nvGraphicFramePr>
        <p:xfrm>
          <a:off x="1586752" y="661146"/>
          <a:ext cx="9350192" cy="5784476"/>
        </p:xfrm>
        <a:graphic>
          <a:graphicData uri="http://schemas.openxmlformats.org/drawingml/2006/table">
            <a:tbl>
              <a:tblPr/>
              <a:tblGrid>
                <a:gridCol w="2337548">
                  <a:extLst>
                    <a:ext uri="{9D8B030D-6E8A-4147-A177-3AD203B41FA5}">
                      <a16:colId xmlns:a16="http://schemas.microsoft.com/office/drawing/2014/main" val="2814837572"/>
                    </a:ext>
                  </a:extLst>
                </a:gridCol>
                <a:gridCol w="2337548">
                  <a:extLst>
                    <a:ext uri="{9D8B030D-6E8A-4147-A177-3AD203B41FA5}">
                      <a16:colId xmlns:a16="http://schemas.microsoft.com/office/drawing/2014/main" val="3727360417"/>
                    </a:ext>
                  </a:extLst>
                </a:gridCol>
                <a:gridCol w="2337548">
                  <a:extLst>
                    <a:ext uri="{9D8B030D-6E8A-4147-A177-3AD203B41FA5}">
                      <a16:colId xmlns:a16="http://schemas.microsoft.com/office/drawing/2014/main" val="921519354"/>
                    </a:ext>
                  </a:extLst>
                </a:gridCol>
                <a:gridCol w="2337548">
                  <a:extLst>
                    <a:ext uri="{9D8B030D-6E8A-4147-A177-3AD203B41FA5}">
                      <a16:colId xmlns:a16="http://schemas.microsoft.com/office/drawing/2014/main" val="2520071456"/>
                    </a:ext>
                  </a:extLst>
                </a:gridCol>
              </a:tblGrid>
              <a:tr h="710374">
                <a:tc>
                  <a:txBody>
                    <a:bodyPr/>
                    <a:lstStyle/>
                    <a:p>
                      <a:r>
                        <a:rPr lang="en-US" sz="1200"/>
                        <a:t>Feature</a:t>
                      </a:r>
                    </a:p>
                  </a:txBody>
                  <a:tcPr marL="62832" marR="62832" marT="31416" marB="31416" anchor="ctr">
                    <a:lnL>
                      <a:noFill/>
                    </a:lnL>
                    <a:lnR>
                      <a:noFill/>
                    </a:lnR>
                    <a:lnT>
                      <a:noFill/>
                    </a:lnT>
                    <a:lnB>
                      <a:noFill/>
                    </a:lnB>
                  </a:tcPr>
                </a:tc>
                <a:tc>
                  <a:txBody>
                    <a:bodyPr/>
                    <a:lstStyle/>
                    <a:p>
                      <a:r>
                        <a:rPr lang="en-US" sz="1200"/>
                        <a:t>Viola-Jones</a:t>
                      </a:r>
                    </a:p>
                  </a:txBody>
                  <a:tcPr marL="62832" marR="62832" marT="31416" marB="31416" anchor="ctr">
                    <a:lnL>
                      <a:noFill/>
                    </a:lnL>
                    <a:lnR>
                      <a:noFill/>
                    </a:lnR>
                    <a:lnT>
                      <a:noFill/>
                    </a:lnT>
                    <a:lnB>
                      <a:noFill/>
                    </a:lnB>
                  </a:tcPr>
                </a:tc>
                <a:tc>
                  <a:txBody>
                    <a:bodyPr/>
                    <a:lstStyle/>
                    <a:p>
                      <a:r>
                        <a:rPr lang="en-US" sz="1200"/>
                        <a:t>HOG + SVM</a:t>
                      </a:r>
                    </a:p>
                  </a:txBody>
                  <a:tcPr marL="62832" marR="62832" marT="31416" marB="31416" anchor="ctr">
                    <a:lnL>
                      <a:noFill/>
                    </a:lnL>
                    <a:lnR>
                      <a:noFill/>
                    </a:lnR>
                    <a:lnT>
                      <a:noFill/>
                    </a:lnT>
                    <a:lnB>
                      <a:noFill/>
                    </a:lnB>
                  </a:tcPr>
                </a:tc>
                <a:tc>
                  <a:txBody>
                    <a:bodyPr/>
                    <a:lstStyle/>
                    <a:p>
                      <a:r>
                        <a:rPr lang="en-US" sz="1200"/>
                        <a:t>YOLO (You Only Look Once)</a:t>
                      </a:r>
                    </a:p>
                  </a:txBody>
                  <a:tcPr marL="62832" marR="62832" marT="31416" marB="31416" anchor="ctr">
                    <a:lnL>
                      <a:noFill/>
                    </a:lnL>
                    <a:lnR>
                      <a:noFill/>
                    </a:lnR>
                    <a:lnT>
                      <a:noFill/>
                    </a:lnT>
                    <a:lnB>
                      <a:noFill/>
                    </a:lnB>
                  </a:tcPr>
                </a:tc>
                <a:extLst>
                  <a:ext uri="{0D108BD9-81ED-4DB2-BD59-A6C34878D82A}">
                    <a16:rowId xmlns:a16="http://schemas.microsoft.com/office/drawing/2014/main" val="1129459500"/>
                  </a:ext>
                </a:extLst>
              </a:tr>
              <a:tr h="710374">
                <a:tc>
                  <a:txBody>
                    <a:bodyPr/>
                    <a:lstStyle/>
                    <a:p>
                      <a:r>
                        <a:rPr lang="en-US" sz="1200" b="1"/>
                        <a:t>Detection Type</a:t>
                      </a:r>
                      <a:endParaRPr lang="en-US" sz="1200"/>
                    </a:p>
                  </a:txBody>
                  <a:tcPr marL="62832" marR="62832" marT="31416" marB="31416" anchor="ctr">
                    <a:lnL>
                      <a:noFill/>
                    </a:lnL>
                    <a:lnR>
                      <a:noFill/>
                    </a:lnR>
                    <a:lnT>
                      <a:noFill/>
                    </a:lnT>
                    <a:lnB>
                      <a:noFill/>
                    </a:lnB>
                  </a:tcPr>
                </a:tc>
                <a:tc>
                  <a:txBody>
                    <a:bodyPr/>
                    <a:lstStyle/>
                    <a:p>
                      <a:r>
                        <a:rPr lang="en-US" sz="1200"/>
                        <a:t>Face Detection (primarily)</a:t>
                      </a:r>
                    </a:p>
                  </a:txBody>
                  <a:tcPr marL="62832" marR="62832" marT="31416" marB="31416" anchor="ctr">
                    <a:lnL>
                      <a:noFill/>
                    </a:lnL>
                    <a:lnR>
                      <a:noFill/>
                    </a:lnR>
                    <a:lnT>
                      <a:noFill/>
                    </a:lnT>
                    <a:lnB>
                      <a:noFill/>
                    </a:lnB>
                  </a:tcPr>
                </a:tc>
                <a:tc>
                  <a:txBody>
                    <a:bodyPr/>
                    <a:lstStyle/>
                    <a:p>
                      <a:r>
                        <a:rPr lang="en-US" sz="1200"/>
                        <a:t>General Object Detection</a:t>
                      </a:r>
                    </a:p>
                  </a:txBody>
                  <a:tcPr marL="62832" marR="62832" marT="31416" marB="31416" anchor="ctr">
                    <a:lnL>
                      <a:noFill/>
                    </a:lnL>
                    <a:lnR>
                      <a:noFill/>
                    </a:lnR>
                    <a:lnT>
                      <a:noFill/>
                    </a:lnT>
                    <a:lnB>
                      <a:noFill/>
                    </a:lnB>
                  </a:tcPr>
                </a:tc>
                <a:tc>
                  <a:txBody>
                    <a:bodyPr/>
                    <a:lstStyle/>
                    <a:p>
                      <a:r>
                        <a:rPr lang="en-US" sz="1200"/>
                        <a:t>Real-Time Object Detection</a:t>
                      </a:r>
                    </a:p>
                  </a:txBody>
                  <a:tcPr marL="62832" marR="62832" marT="31416" marB="31416" anchor="ctr">
                    <a:lnL>
                      <a:noFill/>
                    </a:lnL>
                    <a:lnR>
                      <a:noFill/>
                    </a:lnR>
                    <a:lnT>
                      <a:noFill/>
                    </a:lnT>
                    <a:lnB>
                      <a:noFill/>
                    </a:lnB>
                  </a:tcPr>
                </a:tc>
                <a:extLst>
                  <a:ext uri="{0D108BD9-81ED-4DB2-BD59-A6C34878D82A}">
                    <a16:rowId xmlns:a16="http://schemas.microsoft.com/office/drawing/2014/main" val="3845998737"/>
                  </a:ext>
                </a:extLst>
              </a:tr>
              <a:tr h="1319265">
                <a:tc>
                  <a:txBody>
                    <a:bodyPr/>
                    <a:lstStyle/>
                    <a:p>
                      <a:r>
                        <a:rPr lang="en-US" sz="1200" b="1"/>
                        <a:t>Approach</a:t>
                      </a:r>
                      <a:endParaRPr lang="en-US" sz="1200"/>
                    </a:p>
                  </a:txBody>
                  <a:tcPr marL="62832" marR="62832" marT="31416" marB="31416" anchor="ctr">
                    <a:lnL>
                      <a:noFill/>
                    </a:lnL>
                    <a:lnR>
                      <a:noFill/>
                    </a:lnR>
                    <a:lnT>
                      <a:noFill/>
                    </a:lnT>
                    <a:lnB>
                      <a:noFill/>
                    </a:lnB>
                  </a:tcPr>
                </a:tc>
                <a:tc>
                  <a:txBody>
                    <a:bodyPr/>
                    <a:lstStyle/>
                    <a:p>
                      <a:r>
                        <a:rPr lang="en-US" sz="1200"/>
                        <a:t>Haar-like features + AdaBoost</a:t>
                      </a:r>
                    </a:p>
                  </a:txBody>
                  <a:tcPr marL="62832" marR="62832" marT="31416" marB="31416" anchor="ctr">
                    <a:lnL>
                      <a:noFill/>
                    </a:lnL>
                    <a:lnR>
                      <a:noFill/>
                    </a:lnR>
                    <a:lnT>
                      <a:noFill/>
                    </a:lnT>
                    <a:lnB>
                      <a:noFill/>
                    </a:lnB>
                  </a:tcPr>
                </a:tc>
                <a:tc>
                  <a:txBody>
                    <a:bodyPr/>
                    <a:lstStyle/>
                    <a:p>
                      <a:r>
                        <a:rPr lang="en-US" sz="1200"/>
                        <a:t>HOG (Histogram of Oriented Gradients) + SVM (Support Vector Machine)</a:t>
                      </a:r>
                    </a:p>
                  </a:txBody>
                  <a:tcPr marL="62832" marR="62832" marT="31416" marB="31416" anchor="ctr">
                    <a:lnL>
                      <a:noFill/>
                    </a:lnL>
                    <a:lnR>
                      <a:noFill/>
                    </a:lnR>
                    <a:lnT>
                      <a:noFill/>
                    </a:lnT>
                    <a:lnB>
                      <a:noFill/>
                    </a:lnB>
                  </a:tcPr>
                </a:tc>
                <a:tc>
                  <a:txBody>
                    <a:bodyPr/>
                    <a:lstStyle/>
                    <a:p>
                      <a:r>
                        <a:rPr lang="en-US" sz="1200"/>
                        <a:t>Deep Learning (CNN-based)</a:t>
                      </a:r>
                    </a:p>
                  </a:txBody>
                  <a:tcPr marL="62832" marR="62832" marT="31416" marB="31416" anchor="ctr">
                    <a:lnL>
                      <a:noFill/>
                    </a:lnL>
                    <a:lnR>
                      <a:noFill/>
                    </a:lnR>
                    <a:lnT>
                      <a:noFill/>
                    </a:lnT>
                    <a:lnB>
                      <a:noFill/>
                    </a:lnB>
                  </a:tcPr>
                </a:tc>
                <a:extLst>
                  <a:ext uri="{0D108BD9-81ED-4DB2-BD59-A6C34878D82A}">
                    <a16:rowId xmlns:a16="http://schemas.microsoft.com/office/drawing/2014/main" val="303456564"/>
                  </a:ext>
                </a:extLst>
              </a:tr>
              <a:tr h="1014821">
                <a:tc>
                  <a:txBody>
                    <a:bodyPr/>
                    <a:lstStyle/>
                    <a:p>
                      <a:r>
                        <a:rPr lang="en-US" sz="1200" b="1"/>
                        <a:t>Speed</a:t>
                      </a:r>
                      <a:endParaRPr lang="en-US" sz="1200"/>
                    </a:p>
                  </a:txBody>
                  <a:tcPr marL="62832" marR="62832" marT="31416" marB="31416" anchor="ctr">
                    <a:lnL>
                      <a:noFill/>
                    </a:lnL>
                    <a:lnR>
                      <a:noFill/>
                    </a:lnR>
                    <a:lnT>
                      <a:noFill/>
                    </a:lnT>
                    <a:lnB>
                      <a:noFill/>
                    </a:lnB>
                  </a:tcPr>
                </a:tc>
                <a:tc>
                  <a:txBody>
                    <a:bodyPr/>
                    <a:lstStyle/>
                    <a:p>
                      <a:r>
                        <a:rPr lang="en-US" sz="1200"/>
                        <a:t>Fast, but less efficient on complex images</a:t>
                      </a:r>
                    </a:p>
                  </a:txBody>
                  <a:tcPr marL="62832" marR="62832" marT="31416" marB="31416" anchor="ctr">
                    <a:lnL>
                      <a:noFill/>
                    </a:lnL>
                    <a:lnR>
                      <a:noFill/>
                    </a:lnR>
                    <a:lnT>
                      <a:noFill/>
                    </a:lnT>
                    <a:lnB>
                      <a:noFill/>
                    </a:lnB>
                  </a:tcPr>
                </a:tc>
                <a:tc>
                  <a:txBody>
                    <a:bodyPr/>
                    <a:lstStyle/>
                    <a:p>
                      <a:r>
                        <a:rPr lang="en-US" sz="1200"/>
                        <a:t>Slower than Viola-Jones but more accurate</a:t>
                      </a:r>
                    </a:p>
                  </a:txBody>
                  <a:tcPr marL="62832" marR="62832" marT="31416" marB="31416" anchor="ctr">
                    <a:lnL>
                      <a:noFill/>
                    </a:lnL>
                    <a:lnR>
                      <a:noFill/>
                    </a:lnR>
                    <a:lnT>
                      <a:noFill/>
                    </a:lnT>
                    <a:lnB>
                      <a:noFill/>
                    </a:lnB>
                  </a:tcPr>
                </a:tc>
                <a:tc>
                  <a:txBody>
                    <a:bodyPr/>
                    <a:lstStyle/>
                    <a:p>
                      <a:r>
                        <a:rPr lang="en-US" sz="1200"/>
                        <a:t>Very fast, real-time detection</a:t>
                      </a:r>
                    </a:p>
                  </a:txBody>
                  <a:tcPr marL="62832" marR="62832" marT="31416" marB="31416" anchor="ctr">
                    <a:lnL>
                      <a:noFill/>
                    </a:lnL>
                    <a:lnR>
                      <a:noFill/>
                    </a:lnR>
                    <a:lnT>
                      <a:noFill/>
                    </a:lnT>
                    <a:lnB>
                      <a:noFill/>
                    </a:lnB>
                  </a:tcPr>
                </a:tc>
                <a:extLst>
                  <a:ext uri="{0D108BD9-81ED-4DB2-BD59-A6C34878D82A}">
                    <a16:rowId xmlns:a16="http://schemas.microsoft.com/office/drawing/2014/main" val="3618413046"/>
                  </a:ext>
                </a:extLst>
              </a:tr>
              <a:tr h="1014821">
                <a:tc>
                  <a:txBody>
                    <a:bodyPr/>
                    <a:lstStyle/>
                    <a:p>
                      <a:r>
                        <a:rPr lang="en-US" sz="1200" b="1"/>
                        <a:t>Accuracy</a:t>
                      </a:r>
                      <a:endParaRPr lang="en-US" sz="1200"/>
                    </a:p>
                  </a:txBody>
                  <a:tcPr marL="62832" marR="62832" marT="31416" marB="31416" anchor="ctr">
                    <a:lnL>
                      <a:noFill/>
                    </a:lnL>
                    <a:lnR>
                      <a:noFill/>
                    </a:lnR>
                    <a:lnT>
                      <a:noFill/>
                    </a:lnT>
                    <a:lnB>
                      <a:noFill/>
                    </a:lnB>
                  </a:tcPr>
                </a:tc>
                <a:tc>
                  <a:txBody>
                    <a:bodyPr/>
                    <a:lstStyle/>
                    <a:p>
                      <a:r>
                        <a:rPr lang="en-US" sz="1200"/>
                        <a:t>Moderate, high false positives</a:t>
                      </a:r>
                    </a:p>
                  </a:txBody>
                  <a:tcPr marL="62832" marR="62832" marT="31416" marB="31416" anchor="ctr">
                    <a:lnL>
                      <a:noFill/>
                    </a:lnL>
                    <a:lnR>
                      <a:noFill/>
                    </a:lnR>
                    <a:lnT>
                      <a:noFill/>
                    </a:lnT>
                    <a:lnB>
                      <a:noFill/>
                    </a:lnB>
                  </a:tcPr>
                </a:tc>
                <a:tc>
                  <a:txBody>
                    <a:bodyPr/>
                    <a:lstStyle/>
                    <a:p>
                      <a:r>
                        <a:rPr lang="en-US" sz="1200"/>
                        <a:t>Higher than Viola-Jones, better generalization</a:t>
                      </a:r>
                    </a:p>
                  </a:txBody>
                  <a:tcPr marL="62832" marR="62832" marT="31416" marB="31416" anchor="ctr">
                    <a:lnL>
                      <a:noFill/>
                    </a:lnL>
                    <a:lnR>
                      <a:noFill/>
                    </a:lnR>
                    <a:lnT>
                      <a:noFill/>
                    </a:lnT>
                    <a:lnB>
                      <a:noFill/>
                    </a:lnB>
                  </a:tcPr>
                </a:tc>
                <a:tc>
                  <a:txBody>
                    <a:bodyPr/>
                    <a:lstStyle/>
                    <a:p>
                      <a:r>
                        <a:rPr lang="en-US" sz="1200"/>
                        <a:t>High accuracy, robust to variations</a:t>
                      </a:r>
                    </a:p>
                  </a:txBody>
                  <a:tcPr marL="62832" marR="62832" marT="31416" marB="31416" anchor="ctr">
                    <a:lnL>
                      <a:noFill/>
                    </a:lnL>
                    <a:lnR>
                      <a:noFill/>
                    </a:lnR>
                    <a:lnT>
                      <a:noFill/>
                    </a:lnT>
                    <a:lnB>
                      <a:noFill/>
                    </a:lnB>
                  </a:tcPr>
                </a:tc>
                <a:extLst>
                  <a:ext uri="{0D108BD9-81ED-4DB2-BD59-A6C34878D82A}">
                    <a16:rowId xmlns:a16="http://schemas.microsoft.com/office/drawing/2014/main" val="2997093937"/>
                  </a:ext>
                </a:extLst>
              </a:tr>
              <a:tr h="1014821">
                <a:tc>
                  <a:txBody>
                    <a:bodyPr/>
                    <a:lstStyle/>
                    <a:p>
                      <a:r>
                        <a:rPr lang="en-US" sz="1200" b="1"/>
                        <a:t>Training Data</a:t>
                      </a:r>
                      <a:endParaRPr lang="en-US" sz="1200"/>
                    </a:p>
                  </a:txBody>
                  <a:tcPr marL="62832" marR="62832" marT="31416" marB="31416" anchor="ctr">
                    <a:lnL>
                      <a:noFill/>
                    </a:lnL>
                    <a:lnR>
                      <a:noFill/>
                    </a:lnR>
                    <a:lnT>
                      <a:noFill/>
                    </a:lnT>
                    <a:lnB>
                      <a:noFill/>
                    </a:lnB>
                  </a:tcPr>
                </a:tc>
                <a:tc>
                  <a:txBody>
                    <a:bodyPr/>
                    <a:lstStyle/>
                    <a:p>
                      <a:r>
                        <a:rPr lang="en-US" sz="1200"/>
                        <a:t>Requires many positive and negative samples</a:t>
                      </a:r>
                    </a:p>
                  </a:txBody>
                  <a:tcPr marL="62832" marR="62832" marT="31416" marB="31416" anchor="ctr">
                    <a:lnL>
                      <a:noFill/>
                    </a:lnL>
                    <a:lnR>
                      <a:noFill/>
                    </a:lnR>
                    <a:lnT>
                      <a:noFill/>
                    </a:lnT>
                    <a:lnB>
                      <a:noFill/>
                    </a:lnB>
                  </a:tcPr>
                </a:tc>
                <a:tc>
                  <a:txBody>
                    <a:bodyPr/>
                    <a:lstStyle/>
                    <a:p>
                      <a:r>
                        <a:rPr lang="en-US" sz="1200"/>
                        <a:t>Requires labeled training data for SVM</a:t>
                      </a:r>
                    </a:p>
                  </a:txBody>
                  <a:tcPr marL="62832" marR="62832" marT="31416" marB="31416" anchor="ctr">
                    <a:lnL>
                      <a:noFill/>
                    </a:lnL>
                    <a:lnR>
                      <a:noFill/>
                    </a:lnR>
                    <a:lnT>
                      <a:noFill/>
                    </a:lnT>
                    <a:lnB>
                      <a:noFill/>
                    </a:lnB>
                  </a:tcPr>
                </a:tc>
                <a:tc>
                  <a:txBody>
                    <a:bodyPr/>
                    <a:lstStyle/>
                    <a:p>
                      <a:r>
                        <a:rPr lang="en-US" sz="1200"/>
                        <a:t>Requires a large dataset, pre-trained models available</a:t>
                      </a:r>
                    </a:p>
                  </a:txBody>
                  <a:tcPr marL="62832" marR="62832" marT="31416" marB="31416" anchor="ctr">
                    <a:lnL>
                      <a:noFill/>
                    </a:lnL>
                    <a:lnR>
                      <a:noFill/>
                    </a:lnR>
                    <a:lnT>
                      <a:noFill/>
                    </a:lnT>
                    <a:lnB>
                      <a:noFill/>
                    </a:lnB>
                  </a:tcPr>
                </a:tc>
                <a:extLst>
                  <a:ext uri="{0D108BD9-81ED-4DB2-BD59-A6C34878D82A}">
                    <a16:rowId xmlns:a16="http://schemas.microsoft.com/office/drawing/2014/main" val="509397739"/>
                  </a:ext>
                </a:extLst>
              </a:tr>
            </a:tbl>
          </a:graphicData>
        </a:graphic>
      </p:graphicFrame>
      <p:sp>
        <p:nvSpPr>
          <p:cNvPr id="11" name="Rectangle 2">
            <a:extLst>
              <a:ext uri="{FF2B5EF4-FFF2-40B4-BE49-F238E27FC236}">
                <a16:creationId xmlns:a16="http://schemas.microsoft.com/office/drawing/2014/main" id="{831EF7A3-5983-4F88-90E1-FCFD5FA6FE80}"/>
              </a:ext>
            </a:extLst>
          </p:cNvPr>
          <p:cNvSpPr>
            <a:spLocks noChangeArrowheads="1"/>
          </p:cNvSpPr>
          <p:nvPr/>
        </p:nvSpPr>
        <p:spPr bwMode="auto">
          <a:xfrm>
            <a:off x="2873375" y="2329934"/>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KZ" altLang="ru-KZ" sz="1800" b="0" i="0" u="none" strike="noStrike" cap="none" normalizeH="0" baseline="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1457221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0808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5CDFCB0-CE9A-4087-A616-17A3D066D457}"/>
              </a:ext>
            </a:extLst>
          </p:cNvPr>
          <p:cNvSpPr>
            <a:spLocks noGrp="1"/>
          </p:cNvSpPr>
          <p:nvPr>
            <p:ph type="title"/>
          </p:nvPr>
        </p:nvSpPr>
        <p:spPr/>
        <p:txBody>
          <a:bodyPr>
            <a:normAutofit/>
          </a:bodyPr>
          <a:lstStyle/>
          <a:p>
            <a:r>
              <a:rPr lang="en-US" sz="2400" b="1">
                <a:solidFill>
                  <a:srgbClr val="222222"/>
                </a:solidFill>
                <a:effectLst/>
                <a:latin typeface="Helvetica Neue"/>
              </a:rPr>
              <a:t>How to Train a Object Detection Engine with HOG in OpenCV</a:t>
            </a:r>
            <a:br>
              <a:rPr lang="en-US" b="1">
                <a:solidFill>
                  <a:srgbClr val="222222"/>
                </a:solidFill>
                <a:effectLst/>
                <a:latin typeface="Helvetica Neue"/>
              </a:rPr>
            </a:br>
            <a:endParaRPr lang="ru-KZ"/>
          </a:p>
        </p:txBody>
      </p:sp>
      <p:sp>
        <p:nvSpPr>
          <p:cNvPr id="4" name="TextBox 3">
            <a:extLst>
              <a:ext uri="{FF2B5EF4-FFF2-40B4-BE49-F238E27FC236}">
                <a16:creationId xmlns:a16="http://schemas.microsoft.com/office/drawing/2014/main" id="{C22D9CB3-87F4-4754-AA2F-A9BD2DD97167}"/>
              </a:ext>
            </a:extLst>
          </p:cNvPr>
          <p:cNvSpPr txBox="1"/>
          <p:nvPr/>
        </p:nvSpPr>
        <p:spPr>
          <a:xfrm>
            <a:off x="1371600" y="2099573"/>
            <a:ext cx="6096000" cy="2031325"/>
          </a:xfrm>
          <a:prstGeom prst="rect">
            <a:avLst/>
          </a:prstGeom>
          <a:noFill/>
        </p:spPr>
        <p:txBody>
          <a:bodyPr wrap="square">
            <a:spAutoFit/>
          </a:bodyPr>
          <a:lstStyle/>
          <a:p>
            <a:r>
              <a:rPr lang="ru-KZ"/>
              <a:t>HOG is a method for generating feature vectors from an image area. Most likely, the object in this area determines most of the feature vector. Using HOG to detect objects is not difficult: you just draw a few bounding boxes randomly on the image. Then you can find the feature vector of the bounding box using HOG and compare the vector with what you expected for the target object.</a:t>
            </a:r>
          </a:p>
        </p:txBody>
      </p:sp>
    </p:spTree>
    <p:extLst>
      <p:ext uri="{BB962C8B-B14F-4D97-AF65-F5344CB8AC3E}">
        <p14:creationId xmlns:p14="http://schemas.microsoft.com/office/powerpoint/2010/main" val="682267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Объект 5">
            <a:extLst>
              <a:ext uri="{FF2B5EF4-FFF2-40B4-BE49-F238E27FC236}">
                <a16:creationId xmlns:a16="http://schemas.microsoft.com/office/drawing/2014/main" id="{D8031DB1-AD99-4088-B404-07399CCD93D4}"/>
              </a:ext>
            </a:extLst>
          </p:cNvPr>
          <p:cNvPicPr>
            <a:picLocks noGrp="1" noChangeAspect="1"/>
          </p:cNvPicPr>
          <p:nvPr>
            <p:ph idx="1"/>
          </p:nvPr>
        </p:nvPicPr>
        <p:blipFill>
          <a:blip r:embed="rId2"/>
          <a:stretch>
            <a:fillRect/>
          </a:stretch>
        </p:blipFill>
        <p:spPr>
          <a:xfrm>
            <a:off x="390252" y="937773"/>
            <a:ext cx="4572638" cy="5153744"/>
          </a:xfrm>
        </p:spPr>
      </p:pic>
      <p:sp>
        <p:nvSpPr>
          <p:cNvPr id="8" name="TextBox 7">
            <a:extLst>
              <a:ext uri="{FF2B5EF4-FFF2-40B4-BE49-F238E27FC236}">
                <a16:creationId xmlns:a16="http://schemas.microsoft.com/office/drawing/2014/main" id="{C67D8C75-99A2-4D24-A1F7-7F5BE1A2D5A8}"/>
              </a:ext>
            </a:extLst>
          </p:cNvPr>
          <p:cNvSpPr txBox="1"/>
          <p:nvPr/>
        </p:nvSpPr>
        <p:spPr>
          <a:xfrm>
            <a:off x="6096000" y="937773"/>
            <a:ext cx="4572638" cy="1477328"/>
          </a:xfrm>
          <a:prstGeom prst="rect">
            <a:avLst/>
          </a:prstGeom>
          <a:noFill/>
        </p:spPr>
        <p:txBody>
          <a:bodyPr wrap="square">
            <a:spAutoFit/>
          </a:bodyPr>
          <a:lstStyle/>
          <a:p>
            <a:r>
              <a:rPr lang="ru-KZ"/>
              <a:t>Let's look at the task of detecting cats.a dataset with a cat image from the Oxford-III Pet Dataset. The images are annotated in the Pascal VOC format. In short, each image has a corresponding XML file that looks like this:</a:t>
            </a:r>
          </a:p>
        </p:txBody>
      </p:sp>
    </p:spTree>
    <p:extLst>
      <p:ext uri="{BB962C8B-B14F-4D97-AF65-F5344CB8AC3E}">
        <p14:creationId xmlns:p14="http://schemas.microsoft.com/office/powerpoint/2010/main" val="4265754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FBB2B6-C46C-40B0-8B52-A7C836F3A3EF}"/>
              </a:ext>
            </a:extLst>
          </p:cNvPr>
          <p:cNvSpPr txBox="1"/>
          <p:nvPr/>
        </p:nvSpPr>
        <p:spPr>
          <a:xfrm>
            <a:off x="1640541" y="734216"/>
            <a:ext cx="6096000" cy="400110"/>
          </a:xfrm>
          <a:prstGeom prst="rect">
            <a:avLst/>
          </a:prstGeom>
          <a:noFill/>
        </p:spPr>
        <p:txBody>
          <a:bodyPr wrap="square">
            <a:spAutoFit/>
          </a:bodyPr>
          <a:lstStyle/>
          <a:p>
            <a:r>
              <a:rPr lang="ru-KZ" sz="2000"/>
              <a:t>A training classifier using HOG features</a:t>
            </a:r>
          </a:p>
        </p:txBody>
      </p:sp>
      <p:sp>
        <p:nvSpPr>
          <p:cNvPr id="5" name="TextBox 4">
            <a:extLst>
              <a:ext uri="{FF2B5EF4-FFF2-40B4-BE49-F238E27FC236}">
                <a16:creationId xmlns:a16="http://schemas.microsoft.com/office/drawing/2014/main" id="{FC848218-B076-49F2-9D10-5A475943E70C}"/>
              </a:ext>
            </a:extLst>
          </p:cNvPr>
          <p:cNvSpPr txBox="1"/>
          <p:nvPr/>
        </p:nvSpPr>
        <p:spPr>
          <a:xfrm>
            <a:off x="1640541" y="1407477"/>
            <a:ext cx="9296400" cy="646331"/>
          </a:xfrm>
          <a:prstGeom prst="rect">
            <a:avLst/>
          </a:prstGeom>
          <a:noFill/>
        </p:spPr>
        <p:txBody>
          <a:bodyPr wrap="square">
            <a:spAutoFit/>
          </a:bodyPr>
          <a:lstStyle/>
          <a:p>
            <a:r>
              <a:rPr lang="ru-KZ"/>
              <a:t>OpenCV comes with the SVM module in cv2.ml and it works similarly to scikit-learn. Basically, you just need to do the following to learn:</a:t>
            </a:r>
          </a:p>
        </p:txBody>
      </p:sp>
      <p:pic>
        <p:nvPicPr>
          <p:cNvPr id="7" name="Рисунок 6">
            <a:extLst>
              <a:ext uri="{FF2B5EF4-FFF2-40B4-BE49-F238E27FC236}">
                <a16:creationId xmlns:a16="http://schemas.microsoft.com/office/drawing/2014/main" id="{CC38FD96-7B63-4761-AC9C-2CDCAFDBF834}"/>
              </a:ext>
            </a:extLst>
          </p:cNvPr>
          <p:cNvPicPr>
            <a:picLocks noChangeAspect="1"/>
          </p:cNvPicPr>
          <p:nvPr/>
        </p:nvPicPr>
        <p:blipFill>
          <a:blip r:embed="rId2"/>
          <a:stretch>
            <a:fillRect/>
          </a:stretch>
        </p:blipFill>
        <p:spPr>
          <a:xfrm>
            <a:off x="1640541" y="2326959"/>
            <a:ext cx="8040222" cy="1038370"/>
          </a:xfrm>
          <a:prstGeom prst="rect">
            <a:avLst/>
          </a:prstGeom>
        </p:spPr>
      </p:pic>
      <p:sp>
        <p:nvSpPr>
          <p:cNvPr id="9" name="TextBox 8">
            <a:extLst>
              <a:ext uri="{FF2B5EF4-FFF2-40B4-BE49-F238E27FC236}">
                <a16:creationId xmlns:a16="http://schemas.microsoft.com/office/drawing/2014/main" id="{B0B91A51-FE6C-4F4B-8AB1-52251104AF7C}"/>
              </a:ext>
            </a:extLst>
          </p:cNvPr>
          <p:cNvSpPr txBox="1"/>
          <p:nvPr/>
        </p:nvSpPr>
        <p:spPr>
          <a:xfrm>
            <a:off x="1640541" y="3801960"/>
            <a:ext cx="9188824" cy="923330"/>
          </a:xfrm>
          <a:prstGeom prst="rect">
            <a:avLst/>
          </a:prstGeom>
          <a:noFill/>
        </p:spPr>
        <p:txBody>
          <a:bodyPr wrap="square">
            <a:spAutoFit/>
          </a:bodyPr>
          <a:lstStyle/>
          <a:p>
            <a:r>
              <a:rPr lang="ru-KZ"/>
              <a:t>First, you create an SVM object using cvv2.ml.SVM_create(). Then you customize SVN, as there are many variations. In the example above, you used SVN_C_SVCd as the type because it is a C-Support Vector Classifier (SVM for classification that allows imperfect separation).</a:t>
            </a:r>
          </a:p>
        </p:txBody>
      </p:sp>
    </p:spTree>
    <p:extLst>
      <p:ext uri="{BB962C8B-B14F-4D97-AF65-F5344CB8AC3E}">
        <p14:creationId xmlns:p14="http://schemas.microsoft.com/office/powerpoint/2010/main" val="542638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EEB216A6-F430-44CD-BA88-A0B6753A6B6C}"/>
              </a:ext>
            </a:extLst>
          </p:cNvPr>
          <p:cNvPicPr>
            <a:picLocks noChangeAspect="1"/>
          </p:cNvPicPr>
          <p:nvPr/>
        </p:nvPicPr>
        <p:blipFill>
          <a:blip r:embed="rId2"/>
          <a:stretch>
            <a:fillRect/>
          </a:stretch>
        </p:blipFill>
        <p:spPr>
          <a:xfrm>
            <a:off x="723900" y="954991"/>
            <a:ext cx="3991532" cy="4906060"/>
          </a:xfrm>
          <a:prstGeom prst="rect">
            <a:avLst/>
          </a:prstGeom>
        </p:spPr>
      </p:pic>
      <p:sp>
        <p:nvSpPr>
          <p:cNvPr id="8" name="TextBox 7">
            <a:extLst>
              <a:ext uri="{FF2B5EF4-FFF2-40B4-BE49-F238E27FC236}">
                <a16:creationId xmlns:a16="http://schemas.microsoft.com/office/drawing/2014/main" id="{18458461-E9DB-4D5B-9378-7AECB27573C4}"/>
              </a:ext>
            </a:extLst>
          </p:cNvPr>
          <p:cNvSpPr txBox="1"/>
          <p:nvPr/>
        </p:nvSpPr>
        <p:spPr>
          <a:xfrm>
            <a:off x="6096000" y="719009"/>
            <a:ext cx="5181600" cy="2308324"/>
          </a:xfrm>
          <a:prstGeom prst="rect">
            <a:avLst/>
          </a:prstGeom>
          <a:noFill/>
        </p:spPr>
        <p:txBody>
          <a:bodyPr wrap="square">
            <a:spAutoFit/>
          </a:bodyPr>
          <a:lstStyle/>
          <a:p>
            <a:r>
              <a:rPr lang="ru-KZ"/>
              <a:t>OpenCV will display the annotated images one by one from the dataset. The bounding rectangle of the dataset is shown in red, and the bounding rectangle reported by the SVM is shown in blue. Please note that this is a cat detector, so ideally nothing should be detected if it is an image of a dog. However, an SVM with a HOG function is not very good at this.</a:t>
            </a:r>
          </a:p>
        </p:txBody>
      </p:sp>
    </p:spTree>
    <p:extLst>
      <p:ext uri="{BB962C8B-B14F-4D97-AF65-F5344CB8AC3E}">
        <p14:creationId xmlns:p14="http://schemas.microsoft.com/office/powerpoint/2010/main" val="2584211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4CAD0A-CE00-484B-9E23-2641F1EF5FE3}"/>
              </a:ext>
            </a:extLst>
          </p:cNvPr>
          <p:cNvSpPr txBox="1"/>
          <p:nvPr/>
        </p:nvSpPr>
        <p:spPr>
          <a:xfrm>
            <a:off x="1362635" y="608711"/>
            <a:ext cx="6096000" cy="400110"/>
          </a:xfrm>
          <a:prstGeom prst="rect">
            <a:avLst/>
          </a:prstGeom>
          <a:noFill/>
        </p:spPr>
        <p:txBody>
          <a:bodyPr wrap="square">
            <a:spAutoFit/>
          </a:bodyPr>
          <a:lstStyle/>
          <a:p>
            <a:r>
              <a:rPr lang="ru-KZ" sz="2000" b="1"/>
              <a:t>How Object Tracking works on YOLO</a:t>
            </a:r>
          </a:p>
        </p:txBody>
      </p:sp>
      <p:sp>
        <p:nvSpPr>
          <p:cNvPr id="5" name="TextBox 4">
            <a:extLst>
              <a:ext uri="{FF2B5EF4-FFF2-40B4-BE49-F238E27FC236}">
                <a16:creationId xmlns:a16="http://schemas.microsoft.com/office/drawing/2014/main" id="{73BCCEE5-9A4D-480B-8AD3-BE6B58B58B93}"/>
              </a:ext>
            </a:extLst>
          </p:cNvPr>
          <p:cNvSpPr txBox="1"/>
          <p:nvPr/>
        </p:nvSpPr>
        <p:spPr>
          <a:xfrm>
            <a:off x="1362635" y="1254169"/>
            <a:ext cx="6096000" cy="369332"/>
          </a:xfrm>
          <a:prstGeom prst="rect">
            <a:avLst/>
          </a:prstGeom>
          <a:noFill/>
        </p:spPr>
        <p:txBody>
          <a:bodyPr wrap="square">
            <a:spAutoFit/>
          </a:bodyPr>
          <a:lstStyle/>
          <a:p>
            <a:r>
              <a:rPr lang="ru-KZ"/>
              <a:t>YOLO is a modern real—time project management system.</a:t>
            </a:r>
          </a:p>
        </p:txBody>
      </p:sp>
      <p:sp>
        <p:nvSpPr>
          <p:cNvPr id="7" name="TextBox 6">
            <a:extLst>
              <a:ext uri="{FF2B5EF4-FFF2-40B4-BE49-F238E27FC236}">
                <a16:creationId xmlns:a16="http://schemas.microsoft.com/office/drawing/2014/main" id="{81FE4BA5-6F05-43DD-95D8-43421ADD92BC}"/>
              </a:ext>
            </a:extLst>
          </p:cNvPr>
          <p:cNvSpPr txBox="1"/>
          <p:nvPr/>
        </p:nvSpPr>
        <p:spPr>
          <a:xfrm>
            <a:off x="1362634" y="2075801"/>
            <a:ext cx="7279341" cy="1754326"/>
          </a:xfrm>
          <a:prstGeom prst="rect">
            <a:avLst/>
          </a:prstGeom>
          <a:noFill/>
        </p:spPr>
        <p:txBody>
          <a:bodyPr wrap="square">
            <a:spAutoFit/>
          </a:bodyPr>
          <a:lstStyle/>
          <a:p>
            <a:r>
              <a:rPr lang="ru-KZ"/>
              <a:t>YOLO (You Only Look Once) carries the philosophy of looking at a picture once, and during this one viewing (that is, one image run through one neural network) to make all the necessary definitions of objects. </a:t>
            </a:r>
            <a:endParaRPr lang="en-US"/>
          </a:p>
          <a:p>
            <a:endParaRPr lang="en-US"/>
          </a:p>
          <a:p>
            <a:endParaRPr lang="en-US"/>
          </a:p>
          <a:p>
            <a:r>
              <a:rPr lang="ru-KZ">
                <a:highlight>
                  <a:srgbClr val="FFFF00"/>
                </a:highlight>
              </a:rPr>
              <a:t>How does this happen?</a:t>
            </a:r>
          </a:p>
        </p:txBody>
      </p:sp>
    </p:spTree>
    <p:extLst>
      <p:ext uri="{BB962C8B-B14F-4D97-AF65-F5344CB8AC3E}">
        <p14:creationId xmlns:p14="http://schemas.microsoft.com/office/powerpoint/2010/main" val="1979973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070C35F2-6F99-4EBC-9886-4D2A0A1490DB}"/>
              </a:ext>
            </a:extLst>
          </p:cNvPr>
          <p:cNvPicPr>
            <a:picLocks noChangeAspect="1"/>
          </p:cNvPicPr>
          <p:nvPr/>
        </p:nvPicPr>
        <p:blipFill>
          <a:blip r:embed="rId2"/>
          <a:stretch>
            <a:fillRect/>
          </a:stretch>
        </p:blipFill>
        <p:spPr>
          <a:xfrm>
            <a:off x="2698376" y="932506"/>
            <a:ext cx="7517804" cy="4992987"/>
          </a:xfrm>
          <a:prstGeom prst="rect">
            <a:avLst/>
          </a:prstGeom>
        </p:spPr>
      </p:pic>
      <p:sp>
        <p:nvSpPr>
          <p:cNvPr id="5" name="TextBox 4">
            <a:extLst>
              <a:ext uri="{FF2B5EF4-FFF2-40B4-BE49-F238E27FC236}">
                <a16:creationId xmlns:a16="http://schemas.microsoft.com/office/drawing/2014/main" id="{BD209FF6-70A9-4956-B313-3E58F943A567}"/>
              </a:ext>
            </a:extLst>
          </p:cNvPr>
          <p:cNvSpPr txBox="1"/>
          <p:nvPr/>
        </p:nvSpPr>
        <p:spPr>
          <a:xfrm>
            <a:off x="3836894" y="5996498"/>
            <a:ext cx="6096000" cy="369332"/>
          </a:xfrm>
          <a:prstGeom prst="rect">
            <a:avLst/>
          </a:prstGeom>
          <a:noFill/>
        </p:spPr>
        <p:txBody>
          <a:bodyPr wrap="square">
            <a:spAutoFit/>
          </a:bodyPr>
          <a:lstStyle/>
          <a:p>
            <a:r>
              <a:rPr lang="ru-KZ"/>
              <a:t>when we leave YOLO's work, we usually want this:</a:t>
            </a:r>
          </a:p>
        </p:txBody>
      </p:sp>
    </p:spTree>
    <p:extLst>
      <p:ext uri="{BB962C8B-B14F-4D97-AF65-F5344CB8AC3E}">
        <p14:creationId xmlns:p14="http://schemas.microsoft.com/office/powerpoint/2010/main" val="2502943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73AE55-2864-4285-BCE9-DD7CD9BDE669}"/>
              </a:ext>
            </a:extLst>
          </p:cNvPr>
          <p:cNvSpPr txBox="1"/>
          <p:nvPr/>
        </p:nvSpPr>
        <p:spPr>
          <a:xfrm>
            <a:off x="1667435" y="725251"/>
            <a:ext cx="6096000" cy="369332"/>
          </a:xfrm>
          <a:prstGeom prst="rect">
            <a:avLst/>
          </a:prstGeom>
          <a:noFill/>
        </p:spPr>
        <p:txBody>
          <a:bodyPr wrap="square">
            <a:spAutoFit/>
          </a:bodyPr>
          <a:lstStyle/>
          <a:p>
            <a:r>
              <a:rPr lang="ru-KZ">
                <a:highlight>
                  <a:srgbClr val="FFFF00"/>
                </a:highlight>
              </a:rPr>
              <a:t>What YOLO does when it learns from data (in simple words):</a:t>
            </a:r>
          </a:p>
        </p:txBody>
      </p:sp>
      <p:sp>
        <p:nvSpPr>
          <p:cNvPr id="5" name="TextBox 4">
            <a:extLst>
              <a:ext uri="{FF2B5EF4-FFF2-40B4-BE49-F238E27FC236}">
                <a16:creationId xmlns:a16="http://schemas.microsoft.com/office/drawing/2014/main" id="{433EE8CF-2F1A-43B7-A576-EBDBFD3956B7}"/>
              </a:ext>
            </a:extLst>
          </p:cNvPr>
          <p:cNvSpPr txBox="1"/>
          <p:nvPr/>
        </p:nvSpPr>
        <p:spPr>
          <a:xfrm>
            <a:off x="1284481" y="2184285"/>
            <a:ext cx="7082118" cy="2308324"/>
          </a:xfrm>
          <a:prstGeom prst="rect">
            <a:avLst/>
          </a:prstGeom>
          <a:noFill/>
        </p:spPr>
        <p:txBody>
          <a:bodyPr wrap="square">
            <a:spAutoFit/>
          </a:bodyPr>
          <a:lstStyle/>
          <a:p>
            <a:r>
              <a:rPr lang="ru-KZ"/>
              <a:t>Step 1: Usually, the images are reshaped to a size of</a:t>
            </a:r>
            <a:endParaRPr lang="ru-RU"/>
          </a:p>
          <a:p>
            <a:r>
              <a:rPr lang="ru-KZ"/>
              <a:t> 416x416 before starting training the neural network, </a:t>
            </a:r>
            <a:endParaRPr lang="ru-RU"/>
          </a:p>
          <a:p>
            <a:r>
              <a:rPr lang="ru-KZ"/>
              <a:t>so that they can be submitted in batches (to speed </a:t>
            </a:r>
            <a:endParaRPr lang="ru-RU"/>
          </a:p>
          <a:p>
            <a:r>
              <a:rPr lang="ru-KZ"/>
              <a:t>up learning).Step </a:t>
            </a:r>
            <a:endParaRPr lang="ru-RU"/>
          </a:p>
          <a:p>
            <a:endParaRPr lang="ru-RU"/>
          </a:p>
          <a:p>
            <a:r>
              <a:rPr lang="ru-KZ"/>
              <a:t>2: Divide the picture (mentally so far) into axa-sized </a:t>
            </a:r>
            <a:endParaRPr lang="ru-RU"/>
          </a:p>
          <a:p>
            <a:r>
              <a:rPr lang="ru-KZ"/>
              <a:t>cells. In Yolo, 3-4 is usually divided into 13x13 cells </a:t>
            </a:r>
            <a:endParaRPr lang="ru-RU"/>
          </a:p>
          <a:p>
            <a:r>
              <a:rPr lang="ru-KZ"/>
              <a:t>(we'll talk about different scales later to make it clearer).</a:t>
            </a:r>
          </a:p>
        </p:txBody>
      </p:sp>
    </p:spTree>
    <p:extLst>
      <p:ext uri="{BB962C8B-B14F-4D97-AF65-F5344CB8AC3E}">
        <p14:creationId xmlns:p14="http://schemas.microsoft.com/office/powerpoint/2010/main" val="257363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125BE034-A307-40F6-9CC3-0E0202787BC7}"/>
              </a:ext>
            </a:extLst>
          </p:cNvPr>
          <p:cNvPicPr>
            <a:picLocks noChangeAspect="1"/>
          </p:cNvPicPr>
          <p:nvPr/>
        </p:nvPicPr>
        <p:blipFill>
          <a:blip r:embed="rId2"/>
          <a:stretch>
            <a:fillRect/>
          </a:stretch>
        </p:blipFill>
        <p:spPr>
          <a:xfrm>
            <a:off x="822225" y="1568814"/>
            <a:ext cx="3909190" cy="3971381"/>
          </a:xfrm>
          <a:prstGeom prst="rect">
            <a:avLst/>
          </a:prstGeom>
        </p:spPr>
      </p:pic>
      <p:sp>
        <p:nvSpPr>
          <p:cNvPr id="6" name="TextBox 5">
            <a:extLst>
              <a:ext uri="{FF2B5EF4-FFF2-40B4-BE49-F238E27FC236}">
                <a16:creationId xmlns:a16="http://schemas.microsoft.com/office/drawing/2014/main" id="{4EB5CE58-35C8-4994-8AD0-8082D1A08D0E}"/>
              </a:ext>
            </a:extLst>
          </p:cNvPr>
          <p:cNvSpPr txBox="1"/>
          <p:nvPr/>
        </p:nvSpPr>
        <p:spPr>
          <a:xfrm>
            <a:off x="6714565" y="1470202"/>
            <a:ext cx="4449022" cy="1477328"/>
          </a:xfrm>
          <a:prstGeom prst="rect">
            <a:avLst/>
          </a:prstGeom>
          <a:noFill/>
        </p:spPr>
        <p:txBody>
          <a:bodyPr wrap="square">
            <a:spAutoFit/>
          </a:bodyPr>
          <a:lstStyle/>
          <a:p>
            <a:r>
              <a:rPr lang="ru-KZ"/>
              <a:t>Now let's focus on these cells, into which we have divided the picture/frame. Such cells, called grid cells, are the basis of the idea of YOLO. Each cell is an "anchor" to which the bounding boxes are attached.</a:t>
            </a:r>
          </a:p>
        </p:txBody>
      </p:sp>
    </p:spTree>
    <p:extLst>
      <p:ext uri="{BB962C8B-B14F-4D97-AF65-F5344CB8AC3E}">
        <p14:creationId xmlns:p14="http://schemas.microsoft.com/office/powerpoint/2010/main" val="3866729596"/>
      </p:ext>
    </p:extLst>
  </p:cSld>
  <p:clrMapOvr>
    <a:masterClrMapping/>
  </p:clrMapOvr>
</p:sld>
</file>

<file path=ppt/theme/theme1.xml><?xml version="1.0" encoding="utf-8"?>
<a:theme xmlns:a="http://schemas.openxmlformats.org/drawingml/2006/main" name="Уголки">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TM10001105[[fn=Уголки]]</Template>
  <TotalTime>310</TotalTime>
  <Words>859</Words>
  <Application>Microsoft Office PowerPoint</Application>
  <PresentationFormat>Широкоэкранный</PresentationFormat>
  <Paragraphs>60</Paragraphs>
  <Slides>14</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14</vt:i4>
      </vt:variant>
    </vt:vector>
  </HeadingPairs>
  <TitlesOfParts>
    <vt:vector size="18" baseType="lpstr">
      <vt:lpstr>Arial</vt:lpstr>
      <vt:lpstr>Franklin Gothic Book</vt:lpstr>
      <vt:lpstr>Helvetica Neue</vt:lpstr>
      <vt:lpstr>Уголки</vt:lpstr>
      <vt:lpstr>Comparison of Object Detection Methods: Viola-Jones vs. Alternative Algorithms</vt:lpstr>
      <vt:lpstr>How to Train a Object Detection Engine with HOG in OpenCV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of Object Detection Methods: Viola-Jones vs. Alternative Algorithms</dc:title>
  <dc:creator>Aruzhan Bekenova</dc:creator>
  <cp:lastModifiedBy>Aruzhan Bekenova</cp:lastModifiedBy>
  <cp:revision>14</cp:revision>
  <dcterms:created xsi:type="dcterms:W3CDTF">2025-02-19T10:21:27Z</dcterms:created>
  <dcterms:modified xsi:type="dcterms:W3CDTF">2025-02-19T18:31:13Z</dcterms:modified>
</cp:coreProperties>
</file>