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handoutMasterIdLst>
    <p:handoutMasterId r:id="rId11"/>
  </p:handoutMasterIdLst>
  <p:sldIdLst>
    <p:sldId id="257" r:id="rId2"/>
    <p:sldId id="260" r:id="rId3"/>
    <p:sldId id="261" r:id="rId4"/>
    <p:sldId id="258" r:id="rId5"/>
    <p:sldId id="262" r:id="rId6"/>
    <p:sldId id="264" r:id="rId7"/>
    <p:sldId id="265" r:id="rId8"/>
    <p:sldId id="266" r:id="rId9"/>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72" y="269"/>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endParaRPr lang="ru"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custT="1"/>
      <dgm:spPr/>
      <dgm:t>
        <a:bodyPr rtlCol="0"/>
        <a:lstStyle/>
        <a:p>
          <a:pPr rtl="0"/>
          <a:r>
            <a:rPr lang="en-US" sz="1400" b="0" i="0"/>
            <a:t>Face landmark screen coordinates are converted into the Metric 3D space coordinates</a:t>
          </a:r>
          <a:endParaRPr lang="ru" sz="1400"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endParaRPr lang="ru" dirty="0"/>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custT="1"/>
      <dgm:spPr/>
      <dgm:t>
        <a:bodyPr rtlCol="0"/>
        <a:lstStyle/>
        <a:p>
          <a:pPr rtl="0"/>
          <a:r>
            <a:rPr lang="en-US" sz="1400" b="0" i="0"/>
            <a:t>Face pose transformation matrix is estimated as a rigid linear mapping from the canonical face metric landmark set into the runtime face metric landmark set in a way that minimizes a difference between the two</a:t>
          </a:r>
          <a:endParaRPr lang="ru" sz="1400"/>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endParaRPr lang="ru"/>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custT="1"/>
      <dgm:spPr/>
      <dgm:t>
        <a:bodyPr/>
        <a:lstStyle/>
        <a:p>
          <a:pPr>
            <a:buFont typeface="Arial" panose="020B0604020202020204" pitchFamily="34" charset="0"/>
            <a:buChar char="•"/>
          </a:pPr>
          <a:r>
            <a:rPr lang="en-US" sz="1400" b="0" i="0"/>
            <a:t>A face mesh is created using the runtime face metric landmarks as the vertex positions (XYZ), while both the vertex texture coordinates (UV) and the triangular topology are inherited from the canonical face model.</a:t>
          </a:r>
          <a:endParaRPr lang="ru" sz="1400"/>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ScaleX="51987">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custScaleX="57356">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endParaRPr lang="ru" sz="1100" kern="1200" dirty="0"/>
        </a:p>
      </dsp:txBody>
      <dsp:txXfrm rot="5400000">
        <a:off x="1024869" y="1652943"/>
        <a:ext cx="2987491" cy="327900"/>
      </dsp:txXfrm>
    </dsp:sp>
    <dsp:sp modelId="{5A1B764B-0DC5-47CD-BDEA-9E67799496EC}">
      <dsp:nvSpPr>
        <dsp:cNvPr id="0" name=""/>
        <dsp:cNvSpPr/>
      </dsp:nvSpPr>
      <dsp:spPr>
        <a:xfrm>
          <a:off x="1207803" y="0"/>
          <a:ext cx="2603881"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rtlCol="0" anchor="b" anchorCtr="1">
          <a:noAutofit/>
        </a:bodyPr>
        <a:lstStyle/>
        <a:p>
          <a:pPr marL="0" lvl="0" indent="0" algn="ctr" defTabSz="622300" rtl="0">
            <a:lnSpc>
              <a:spcPct val="90000"/>
            </a:lnSpc>
            <a:spcBef>
              <a:spcPct val="0"/>
            </a:spcBef>
            <a:spcAft>
              <a:spcPct val="35000"/>
            </a:spcAft>
            <a:buNone/>
          </a:pPr>
          <a:r>
            <a:rPr lang="en-US" sz="1400" b="0" i="0" kern="1200"/>
            <a:t>Face landmark screen coordinates are converted into the Metric 3D space coordinates</a:t>
          </a:r>
          <a:endParaRPr lang="ru" sz="1400" kern="1200" dirty="0"/>
        </a:p>
      </dsp:txBody>
      <dsp:txXfrm>
        <a:off x="1207803" y="0"/>
        <a:ext cx="2603881"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endParaRPr lang="ru" sz="1200" kern="1200" dirty="0"/>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rtlCol="0" anchor="t" anchorCtr="1">
          <a:noAutofit/>
        </a:bodyPr>
        <a:lstStyle/>
        <a:p>
          <a:pPr marL="0" lvl="0" indent="0" algn="ctr" defTabSz="622300" rtl="0">
            <a:lnSpc>
              <a:spcPct val="90000"/>
            </a:lnSpc>
            <a:spcBef>
              <a:spcPct val="0"/>
            </a:spcBef>
            <a:spcAft>
              <a:spcPct val="35000"/>
            </a:spcAft>
            <a:buNone/>
          </a:pPr>
          <a:r>
            <a:rPr lang="en-US" sz="1400" b="0" i="0" kern="1200"/>
            <a:t>Face pose transformation matrix is estimated as a rigid linear mapping from the canonical face metric landmark set into the runtime face metric landmark set in a way that minimizes a difference between the two</a:t>
          </a:r>
          <a:endParaRPr lang="ru" sz="1400" kern="1200"/>
        </a:p>
      </dsp:txBody>
      <dsp:txXfrm>
        <a:off x="3010616" y="2361961"/>
        <a:ext cx="5008717" cy="1271825"/>
      </dsp:txXfrm>
    </dsp:sp>
    <dsp:sp modelId="{DBA410EB-5F61-4F46-92D9-C5B0AA59EE15}">
      <dsp:nvSpPr>
        <dsp:cNvPr id="0" name=""/>
        <dsp:cNvSpPr/>
      </dsp:nvSpPr>
      <dsp:spPr>
        <a:xfrm>
          <a:off x="5514974"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endParaRPr lang="ru" sz="1100" kern="1200"/>
        </a:p>
      </dsp:txBody>
      <dsp:txXfrm rot="-5400000">
        <a:off x="7017591" y="1652943"/>
        <a:ext cx="2987491" cy="327900"/>
      </dsp:txXfrm>
    </dsp:sp>
    <dsp:sp modelId="{B4723E2A-4FF1-452A-BD25-8EC364F15A6F}">
      <dsp:nvSpPr>
        <dsp:cNvPr id="0" name=""/>
        <dsp:cNvSpPr/>
      </dsp:nvSpPr>
      <dsp:spPr>
        <a:xfrm>
          <a:off x="7083805" y="0"/>
          <a:ext cx="2872800"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rtlCol="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a:t>A face mesh is created using the runtime face metric landmarks as the vertex positions (XYZ), while both the vertex texture coordinates (UV) and the triangular topology are inherited from the canonical face model.</a:t>
          </a:r>
          <a:endParaRPr lang="ru" sz="1400" kern="1200"/>
        </a:p>
      </dsp:txBody>
      <dsp:txXfrm>
        <a:off x="7083805" y="0"/>
        <a:ext cx="2872800"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9F2607F-EAB8-462D-9596-B11A1C51125F}" type="datetime1">
              <a:rPr lang="ru-RU" smtClean="0"/>
              <a:t>19.03.2025</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0EC31D-9C0F-4EDB-9AC9-93AE84D7514D}" type="datetime1">
              <a:rPr lang="ru-RU" smtClean="0"/>
              <a:t>19.03.2025</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a:t>Образец подзаголовка</a:t>
            </a:r>
            <a:endParaRPr lang="en-US" dirty="0"/>
          </a:p>
        </p:txBody>
      </p:sp>
      <p:sp>
        <p:nvSpPr>
          <p:cNvPr id="8" name="Дата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948E6C3-8E12-426B-A56F-861F8B162AC6}" type="datetime1">
              <a:rPr lang="ru-RU" smtClean="0"/>
              <a:t>19.03.2025</a:t>
            </a:fld>
            <a:endParaRPr lang="en-US" dirty="0"/>
          </a:p>
        </p:txBody>
      </p:sp>
      <p:sp>
        <p:nvSpPr>
          <p:cNvPr id="9" name="Нижний колонтитул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AD323C2A-FDF4-456A-A556-14045268B55D}" type="datetime1">
              <a:rPr lang="ru-RU" smtClean="0"/>
              <a:t>19.03.2025</a:t>
            </a:fld>
            <a:endParaRPr lang="en-US" dirty="0"/>
          </a:p>
        </p:txBody>
      </p:sp>
      <p:sp>
        <p:nvSpPr>
          <p:cNvPr id="5" name="Нижний колонтитул 4"/>
          <p:cNvSpPr>
            <a:spLocks noGrp="1"/>
          </p:cNvSpPr>
          <p:nvPr>
            <p:ph type="ftr" sz="quarter" idx="11"/>
          </p:nvPr>
        </p:nvSpPr>
        <p:spPr/>
        <p:txBody>
          <a:bodyPr rtlCol="0"/>
          <a:lstStyle/>
          <a:p>
            <a:pPr rtl="0"/>
            <a:endParaRPr lang="en-US" dirty="0"/>
          </a:p>
        </p:txBody>
      </p:sp>
      <p:sp>
        <p:nvSpPr>
          <p:cNvPr id="6" name="Номер слайда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Вертикальный заголовок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774923" y="863600"/>
            <a:ext cx="7161625" cy="4807326"/>
          </a:xfrm>
        </p:spPr>
        <p:txBody>
          <a:bodyPr vert="eaVert" rtlCol="0" anchor="t"/>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8" name="Прямоугольник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Прямоугольник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Прямоугольник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Дата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BD5CFD7-CC7C-49C5-B221-A9E29F5846A0}" type="datetime1">
              <a:rPr lang="ru-RU" smtClean="0"/>
              <a:t>19.03.2025</a:t>
            </a:fld>
            <a:endParaRPr lang="en-US" dirty="0"/>
          </a:p>
        </p:txBody>
      </p:sp>
      <p:sp>
        <p:nvSpPr>
          <p:cNvPr id="12" name="Нижний колонтитул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Номер слайда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2156"/>
            <a:ext cx="11029616" cy="1188720"/>
          </a:xfrm>
        </p:spPr>
        <p:txBody>
          <a:bodyPr rtlCol="0"/>
          <a:lstStyle/>
          <a:p>
            <a:pPr rtl="0"/>
            <a:r>
              <a:rPr lang="ru-RU"/>
              <a:t>Образец заголовка</a:t>
            </a:r>
            <a:endParaRPr lang="en-US" dirty="0"/>
          </a:p>
        </p:txBody>
      </p:sp>
      <p:sp>
        <p:nvSpPr>
          <p:cNvPr id="3" name="Объект 2"/>
          <p:cNvSpPr>
            <a:spLocks noGrp="1"/>
          </p:cNvSpPr>
          <p:nvPr>
            <p:ph idx="1"/>
          </p:nvPr>
        </p:nvSpPr>
        <p:spPr>
          <a:xfrm>
            <a:off x="581192" y="2340864"/>
            <a:ext cx="11029615" cy="3634486"/>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8" name="Дата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6E13CF11-4D7C-4367-8D00-578223D03103}" type="datetime1">
              <a:rPr lang="ru-RU" smtClean="0"/>
              <a:t>19.03.2025</a:t>
            </a:fld>
            <a:endParaRPr lang="en-US" dirty="0"/>
          </a:p>
        </p:txBody>
      </p:sp>
      <p:sp>
        <p:nvSpPr>
          <p:cNvPr id="9" name="Нижний колонтитул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7" name="Дата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540FCE8-CB6C-4798-845F-C8260D76B307}" type="datetime1">
              <a:rPr lang="ru-RU" smtClean="0"/>
              <a:t>19.03.2025</a:t>
            </a:fld>
            <a:endParaRPr lang="en-US" dirty="0"/>
          </a:p>
        </p:txBody>
      </p:sp>
      <p:sp>
        <p:nvSpPr>
          <p:cNvPr id="9" name="Нижний колонтитул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581193" y="2228003"/>
            <a:ext cx="5194767"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16039" y="2228003"/>
            <a:ext cx="5194769"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93C13A7E-4C64-47B0-B355-B165BE4012BA}" type="datetime1">
              <a:rPr lang="ru-RU" smtClean="0"/>
              <a:t>19.03.2025</a:t>
            </a:fld>
            <a:endParaRPr lang="en-US" dirty="0"/>
          </a:p>
        </p:txBody>
      </p:sp>
      <p:sp>
        <p:nvSpPr>
          <p:cNvPr id="6" name="Нижний колонтитул 5"/>
          <p:cNvSpPr>
            <a:spLocks noGrp="1"/>
          </p:cNvSpPr>
          <p:nvPr>
            <p:ph type="ftr" sz="quarter" idx="11"/>
          </p:nvPr>
        </p:nvSpPr>
        <p:spPr/>
        <p:txBody>
          <a:bodyPr rtlCol="0"/>
          <a:lstStyle/>
          <a:p>
            <a:pPr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1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581194" y="2926052"/>
            <a:ext cx="5194766"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Текст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u-RU"/>
              <a:t>Образец текста</a:t>
            </a:r>
          </a:p>
        </p:txBody>
      </p:sp>
      <p:sp>
        <p:nvSpPr>
          <p:cNvPr id="6" name="Объект 5"/>
          <p:cNvSpPr>
            <a:spLocks noGrp="1"/>
          </p:cNvSpPr>
          <p:nvPr>
            <p:ph sz="quarter" idx="4"/>
          </p:nvPr>
        </p:nvSpPr>
        <p:spPr>
          <a:xfrm>
            <a:off x="6416037" y="2926052"/>
            <a:ext cx="5194771"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731CA3B4-5CE4-4976-BBFE-4E91C7258FC5}" type="datetime1">
              <a:rPr lang="ru-RU" smtClean="0"/>
              <a:t>19.03.2025</a:t>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575894" y="729658"/>
            <a:ext cx="11029616" cy="988332"/>
          </a:xfrm>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D5316041-DA7D-4734-AA8C-761AB09393E2}" type="datetime1">
              <a:rPr lang="ru-RU" smtClean="0"/>
              <a:t>19.03.2025</a:t>
            </a:fld>
            <a:endParaRPr lang="en-US" dirty="0"/>
          </a:p>
        </p:txBody>
      </p:sp>
      <p:sp>
        <p:nvSpPr>
          <p:cNvPr id="4" name="Нижний колонтитул 3"/>
          <p:cNvSpPr>
            <a:spLocks noGrp="1"/>
          </p:cNvSpPr>
          <p:nvPr>
            <p:ph type="ftr" sz="quarter" idx="11"/>
          </p:nvPr>
        </p:nvSpPr>
        <p:spPr/>
        <p:txBody>
          <a:bodyPr rtlCol="0"/>
          <a:lstStyle/>
          <a:p>
            <a:pPr rtl="0"/>
            <a:endParaRPr lang="en-US" dirty="0"/>
          </a:p>
        </p:txBody>
      </p:sp>
      <p:sp>
        <p:nvSpPr>
          <p:cNvPr id="5" name="Номер слайда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8692EF8B-D3DF-4216-96A1-1B1DE794B37A}" type="datetime1">
              <a:rPr lang="ru-RU" smtClean="0"/>
              <a:t>19.03.2025</a:t>
            </a:fld>
            <a:endParaRPr lang="en-US" dirty="0"/>
          </a:p>
        </p:txBody>
      </p:sp>
      <p:sp>
        <p:nvSpPr>
          <p:cNvPr id="3" name="Нижний колонтитул 2"/>
          <p:cNvSpPr>
            <a:spLocks noGrp="1"/>
          </p:cNvSpPr>
          <p:nvPr>
            <p:ph type="ftr" sz="quarter" idx="11"/>
          </p:nvPr>
        </p:nvSpPr>
        <p:spPr/>
        <p:txBody>
          <a:bodyPr rtlCol="0"/>
          <a:lstStyle/>
          <a:p>
            <a:pPr rtl="0"/>
            <a:endParaRPr lang="en-US" dirty="0"/>
          </a:p>
        </p:txBody>
      </p:sp>
      <p:sp>
        <p:nvSpPr>
          <p:cNvPr id="4" name="Номер слайда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9563768-3096-48CB-A41A-8D454362CCAD}" type="datetime1">
              <a:rPr lang="ru-RU" smtClean="0"/>
              <a:t>19.03.2025</a:t>
            </a:fld>
            <a:endParaRPr lang="en-US" dirty="0"/>
          </a:p>
        </p:txBody>
      </p:sp>
      <p:sp>
        <p:nvSpPr>
          <p:cNvPr id="10" name="Нижний колонтитул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Номер слайда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ru-RU"/>
              <a:t>Образец заголовка</a:t>
            </a:r>
            <a:endParaRPr lang="en-US" dirty="0"/>
          </a:p>
        </p:txBody>
      </p:sp>
      <p:sp>
        <p:nvSpPr>
          <p:cNvPr id="3" name="Рисунок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a:t>Вставка рисунка</a:t>
            </a:r>
            <a:endParaRPr lang="en-US" dirty="0"/>
          </a:p>
        </p:txBody>
      </p:sp>
      <p:sp>
        <p:nvSpPr>
          <p:cNvPr id="4" name="Текст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p>
            <a:pPr rtl="0"/>
            <a:fld id="{530088EE-0E82-4198-BDFF-3B9755AA8919}" type="datetime1">
              <a:rPr lang="ru-RU" smtClean="0"/>
              <a:t>19.03.2025</a:t>
            </a:fld>
            <a:endParaRPr lang="en-US" dirty="0"/>
          </a:p>
        </p:txBody>
      </p:sp>
      <p:sp>
        <p:nvSpPr>
          <p:cNvPr id="6" name="Нижний колонтитул 5"/>
          <p:cNvSpPr>
            <a:spLocks noGrp="1"/>
          </p:cNvSpPr>
          <p:nvPr>
            <p:ph type="ftr" sz="quarter" idx="11"/>
          </p:nvPr>
        </p:nvSpPr>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
              <a:t>Стиль образца заголовка</a:t>
            </a:r>
            <a:endParaRPr lang="en-US" dirty="0"/>
          </a:p>
        </p:txBody>
      </p:sp>
      <p:sp>
        <p:nvSpPr>
          <p:cNvPr id="3" name="Текст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ru"/>
              <a:t>Щелкните, чтобы изменить стили текста образца слайда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dirty="0"/>
          </a:p>
        </p:txBody>
      </p:sp>
      <p:sp>
        <p:nvSpPr>
          <p:cNvPr id="4" name="Дата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C6B9E6FA-8E94-487D-81C3-7EE9BB2FD23D}" type="datetime1">
              <a:rPr lang="ru-RU" smtClean="0"/>
              <a:t>19.03.2025</a:t>
            </a:fld>
            <a:endParaRPr lang="en-US" dirty="0"/>
          </a:p>
        </p:txBody>
      </p:sp>
      <p:sp>
        <p:nvSpPr>
          <p:cNvPr id="5" name="Нижний колонтитул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Номер слайда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Прямоугольник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Прямоугольник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Прямоугольник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oogle-ai-edge/mediapipe/blob/master/docs/solutions/face_mesh.md?utm_source=chatgpt.com#face-landmark-model" TargetMode="Externa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hyperlink" Target="https://arxiv.org/abs/2006.10962" TargetMode="External"/><Relationship Id="rId5" Type="http://schemas.openxmlformats.org/officeDocument/2006/relationships/hyperlink" Target="https://github.com/google-ai-edge/mediapipe/blob/master/docs/solutions/face_mesh.md?utm_source=chatgpt.com#refine_landmarks" TargetMode="External"/><Relationship Id="rId4" Type="http://schemas.openxmlformats.org/officeDocument/2006/relationships/hyperlink" Target="https://en.wikipedia.org/wiki/Attention_(machine_lear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Прямоугольник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b="1" i="0">
                <a:solidFill>
                  <a:srgbClr val="1F2328"/>
                </a:solidFill>
                <a:effectLst/>
                <a:latin typeface="-apple-system"/>
              </a:rPr>
              <a:t>MediaPipe Face Mesh</a:t>
            </a:r>
            <a:br>
              <a:rPr lang="en-US" b="1" i="0">
                <a:solidFill>
                  <a:srgbClr val="1F2328"/>
                </a:solidFill>
                <a:effectLst/>
                <a:latin typeface="-apple-system"/>
              </a:rPr>
            </a:br>
            <a:endParaRPr lang="en-US" b="1" i="0">
              <a:solidFill>
                <a:srgbClr val="1F2328"/>
              </a:solidFill>
              <a:effectLst/>
              <a:latin typeface="-apple-system"/>
            </a:endParaRPr>
          </a:p>
        </p:txBody>
      </p:sp>
      <p:sp>
        <p:nvSpPr>
          <p:cNvPr id="3" name="Подзаголовок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t>By Bekenova Aruzhan</a:t>
            </a:r>
            <a:endParaRPr lang="ru"/>
          </a:p>
        </p:txBody>
      </p:sp>
      <p:sp>
        <p:nvSpPr>
          <p:cNvPr id="20" name="Прямоугольник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Прямоугольник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Прямоугольник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Рисунок 5" descr="Крупный план логотипа&#10;&#10;Автоматически созданное описание">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00DBAD-5225-4723-B294-5F27B4639B15}"/>
              </a:ext>
            </a:extLst>
          </p:cNvPr>
          <p:cNvSpPr>
            <a:spLocks noGrp="1"/>
          </p:cNvSpPr>
          <p:nvPr>
            <p:ph type="title"/>
          </p:nvPr>
        </p:nvSpPr>
        <p:spPr>
          <a:xfrm>
            <a:off x="581192" y="824753"/>
            <a:ext cx="8491090" cy="1197582"/>
          </a:xfrm>
        </p:spPr>
        <p:txBody>
          <a:bodyPr/>
          <a:lstStyle/>
          <a:p>
            <a:r>
              <a:rPr lang="en-US" b="1" i="0">
                <a:solidFill>
                  <a:srgbClr val="1F2328"/>
                </a:solidFill>
                <a:effectLst/>
                <a:latin typeface="-apple-system"/>
              </a:rPr>
              <a:t>Overview</a:t>
            </a:r>
            <a:br>
              <a:rPr lang="en-US" b="1" i="0">
                <a:solidFill>
                  <a:srgbClr val="1F2328"/>
                </a:solidFill>
                <a:effectLst/>
                <a:latin typeface="-apple-system"/>
              </a:rPr>
            </a:br>
            <a:endParaRPr lang="ru-KZ"/>
          </a:p>
        </p:txBody>
      </p:sp>
      <p:sp>
        <p:nvSpPr>
          <p:cNvPr id="3" name="Текст 2">
            <a:extLst>
              <a:ext uri="{FF2B5EF4-FFF2-40B4-BE49-F238E27FC236}">
                <a16:creationId xmlns:a16="http://schemas.microsoft.com/office/drawing/2014/main" id="{F9FB56D4-4F40-48F3-B298-E8459CDD36F9}"/>
              </a:ext>
            </a:extLst>
          </p:cNvPr>
          <p:cNvSpPr>
            <a:spLocks noGrp="1"/>
          </p:cNvSpPr>
          <p:nvPr>
            <p:ph type="body" idx="1"/>
          </p:nvPr>
        </p:nvSpPr>
        <p:spPr>
          <a:xfrm>
            <a:off x="688769" y="2022335"/>
            <a:ext cx="11029615" cy="600556"/>
          </a:xfrm>
        </p:spPr>
        <p:txBody>
          <a:bodyPr>
            <a:noAutofit/>
          </a:bodyPr>
          <a:lstStyle/>
          <a:p>
            <a:r>
              <a:rPr lang="en-US" sz="2000" b="0" i="0">
                <a:solidFill>
                  <a:schemeClr val="accent1">
                    <a:lumMod val="75000"/>
                  </a:schemeClr>
                </a:solidFill>
                <a:effectLst/>
                <a:latin typeface="-apple-system"/>
              </a:rPr>
              <a:t>MediaPipe Face Mesh is a face geometry solution that estimates 468 3D face landmarks in real-time even on mobile devices. It employs machine learning (ML) to infer the 3D surface geometry, requiring only a single camera input without the need for a dedicated depth sensor. Utilizing lightweight model architectures together with GPU acceleration throughout the pipeline, the solution delivers real-time performance critical for live experiences.</a:t>
            </a:r>
            <a:endParaRPr lang="ru-KZ" sz="2000">
              <a:solidFill>
                <a:schemeClr val="accent1">
                  <a:lumMod val="75000"/>
                </a:schemeClr>
              </a:solidFill>
            </a:endParaRPr>
          </a:p>
        </p:txBody>
      </p:sp>
      <p:sp>
        <p:nvSpPr>
          <p:cNvPr id="4" name="Дата 3">
            <a:extLst>
              <a:ext uri="{FF2B5EF4-FFF2-40B4-BE49-F238E27FC236}">
                <a16:creationId xmlns:a16="http://schemas.microsoft.com/office/drawing/2014/main" id="{C507F6F5-E63E-4A81-BFC2-BA66EE7DE75B}"/>
              </a:ext>
            </a:extLst>
          </p:cNvPr>
          <p:cNvSpPr>
            <a:spLocks noGrp="1"/>
          </p:cNvSpPr>
          <p:nvPr>
            <p:ph type="dt" sz="half" idx="10"/>
          </p:nvPr>
        </p:nvSpPr>
        <p:spPr/>
        <p:txBody>
          <a:bodyPr/>
          <a:lstStyle/>
          <a:p>
            <a:pPr rtl="0"/>
            <a:fld id="{4540FCE8-CB6C-4798-845F-C8260D76B307}" type="datetime1">
              <a:rPr lang="ru-RU" smtClean="0"/>
              <a:t>19.03.2025</a:t>
            </a:fld>
            <a:endParaRPr lang="en-US" dirty="0"/>
          </a:p>
        </p:txBody>
      </p:sp>
    </p:spTree>
    <p:extLst>
      <p:ext uri="{BB962C8B-B14F-4D97-AF65-F5344CB8AC3E}">
        <p14:creationId xmlns:p14="http://schemas.microsoft.com/office/powerpoint/2010/main" val="99057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a:extLst>
              <a:ext uri="{FF2B5EF4-FFF2-40B4-BE49-F238E27FC236}">
                <a16:creationId xmlns:a16="http://schemas.microsoft.com/office/drawing/2014/main" id="{A5C08846-1546-49DB-A76C-921214C1B24B}"/>
              </a:ext>
            </a:extLst>
          </p:cNvPr>
          <p:cNvPicPr>
            <a:picLocks noGrp="1" noChangeAspect="1"/>
          </p:cNvPicPr>
          <p:nvPr>
            <p:ph sz="half" idx="1"/>
          </p:nvPr>
        </p:nvPicPr>
        <p:blipFill>
          <a:blip r:embed="rId2"/>
          <a:stretch>
            <a:fillRect/>
          </a:stretch>
        </p:blipFill>
        <p:spPr>
          <a:xfrm>
            <a:off x="1268860" y="2227263"/>
            <a:ext cx="4362611" cy="3633787"/>
          </a:xfrm>
        </p:spPr>
      </p:pic>
      <p:pic>
        <p:nvPicPr>
          <p:cNvPr id="9" name="Объект 8">
            <a:extLst>
              <a:ext uri="{FF2B5EF4-FFF2-40B4-BE49-F238E27FC236}">
                <a16:creationId xmlns:a16="http://schemas.microsoft.com/office/drawing/2014/main" id="{FFA023CA-49A8-41DF-ABA7-6203AA436181}"/>
              </a:ext>
            </a:extLst>
          </p:cNvPr>
          <p:cNvPicPr>
            <a:picLocks noGrp="1" noChangeAspect="1"/>
          </p:cNvPicPr>
          <p:nvPr>
            <p:ph sz="half" idx="2"/>
          </p:nvPr>
        </p:nvPicPr>
        <p:blipFill>
          <a:blip r:embed="rId3"/>
          <a:stretch>
            <a:fillRect/>
          </a:stretch>
        </p:blipFill>
        <p:spPr>
          <a:xfrm>
            <a:off x="6862462" y="2227263"/>
            <a:ext cx="3818631" cy="3633787"/>
          </a:xfrm>
        </p:spPr>
      </p:pic>
      <p:sp>
        <p:nvSpPr>
          <p:cNvPr id="5" name="Дата 4">
            <a:extLst>
              <a:ext uri="{FF2B5EF4-FFF2-40B4-BE49-F238E27FC236}">
                <a16:creationId xmlns:a16="http://schemas.microsoft.com/office/drawing/2014/main" id="{10DA7DF5-8923-41C9-81C0-6B22C651C57F}"/>
              </a:ext>
            </a:extLst>
          </p:cNvPr>
          <p:cNvSpPr>
            <a:spLocks noGrp="1"/>
          </p:cNvSpPr>
          <p:nvPr>
            <p:ph type="dt" sz="half" idx="10"/>
          </p:nvPr>
        </p:nvSpPr>
        <p:spPr/>
        <p:txBody>
          <a:bodyPr/>
          <a:lstStyle/>
          <a:p>
            <a:pPr rtl="0"/>
            <a:fld id="{93C13A7E-4C64-47B0-B355-B165BE4012BA}" type="datetime1">
              <a:rPr lang="ru-RU" smtClean="0"/>
              <a:t>19.03.2025</a:t>
            </a:fld>
            <a:endParaRPr lang="en-US" dirty="0"/>
          </a:p>
        </p:txBody>
      </p:sp>
      <p:sp>
        <p:nvSpPr>
          <p:cNvPr id="11" name="TextBox 10">
            <a:extLst>
              <a:ext uri="{FF2B5EF4-FFF2-40B4-BE49-F238E27FC236}">
                <a16:creationId xmlns:a16="http://schemas.microsoft.com/office/drawing/2014/main" id="{367FA9DB-46F1-4220-81F0-4E717FDE640E}"/>
              </a:ext>
            </a:extLst>
          </p:cNvPr>
          <p:cNvSpPr txBox="1"/>
          <p:nvPr/>
        </p:nvSpPr>
        <p:spPr>
          <a:xfrm>
            <a:off x="506505" y="892459"/>
            <a:ext cx="11178990" cy="646331"/>
          </a:xfrm>
          <a:prstGeom prst="rect">
            <a:avLst/>
          </a:prstGeom>
          <a:noFill/>
        </p:spPr>
        <p:txBody>
          <a:bodyPr wrap="square">
            <a:spAutoFit/>
          </a:bodyPr>
          <a:lstStyle/>
          <a:p>
            <a:r>
              <a:rPr lang="en-US" b="0" i="0">
                <a:solidFill>
                  <a:srgbClr val="1F2328"/>
                </a:solidFill>
                <a:effectLst/>
                <a:latin typeface="-apple-system"/>
              </a:rPr>
              <a:t>The 3D landmark network receives as input a cropped video frame without additional depth input. The model outputs the positions of the 3D points, as well as the probability of a face being present and reasonably aligned in the input.</a:t>
            </a:r>
            <a:endParaRPr lang="ru-KZ"/>
          </a:p>
        </p:txBody>
      </p:sp>
    </p:spTree>
    <p:extLst>
      <p:ext uri="{BB962C8B-B14F-4D97-AF65-F5344CB8AC3E}">
        <p14:creationId xmlns:p14="http://schemas.microsoft.com/office/powerpoint/2010/main" val="376236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562972-3449-42D1-8185-B4BEFD52AB44}"/>
              </a:ext>
            </a:extLst>
          </p:cNvPr>
          <p:cNvSpPr>
            <a:spLocks noGrp="1"/>
          </p:cNvSpPr>
          <p:nvPr>
            <p:ph type="title"/>
          </p:nvPr>
        </p:nvSpPr>
        <p:spPr/>
        <p:txBody>
          <a:bodyPr rtlCol="0">
            <a:normAutofit fontScale="90000"/>
          </a:bodyPr>
          <a:lstStyle/>
          <a:p>
            <a:pPr algn="l"/>
            <a:r>
              <a:rPr lang="en-US" b="1" i="0">
                <a:solidFill>
                  <a:srgbClr val="1F2328"/>
                </a:solidFill>
                <a:effectLst/>
                <a:latin typeface="-apple-system"/>
              </a:rPr>
              <a:t>Components</a:t>
            </a:r>
            <a:br>
              <a:rPr lang="en-US" b="1" i="0">
                <a:solidFill>
                  <a:srgbClr val="1F2328"/>
                </a:solidFill>
                <a:effectLst/>
                <a:latin typeface="-apple-system"/>
              </a:rPr>
            </a:br>
            <a:br>
              <a:rPr lang="en-US" b="0" i="0">
                <a:solidFill>
                  <a:srgbClr val="1F2328"/>
                </a:solidFill>
                <a:effectLst/>
                <a:latin typeface="-apple-system"/>
              </a:rPr>
            </a:br>
            <a:endParaRPr lang="ru"/>
          </a:p>
        </p:txBody>
      </p:sp>
      <p:graphicFrame>
        <p:nvGraphicFramePr>
          <p:cNvPr id="4" name="Объект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88008365"/>
              </p:ext>
            </p:extLst>
          </p:nvPr>
        </p:nvGraphicFramePr>
        <p:xfrm>
          <a:off x="580691" y="2330147"/>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8147CC9-718C-4B86-A65E-9C1B85066300}"/>
              </a:ext>
            </a:extLst>
          </p:cNvPr>
          <p:cNvSpPr txBox="1"/>
          <p:nvPr/>
        </p:nvSpPr>
        <p:spPr>
          <a:xfrm>
            <a:off x="581025" y="1290711"/>
            <a:ext cx="11029616" cy="646331"/>
          </a:xfrm>
          <a:prstGeom prst="rect">
            <a:avLst/>
          </a:prstGeom>
          <a:noFill/>
        </p:spPr>
        <p:txBody>
          <a:bodyPr wrap="square">
            <a:spAutoFit/>
          </a:bodyPr>
          <a:lstStyle/>
          <a:p>
            <a:r>
              <a:rPr lang="en-US" i="0">
                <a:solidFill>
                  <a:srgbClr val="1F2328"/>
                </a:solidFill>
                <a:effectLst/>
                <a:latin typeface="-apple-system"/>
              </a:rPr>
              <a:t>The Geometry Pipeline is a key component, which is responsible for estimating face geometry objects within the Metric 3D space. On each frame, the following steps are executed in the given order:</a:t>
            </a:r>
            <a:endParaRPr lang="ru-KZ"/>
          </a:p>
        </p:txBody>
      </p:sp>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10D3E4-8EFD-4C65-AD59-43618F65E770}"/>
              </a:ext>
            </a:extLst>
          </p:cNvPr>
          <p:cNvSpPr>
            <a:spLocks noGrp="1"/>
          </p:cNvSpPr>
          <p:nvPr>
            <p:ph type="title"/>
          </p:nvPr>
        </p:nvSpPr>
        <p:spPr/>
        <p:txBody>
          <a:bodyPr/>
          <a:lstStyle/>
          <a:p>
            <a:r>
              <a:rPr lang="en-US" b="1" i="0">
                <a:solidFill>
                  <a:schemeClr val="bg1"/>
                </a:solidFill>
                <a:effectLst/>
                <a:latin typeface="-apple-system"/>
              </a:rPr>
              <a:t>Attention Mesh Model</a:t>
            </a:r>
            <a:br>
              <a:rPr lang="en-US" b="1" i="0">
                <a:solidFill>
                  <a:srgbClr val="1F2328"/>
                </a:solidFill>
                <a:effectLst/>
                <a:latin typeface="-apple-system"/>
              </a:rPr>
            </a:br>
            <a:endParaRPr lang="ru-KZ"/>
          </a:p>
        </p:txBody>
      </p:sp>
      <p:pic>
        <p:nvPicPr>
          <p:cNvPr id="7" name="Объект 6">
            <a:extLst>
              <a:ext uri="{FF2B5EF4-FFF2-40B4-BE49-F238E27FC236}">
                <a16:creationId xmlns:a16="http://schemas.microsoft.com/office/drawing/2014/main" id="{6B072355-75C4-473C-8AC3-C1156C0C1791}"/>
              </a:ext>
            </a:extLst>
          </p:cNvPr>
          <p:cNvPicPr>
            <a:picLocks noGrp="1" noChangeAspect="1"/>
          </p:cNvPicPr>
          <p:nvPr>
            <p:ph idx="1"/>
          </p:nvPr>
        </p:nvPicPr>
        <p:blipFill rotWithShape="1">
          <a:blip r:embed="rId2"/>
          <a:srcRect l="23159"/>
          <a:stretch/>
        </p:blipFill>
        <p:spPr>
          <a:xfrm>
            <a:off x="4747544" y="1598360"/>
            <a:ext cx="6771154" cy="4256947"/>
          </a:xfrm>
        </p:spPr>
      </p:pic>
      <p:sp>
        <p:nvSpPr>
          <p:cNvPr id="4" name="Текст 3">
            <a:extLst>
              <a:ext uri="{FF2B5EF4-FFF2-40B4-BE49-F238E27FC236}">
                <a16:creationId xmlns:a16="http://schemas.microsoft.com/office/drawing/2014/main" id="{BB1E795E-D11B-4207-9376-E5AFC41F7803}"/>
              </a:ext>
            </a:extLst>
          </p:cNvPr>
          <p:cNvSpPr>
            <a:spLocks noGrp="1"/>
          </p:cNvSpPr>
          <p:nvPr>
            <p:ph type="body" sz="half" idx="2"/>
          </p:nvPr>
        </p:nvSpPr>
        <p:spPr>
          <a:xfrm>
            <a:off x="516038" y="2339788"/>
            <a:ext cx="3535490" cy="4009551"/>
          </a:xfrm>
        </p:spPr>
        <p:txBody>
          <a:bodyPr>
            <a:normAutofit fontScale="77500" lnSpcReduction="20000"/>
          </a:bodyPr>
          <a:lstStyle/>
          <a:p>
            <a:pPr algn="l"/>
            <a:r>
              <a:rPr lang="en-US" sz="2300" b="0" i="0">
                <a:solidFill>
                  <a:schemeClr val="bg1"/>
                </a:solidFill>
                <a:effectLst/>
                <a:latin typeface="-apple-system"/>
              </a:rPr>
              <a:t>In addition to the </a:t>
            </a:r>
            <a:r>
              <a:rPr lang="en-US" sz="2300" b="0" i="0" u="sng">
                <a:solidFill>
                  <a:schemeClr val="bg1"/>
                </a:solidFill>
                <a:effectLst/>
                <a:latin typeface="-apple-system"/>
                <a:hlinkClick r:id="rId3">
                  <a:extLst>
                    <a:ext uri="{A12FA001-AC4F-418D-AE19-62706E023703}">
                      <ahyp:hlinkClr xmlns:ahyp="http://schemas.microsoft.com/office/drawing/2018/hyperlinkcolor" val="tx"/>
                    </a:ext>
                  </a:extLst>
                </a:hlinkClick>
              </a:rPr>
              <a:t>Face Landmark Model</a:t>
            </a:r>
            <a:r>
              <a:rPr lang="en-US" sz="2300" b="0" i="0">
                <a:solidFill>
                  <a:schemeClr val="bg1"/>
                </a:solidFill>
                <a:effectLst/>
                <a:latin typeface="-apple-system"/>
              </a:rPr>
              <a:t> we provide another model that applies </a:t>
            </a:r>
            <a:r>
              <a:rPr lang="en-US" sz="2300" b="0" i="0" u="sng">
                <a:solidFill>
                  <a:schemeClr val="bg1"/>
                </a:solidFill>
                <a:effectLst/>
                <a:latin typeface="-apple-system"/>
                <a:hlinkClick r:id="rId4">
                  <a:extLst>
                    <a:ext uri="{A12FA001-AC4F-418D-AE19-62706E023703}">
                      <ahyp:hlinkClr xmlns:ahyp="http://schemas.microsoft.com/office/drawing/2018/hyperlinkcolor" val="tx"/>
                    </a:ext>
                  </a:extLst>
                </a:hlinkClick>
              </a:rPr>
              <a:t>attention</a:t>
            </a:r>
            <a:r>
              <a:rPr lang="en-US" sz="2300" b="0" i="0">
                <a:solidFill>
                  <a:schemeClr val="bg1"/>
                </a:solidFill>
                <a:effectLst/>
                <a:latin typeface="-apple-system"/>
              </a:rPr>
              <a:t> to semantically meaningful face regions, and therefore predicting landmarks more accurately around lips, eyes and irises, at the expense of more compute. It enables applications like AR makeup and AR puppeteering.</a:t>
            </a:r>
          </a:p>
          <a:p>
            <a:pPr algn="l"/>
            <a:r>
              <a:rPr lang="en-US" sz="2300" b="0" i="0">
                <a:solidFill>
                  <a:schemeClr val="bg1"/>
                </a:solidFill>
                <a:effectLst/>
                <a:latin typeface="-apple-system"/>
              </a:rPr>
              <a:t>The attention mesh model can be selected in the Solution APIs via the </a:t>
            </a:r>
            <a:r>
              <a:rPr lang="en-US" sz="2300" b="0" i="0" u="sng">
                <a:solidFill>
                  <a:schemeClr val="bg1"/>
                </a:solidFill>
                <a:effectLst/>
                <a:latin typeface="-apple-system"/>
                <a:hlinkClick r:id="rId5">
                  <a:extLst>
                    <a:ext uri="{A12FA001-AC4F-418D-AE19-62706E023703}">
                      <ahyp:hlinkClr xmlns:ahyp="http://schemas.microsoft.com/office/drawing/2018/hyperlinkcolor" val="tx"/>
                    </a:ext>
                  </a:extLst>
                </a:hlinkClick>
              </a:rPr>
              <a:t>refine_landmarks</a:t>
            </a:r>
            <a:r>
              <a:rPr lang="en-US" sz="2300" b="0" i="0">
                <a:solidFill>
                  <a:schemeClr val="bg1"/>
                </a:solidFill>
                <a:effectLst/>
                <a:latin typeface="-apple-system"/>
              </a:rPr>
              <a:t> option. You can also find more information about the model in this </a:t>
            </a:r>
            <a:r>
              <a:rPr lang="en-US" sz="2300" b="0" i="0" u="sng">
                <a:solidFill>
                  <a:schemeClr val="bg1"/>
                </a:solidFill>
                <a:effectLst/>
                <a:latin typeface="-apple-system"/>
                <a:hlinkClick r:id="rId6">
                  <a:extLst>
                    <a:ext uri="{A12FA001-AC4F-418D-AE19-62706E023703}">
                      <ahyp:hlinkClr xmlns:ahyp="http://schemas.microsoft.com/office/drawing/2018/hyperlinkcolor" val="tx"/>
                    </a:ext>
                  </a:extLst>
                </a:hlinkClick>
              </a:rPr>
              <a:t>paper</a:t>
            </a:r>
            <a:r>
              <a:rPr lang="en-US" sz="2300" b="0" i="0">
                <a:solidFill>
                  <a:schemeClr val="bg1"/>
                </a:solidFill>
                <a:effectLst/>
                <a:latin typeface="-apple-system"/>
              </a:rPr>
              <a:t>.</a:t>
            </a:r>
          </a:p>
          <a:p>
            <a:endParaRPr lang="ru-KZ"/>
          </a:p>
        </p:txBody>
      </p:sp>
      <p:sp>
        <p:nvSpPr>
          <p:cNvPr id="5" name="Дата 4">
            <a:extLst>
              <a:ext uri="{FF2B5EF4-FFF2-40B4-BE49-F238E27FC236}">
                <a16:creationId xmlns:a16="http://schemas.microsoft.com/office/drawing/2014/main" id="{FC6E3661-DF87-4CFA-8885-BE5275517D46}"/>
              </a:ext>
            </a:extLst>
          </p:cNvPr>
          <p:cNvSpPr>
            <a:spLocks noGrp="1"/>
          </p:cNvSpPr>
          <p:nvPr>
            <p:ph type="dt" sz="half" idx="10"/>
          </p:nvPr>
        </p:nvSpPr>
        <p:spPr/>
        <p:txBody>
          <a:bodyPr/>
          <a:lstStyle/>
          <a:p>
            <a:pPr rtl="0"/>
            <a:fld id="{09563768-3096-48CB-A41A-8D454362CCAD}" type="datetime1">
              <a:rPr lang="ru-RU" smtClean="0"/>
              <a:t>20.03.2025</a:t>
            </a:fld>
            <a:endParaRPr lang="en-US" dirty="0"/>
          </a:p>
        </p:txBody>
      </p:sp>
    </p:spTree>
    <p:extLst>
      <p:ext uri="{BB962C8B-B14F-4D97-AF65-F5344CB8AC3E}">
        <p14:creationId xmlns:p14="http://schemas.microsoft.com/office/powerpoint/2010/main" val="52829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A29F289-759E-4484-849B-8897F856116B}"/>
              </a:ext>
            </a:extLst>
          </p:cNvPr>
          <p:cNvSpPr>
            <a:spLocks noGrp="1"/>
          </p:cNvSpPr>
          <p:nvPr>
            <p:ph type="dt" sz="half" idx="10"/>
          </p:nvPr>
        </p:nvSpPr>
        <p:spPr/>
        <p:txBody>
          <a:bodyPr/>
          <a:lstStyle/>
          <a:p>
            <a:pPr rtl="0"/>
            <a:fld id="{8692EF8B-D3DF-4216-96A1-1B1DE794B37A}" type="datetime1">
              <a:rPr lang="ru-RU" smtClean="0"/>
              <a:t>20.03.2025</a:t>
            </a:fld>
            <a:endParaRPr lang="en-US" dirty="0"/>
          </a:p>
        </p:txBody>
      </p:sp>
      <p:sp>
        <p:nvSpPr>
          <p:cNvPr id="4" name="TextBox 3">
            <a:extLst>
              <a:ext uri="{FF2B5EF4-FFF2-40B4-BE49-F238E27FC236}">
                <a16:creationId xmlns:a16="http://schemas.microsoft.com/office/drawing/2014/main" id="{D21AB693-BB31-4472-90B7-21131FF12AD4}"/>
              </a:ext>
            </a:extLst>
          </p:cNvPr>
          <p:cNvSpPr txBox="1"/>
          <p:nvPr/>
        </p:nvSpPr>
        <p:spPr>
          <a:xfrm>
            <a:off x="467360" y="733246"/>
            <a:ext cx="6096000" cy="6124754"/>
          </a:xfrm>
          <a:prstGeom prst="rect">
            <a:avLst/>
          </a:prstGeom>
          <a:noFill/>
        </p:spPr>
        <p:txBody>
          <a:bodyPr wrap="square">
            <a:spAutoFit/>
          </a:bodyPr>
          <a:lstStyle/>
          <a:p>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cv2</a:t>
            </a:r>
            <a:endParaRPr lang="en-US" sz="1400" b="0">
              <a:solidFill>
                <a:srgbClr val="CCCCCC"/>
              </a:solidFill>
              <a:effectLst/>
              <a:latin typeface="Consolas" panose="020B0609020204030204" pitchFamily="49" charset="0"/>
            </a:endParaRPr>
          </a:p>
          <a:p>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mediapipe</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as</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mp</a:t>
            </a:r>
            <a:endParaRPr lang="en-US" sz="1400" b="0">
              <a:solidFill>
                <a:srgbClr val="CCCCCC"/>
              </a:solidFill>
              <a:effectLst/>
              <a:latin typeface="Consolas" panose="020B0609020204030204" pitchFamily="49" charset="0"/>
            </a:endParaRPr>
          </a:p>
          <a:p>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numpy</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as</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np</a:t>
            </a:r>
            <a:endParaRPr lang="en-US" sz="1400" b="0">
              <a:solidFill>
                <a:srgbClr val="CCCCCC"/>
              </a:solidFill>
              <a:effectLst/>
              <a:latin typeface="Consolas" panose="020B0609020204030204" pitchFamily="49" charset="0"/>
            </a:endParaRPr>
          </a:p>
          <a:p>
            <a:r>
              <a:rPr lang="en-US" sz="1400" b="0">
                <a:solidFill>
                  <a:srgbClr val="9CDCFE"/>
                </a:solidFill>
                <a:effectLst/>
                <a:latin typeface="Consolas" panose="020B0609020204030204" pitchFamily="49" charset="0"/>
              </a:rPr>
              <a:t>mp_face_mesh</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mp</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solutions</a:t>
            </a:r>
            <a:r>
              <a:rPr lang="en-US" sz="1400" b="0">
                <a:solidFill>
                  <a:srgbClr val="CCCCCC"/>
                </a:solidFill>
                <a:effectLst/>
                <a:latin typeface="Consolas" panose="020B0609020204030204" pitchFamily="49" charset="0"/>
              </a:rPr>
              <a:t>.face_mesh</a:t>
            </a:r>
          </a:p>
          <a:p>
            <a:r>
              <a:rPr lang="en-US" sz="1400" b="0">
                <a:solidFill>
                  <a:srgbClr val="9CDCFE"/>
                </a:solidFill>
                <a:effectLst/>
                <a:latin typeface="Consolas" panose="020B0609020204030204" pitchFamily="49" charset="0"/>
              </a:rPr>
              <a:t>mp_drawing</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mp</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solutions</a:t>
            </a:r>
            <a:r>
              <a:rPr lang="en-US" sz="1400" b="0">
                <a:solidFill>
                  <a:srgbClr val="CCCCCC"/>
                </a:solidFill>
                <a:effectLst/>
                <a:latin typeface="Consolas" panose="020B0609020204030204" pitchFamily="49" charset="0"/>
              </a:rPr>
              <a:t>.drawing_utils</a:t>
            </a:r>
          </a:p>
          <a:p>
            <a:r>
              <a:rPr lang="en-US" sz="1400" b="0">
                <a:solidFill>
                  <a:srgbClr val="9CDCFE"/>
                </a:solidFill>
                <a:effectLst/>
                <a:latin typeface="Consolas" panose="020B0609020204030204" pitchFamily="49" charset="0"/>
              </a:rPr>
              <a:t>cap</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cv2</a:t>
            </a:r>
            <a:r>
              <a:rPr lang="en-US" sz="1400" b="0">
                <a:solidFill>
                  <a:srgbClr val="CCCCCC"/>
                </a:solidFill>
                <a:effectLst/>
                <a:latin typeface="Consolas" panose="020B0609020204030204" pitchFamily="49" charset="0"/>
              </a:rPr>
              <a:t>.VideoCapture(</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with</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mp_face_mesh</a:t>
            </a:r>
            <a:r>
              <a:rPr lang="en-US" sz="1400" b="0">
                <a:solidFill>
                  <a:srgbClr val="CCCCCC"/>
                </a:solidFill>
                <a:effectLst/>
                <a:latin typeface="Consolas" panose="020B0609020204030204" pitchFamily="49" charset="0"/>
              </a:rPr>
              <a:t>.FaceMesh(</a:t>
            </a:r>
            <a:r>
              <a:rPr lang="en-US" sz="1400" b="0">
                <a:solidFill>
                  <a:srgbClr val="9CDCFE"/>
                </a:solidFill>
                <a:effectLst/>
                <a:latin typeface="Consolas" panose="020B0609020204030204" pitchFamily="49" charset="0"/>
              </a:rPr>
              <a:t>max_num_faces</a:t>
            </a:r>
            <a:r>
              <a:rPr lang="en-US" sz="1400" b="0">
                <a:solidFill>
                  <a:srgbClr val="D4D4D4"/>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refine_landmarks</a:t>
            </a:r>
            <a:r>
              <a:rPr lang="en-US" sz="1400" b="0">
                <a:solidFill>
                  <a:srgbClr val="D4D4D4"/>
                </a:solidFill>
                <a:effectLst/>
                <a:latin typeface="Consolas" panose="020B0609020204030204" pitchFamily="49" charset="0"/>
              </a:rPr>
              <a:t>=</a:t>
            </a:r>
            <a:r>
              <a:rPr lang="en-US" sz="1400" b="0">
                <a:solidFill>
                  <a:srgbClr val="569CD6"/>
                </a:solidFill>
                <a:effectLst/>
                <a:latin typeface="Consolas" panose="020B0609020204030204" pitchFamily="49" charset="0"/>
              </a:rPr>
              <a:t>True</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as</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face_mesh</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cap</a:t>
            </a:r>
            <a:r>
              <a:rPr lang="en-US" sz="1400" b="0">
                <a:solidFill>
                  <a:srgbClr val="CCCCCC"/>
                </a:solidFill>
                <a:effectLst/>
                <a:latin typeface="Consolas" panose="020B0609020204030204" pitchFamily="49" charset="0"/>
              </a:rPr>
              <a:t>.isOpened():</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ret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frame</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cap</a:t>
            </a:r>
            <a:r>
              <a:rPr lang="en-US" sz="1400" b="0">
                <a:solidFill>
                  <a:srgbClr val="CCCCCC"/>
                </a:solidFill>
                <a:effectLst/>
                <a:latin typeface="Consolas" panose="020B0609020204030204" pitchFamily="49" charset="0"/>
              </a:rPr>
              <a:t>.read()</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not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ret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break</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rgb_frame</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cv2</a:t>
            </a:r>
            <a:r>
              <a:rPr lang="en-US" sz="1400" b="0">
                <a:solidFill>
                  <a:srgbClr val="CCCCCC"/>
                </a:solidFill>
                <a:effectLst/>
                <a:latin typeface="Consolas" panose="020B0609020204030204" pitchFamily="49" charset="0"/>
              </a:rPr>
              <a:t>.cvtColor(</a:t>
            </a:r>
            <a:r>
              <a:rPr lang="en-US" sz="1400" b="0">
                <a:solidFill>
                  <a:srgbClr val="9CDCFE"/>
                </a:solidFill>
                <a:effectLst/>
                <a:latin typeface="Consolas" panose="020B0609020204030204" pitchFamily="49" charset="0"/>
              </a:rPr>
              <a:t>frame</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cv2</a:t>
            </a:r>
            <a:r>
              <a:rPr lang="en-US" sz="1400" b="0">
                <a:solidFill>
                  <a:srgbClr val="CCCCCC"/>
                </a:solidFill>
                <a:effectLst/>
                <a:latin typeface="Consolas" panose="020B0609020204030204" pitchFamily="49" charset="0"/>
              </a:rPr>
              <a:t>.COLOR_BGR2RGB)</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results</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face_mesh</a:t>
            </a:r>
            <a:r>
              <a:rPr lang="en-US" sz="1400" b="0">
                <a:solidFill>
                  <a:srgbClr val="CCCCCC"/>
                </a:solidFill>
                <a:effectLst/>
                <a:latin typeface="Consolas" panose="020B0609020204030204" pitchFamily="49" charset="0"/>
              </a:rPr>
              <a:t>.process(</a:t>
            </a:r>
            <a:r>
              <a:rPr lang="en-US" sz="1400" b="0">
                <a:solidFill>
                  <a:srgbClr val="9CDCFE"/>
                </a:solidFill>
                <a:effectLst/>
                <a:latin typeface="Consolas" panose="020B0609020204030204" pitchFamily="49" charset="0"/>
              </a:rPr>
              <a:t>rgb_frame</a:t>
            </a:r>
            <a:r>
              <a:rPr lang="en-US" sz="1400" b="0">
                <a:solidFill>
                  <a:srgbClr val="CCCCCC"/>
                </a:solidFill>
                <a:effectLst/>
                <a:latin typeface="Consolas" panose="020B0609020204030204" pitchFamily="49" charset="0"/>
              </a:rPr>
              <a:t>)</a:t>
            </a:r>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results</a:t>
            </a:r>
            <a:r>
              <a:rPr lang="en-US" sz="1400" b="0">
                <a:solidFill>
                  <a:srgbClr val="CCCCCC"/>
                </a:solidFill>
                <a:effectLst/>
                <a:latin typeface="Consolas" panose="020B0609020204030204" pitchFamily="49" charset="0"/>
              </a:rPr>
              <a:t>.multi_face_landmarks:</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face_landmarks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results</a:t>
            </a:r>
            <a:r>
              <a:rPr lang="en-US" sz="1400" b="0">
                <a:solidFill>
                  <a:srgbClr val="CCCCCC"/>
                </a:solidFill>
                <a:effectLst/>
                <a:latin typeface="Consolas" panose="020B0609020204030204" pitchFamily="49" charset="0"/>
              </a:rPr>
              <a:t>.multi_face_landmarks:</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mp_drawing</a:t>
            </a:r>
            <a:r>
              <a:rPr lang="en-US" sz="1400" b="0">
                <a:solidFill>
                  <a:srgbClr val="CCCCCC"/>
                </a:solidFill>
                <a:effectLst/>
                <a:latin typeface="Consolas" panose="020B0609020204030204" pitchFamily="49" charset="0"/>
              </a:rPr>
              <a:t>.draw_landmarks(</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frame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face_landmarks</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mp_face_mesh</a:t>
            </a:r>
            <a:r>
              <a:rPr lang="en-US" sz="1400" b="0">
                <a:solidFill>
                  <a:srgbClr val="CCCCCC"/>
                </a:solidFill>
                <a:effectLst/>
                <a:latin typeface="Consolas" panose="020B0609020204030204" pitchFamily="49" charset="0"/>
              </a:rPr>
              <a:t>.FACEMESH_TESSELATION</a:t>
            </a:r>
          </a:p>
          <a:p>
            <a:r>
              <a:rPr lang="en-US" sz="1400" b="0">
                <a:solidFill>
                  <a:srgbClr val="CCCCCC"/>
                </a:solidFill>
                <a:effectLst/>
                <a:latin typeface="Consolas" panose="020B0609020204030204" pitchFamily="49" charset="0"/>
              </a:rPr>
              <a:t>                )</a:t>
            </a:r>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cv2</a:t>
            </a:r>
            <a:r>
              <a:rPr lang="en-US" sz="1400" b="0">
                <a:solidFill>
                  <a:srgbClr val="CCCCCC"/>
                </a:solidFill>
                <a:effectLst/>
                <a:latin typeface="Consolas" panose="020B0609020204030204" pitchFamily="49" charset="0"/>
              </a:rPr>
              <a:t>.imshow(</a:t>
            </a:r>
            <a:r>
              <a:rPr lang="en-US" sz="1400" b="0">
                <a:solidFill>
                  <a:srgbClr val="CE9178"/>
                </a:solidFill>
                <a:effectLst/>
                <a:latin typeface="Consolas" panose="020B0609020204030204" pitchFamily="49" charset="0"/>
              </a:rPr>
              <a:t>"Face Mesh"</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frame</a:t>
            </a:r>
            <a:r>
              <a:rPr lang="en-US" sz="1400" b="0">
                <a:solidFill>
                  <a:srgbClr val="CCCCCC"/>
                </a:solidFill>
                <a:effectLst/>
                <a:latin typeface="Consolas" panose="020B0609020204030204" pitchFamily="49" charset="0"/>
              </a:rPr>
              <a:t>)</a:t>
            </a:r>
            <a:br>
              <a:rPr lang="en-US" sz="1400" b="0">
                <a:solidFill>
                  <a:srgbClr val="CCCCCC"/>
                </a:solidFill>
                <a:effectLst/>
                <a:latin typeface="Consolas" panose="020B0609020204030204" pitchFamily="49" charset="0"/>
              </a:rPr>
            </a:b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cv2</a:t>
            </a:r>
            <a:r>
              <a:rPr lang="en-US" sz="1400" b="0">
                <a:solidFill>
                  <a:srgbClr val="CCCCCC"/>
                </a:solidFill>
                <a:effectLst/>
                <a:latin typeface="Consolas" panose="020B0609020204030204" pitchFamily="49" charset="0"/>
              </a:rPr>
              <a:t>.waitKey(</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&amp;</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0x</a:t>
            </a:r>
            <a:r>
              <a:rPr lang="en-US" sz="1400" b="0">
                <a:solidFill>
                  <a:srgbClr val="B5CEA8"/>
                </a:solidFill>
                <a:effectLst/>
                <a:latin typeface="Consolas" panose="020B0609020204030204" pitchFamily="49" charset="0"/>
              </a:rPr>
              <a:t>FF</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ord</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"q"</a:t>
            </a:r>
            <a:r>
              <a:rPr lang="en-US" sz="1400" b="0">
                <a:solidFill>
                  <a:srgbClr val="CCCCCC"/>
                </a:solidFill>
                <a:effectLst/>
                <a:latin typeface="Consolas" panose="020B0609020204030204" pitchFamily="49" charset="0"/>
              </a:rPr>
              <a:t>): </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break</a:t>
            </a:r>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cap</a:t>
            </a:r>
            <a:r>
              <a:rPr lang="en-US" sz="1400" b="0">
                <a:solidFill>
                  <a:srgbClr val="CCCCCC"/>
                </a:solidFill>
                <a:effectLst/>
                <a:latin typeface="Consolas" panose="020B0609020204030204" pitchFamily="49" charset="0"/>
              </a:rPr>
              <a:t>.release()</a:t>
            </a:r>
          </a:p>
          <a:p>
            <a:r>
              <a:rPr lang="en-US" sz="1400" b="0">
                <a:solidFill>
                  <a:srgbClr val="4EC9B0"/>
                </a:solidFill>
                <a:effectLst/>
                <a:latin typeface="Consolas" panose="020B0609020204030204" pitchFamily="49" charset="0"/>
              </a:rPr>
              <a:t>cv2</a:t>
            </a:r>
            <a:r>
              <a:rPr lang="en-US" sz="1400" b="0">
                <a:solidFill>
                  <a:srgbClr val="CCCCCC"/>
                </a:solidFill>
                <a:effectLst/>
                <a:latin typeface="Consolas" panose="020B0609020204030204" pitchFamily="49" charset="0"/>
              </a:rPr>
              <a:t>.destroyAllWindows()</a:t>
            </a:r>
          </a:p>
          <a:p>
            <a:br>
              <a:rPr lang="en-US" sz="1400" b="0">
                <a:solidFill>
                  <a:srgbClr val="CCCCCC"/>
                </a:solidFill>
                <a:effectLst/>
                <a:latin typeface="Consolas" panose="020B0609020204030204" pitchFamily="49" charset="0"/>
              </a:rPr>
            </a:br>
            <a:endParaRPr lang="en-US" sz="1400"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2766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20622F-5476-4EB7-B66C-FE6802FEE8B0}"/>
              </a:ext>
            </a:extLst>
          </p:cNvPr>
          <p:cNvSpPr>
            <a:spLocks noGrp="1"/>
          </p:cNvSpPr>
          <p:nvPr>
            <p:ph type="title"/>
          </p:nvPr>
        </p:nvSpPr>
        <p:spPr/>
        <p:txBody>
          <a:bodyPr/>
          <a:lstStyle/>
          <a:p>
            <a:r>
              <a:rPr lang="en-US"/>
              <a:t>Example</a:t>
            </a:r>
            <a:endParaRPr lang="ru-KZ"/>
          </a:p>
        </p:txBody>
      </p:sp>
      <p:sp>
        <p:nvSpPr>
          <p:cNvPr id="5" name="Дата 4">
            <a:extLst>
              <a:ext uri="{FF2B5EF4-FFF2-40B4-BE49-F238E27FC236}">
                <a16:creationId xmlns:a16="http://schemas.microsoft.com/office/drawing/2014/main" id="{5073284E-91AC-4030-8198-DCE3B6A9AFDA}"/>
              </a:ext>
            </a:extLst>
          </p:cNvPr>
          <p:cNvSpPr>
            <a:spLocks noGrp="1"/>
          </p:cNvSpPr>
          <p:nvPr>
            <p:ph type="dt" sz="half" idx="10"/>
          </p:nvPr>
        </p:nvSpPr>
        <p:spPr/>
        <p:txBody>
          <a:bodyPr/>
          <a:lstStyle/>
          <a:p>
            <a:pPr rtl="0"/>
            <a:fld id="{93C13A7E-4C64-47B0-B355-B165BE4012BA}" type="datetime1">
              <a:rPr lang="ru-RU" smtClean="0"/>
              <a:t>20.03.2025</a:t>
            </a:fld>
            <a:endParaRPr lang="en-US" dirty="0"/>
          </a:p>
        </p:txBody>
      </p:sp>
      <p:pic>
        <p:nvPicPr>
          <p:cNvPr id="6" name="Объект 5">
            <a:extLst>
              <a:ext uri="{FF2B5EF4-FFF2-40B4-BE49-F238E27FC236}">
                <a16:creationId xmlns:a16="http://schemas.microsoft.com/office/drawing/2014/main" id="{119252B4-2F04-4A43-A428-F939023B68CA}"/>
              </a:ext>
            </a:extLst>
          </p:cNvPr>
          <p:cNvPicPr>
            <a:picLocks noGrp="1" noChangeAspect="1"/>
          </p:cNvPicPr>
          <p:nvPr>
            <p:ph sz="half" idx="2"/>
          </p:nvPr>
        </p:nvPicPr>
        <p:blipFill>
          <a:blip r:embed="rId2"/>
          <a:stretch>
            <a:fillRect/>
          </a:stretch>
        </p:blipFill>
        <p:spPr>
          <a:xfrm>
            <a:off x="6398260" y="2064703"/>
            <a:ext cx="4845049" cy="3633787"/>
          </a:xfrm>
          <a:prstGeom prst="rect">
            <a:avLst/>
          </a:prstGeom>
        </p:spPr>
      </p:pic>
      <p:sp>
        <p:nvSpPr>
          <p:cNvPr id="8" name="TextBox 7">
            <a:extLst>
              <a:ext uri="{FF2B5EF4-FFF2-40B4-BE49-F238E27FC236}">
                <a16:creationId xmlns:a16="http://schemas.microsoft.com/office/drawing/2014/main" id="{93AC15A0-37F4-409C-8174-CCFB78E32B76}"/>
              </a:ext>
            </a:extLst>
          </p:cNvPr>
          <p:cNvSpPr txBox="1"/>
          <p:nvPr/>
        </p:nvSpPr>
        <p:spPr>
          <a:xfrm>
            <a:off x="193040" y="2227263"/>
            <a:ext cx="4845049" cy="2862322"/>
          </a:xfrm>
          <a:prstGeom prst="rect">
            <a:avLst/>
          </a:prstGeom>
          <a:noFill/>
        </p:spPr>
        <p:txBody>
          <a:bodyPr wrap="square">
            <a:spAutoFit/>
          </a:bodyPr>
          <a:lstStyle/>
          <a:p>
            <a:r>
              <a:rPr lang="ru-KZ"/>
              <a:t>This code performs real-time tracking of facial landmarks using a MediaPipe Face Mesh using a webcam. It captures the video stream, converts the frames to RGB format and transmits them to the model for processing. If a face is detected, the program overlays a grid of facial landmarks using FACE MESH_TESSELATION, visualizing the key points of the face. The display continues until the "q" key is pressed, after which video capture stops and all windows close.</a:t>
            </a:r>
          </a:p>
        </p:txBody>
      </p:sp>
    </p:spTree>
    <p:extLst>
      <p:ext uri="{BB962C8B-B14F-4D97-AF65-F5344CB8AC3E}">
        <p14:creationId xmlns:p14="http://schemas.microsoft.com/office/powerpoint/2010/main" val="136380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A960B5-CA16-49BA-BC1D-93D1E66A93AF}"/>
              </a:ext>
            </a:extLst>
          </p:cNvPr>
          <p:cNvSpPr>
            <a:spLocks noGrp="1"/>
          </p:cNvSpPr>
          <p:nvPr>
            <p:ph type="title"/>
          </p:nvPr>
        </p:nvSpPr>
        <p:spPr>
          <a:xfrm>
            <a:off x="581191" y="1112009"/>
            <a:ext cx="11029615" cy="2147467"/>
          </a:xfrm>
        </p:spPr>
        <p:txBody>
          <a:bodyPr>
            <a:normAutofit fontScale="90000"/>
          </a:bodyPr>
          <a:lstStyle/>
          <a:p>
            <a:r>
              <a:rPr lang="en-US"/>
              <a:t>Conclusion</a:t>
            </a:r>
            <a:br>
              <a:rPr lang="en-US"/>
            </a:br>
            <a:br>
              <a:rPr lang="en-US"/>
            </a:br>
            <a:br>
              <a:rPr lang="en-US"/>
            </a:br>
            <a:endParaRPr lang="ru-KZ"/>
          </a:p>
        </p:txBody>
      </p:sp>
      <p:sp>
        <p:nvSpPr>
          <p:cNvPr id="3" name="Текст 2">
            <a:extLst>
              <a:ext uri="{FF2B5EF4-FFF2-40B4-BE49-F238E27FC236}">
                <a16:creationId xmlns:a16="http://schemas.microsoft.com/office/drawing/2014/main" id="{16AA972A-A4BE-4923-8455-1BDE0945525F}"/>
              </a:ext>
            </a:extLst>
          </p:cNvPr>
          <p:cNvSpPr>
            <a:spLocks noGrp="1"/>
          </p:cNvSpPr>
          <p:nvPr>
            <p:ph type="body" idx="1"/>
          </p:nvPr>
        </p:nvSpPr>
        <p:spPr>
          <a:xfrm>
            <a:off x="581192" y="2448560"/>
            <a:ext cx="11029615" cy="2693413"/>
          </a:xfrm>
        </p:spPr>
        <p:txBody>
          <a:bodyPr>
            <a:normAutofit/>
          </a:bodyPr>
          <a:lstStyle/>
          <a:p>
            <a:r>
              <a:rPr lang="en-US"/>
              <a:t>MediaPipe Face Mesh is an advanced facial landmark detection solution that allows real—time tracking of 468 key facial points without using depth sensors. The model is based on neural network algorithms that provide high accuracy and performance even on mobile devices. The sample code used in the presentation demonstrates how to easily visualize a face grid on a video image taken from a camera. This opens up vast possibilities for applications in AR, animation, biometrics, and medical technology. The presentation also includes diagrams and diagrams illustrating the architecture of the model, its main stages of operation and examples of application in the industry.</a:t>
            </a:r>
            <a:endParaRPr lang="ru-KZ"/>
          </a:p>
        </p:txBody>
      </p:sp>
      <p:sp>
        <p:nvSpPr>
          <p:cNvPr id="4" name="Дата 3">
            <a:extLst>
              <a:ext uri="{FF2B5EF4-FFF2-40B4-BE49-F238E27FC236}">
                <a16:creationId xmlns:a16="http://schemas.microsoft.com/office/drawing/2014/main" id="{75E43017-6027-4A6C-B11D-1CF33BB33CF8}"/>
              </a:ext>
            </a:extLst>
          </p:cNvPr>
          <p:cNvSpPr>
            <a:spLocks noGrp="1"/>
          </p:cNvSpPr>
          <p:nvPr>
            <p:ph type="dt" sz="half" idx="10"/>
          </p:nvPr>
        </p:nvSpPr>
        <p:spPr/>
        <p:txBody>
          <a:bodyPr/>
          <a:lstStyle/>
          <a:p>
            <a:pPr rtl="0"/>
            <a:fld id="{4540FCE8-CB6C-4798-845F-C8260D76B307}" type="datetime1">
              <a:rPr lang="ru-RU" smtClean="0"/>
              <a:t>20.03.2025</a:t>
            </a:fld>
            <a:endParaRPr lang="en-US" dirty="0"/>
          </a:p>
        </p:txBody>
      </p:sp>
    </p:spTree>
    <p:extLst>
      <p:ext uri="{BB962C8B-B14F-4D97-AF65-F5344CB8AC3E}">
        <p14:creationId xmlns:p14="http://schemas.microsoft.com/office/powerpoint/2010/main" val="2873789821"/>
      </p:ext>
    </p:extLst>
  </p:cSld>
  <p:clrMapOvr>
    <a:masterClrMapping/>
  </p:clrMapOvr>
</p:sld>
</file>

<file path=ppt/theme/theme1.xml><?xml version="1.0" encoding="utf-8"?>
<a:theme xmlns:a="http://schemas.openxmlformats.org/drawingml/2006/main" name="Дивиденд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98_TF33552983" id="{160FF37C-0DDC-4D2E-AEAD-253EF6364DF1}" vid="{EC99DBC3-C858-4F3A-82DD-48D686A36DB8}"/>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{7FF2CB49-F4B4-4D6E-8FE6-5A432F6BE26F}tf33552983_win32</Template>
  <TotalTime>166</TotalTime>
  <Words>895</Words>
  <Application>Microsoft Office PowerPoint</Application>
  <PresentationFormat>Широкоэкранный</PresentationFormat>
  <Paragraphs>42</Paragraphs>
  <Slides>8</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8</vt:i4>
      </vt:variant>
    </vt:vector>
  </HeadingPairs>
  <TitlesOfParts>
    <vt:vector size="17" baseType="lpstr">
      <vt:lpstr>-apple-system</vt:lpstr>
      <vt:lpstr>Arial</vt:lpstr>
      <vt:lpstr>Calibri</vt:lpstr>
      <vt:lpstr>Consolas</vt:lpstr>
      <vt:lpstr>Corbel</vt:lpstr>
      <vt:lpstr>Franklin Gothic Book</vt:lpstr>
      <vt:lpstr>Franklin Gothic Demi</vt:lpstr>
      <vt:lpstr>Wingdings 2</vt:lpstr>
      <vt:lpstr>ДивидендVTI</vt:lpstr>
      <vt:lpstr>MediaPipe Face Mesh </vt:lpstr>
      <vt:lpstr>Overview </vt:lpstr>
      <vt:lpstr>Презентация PowerPoint</vt:lpstr>
      <vt:lpstr>Components  </vt:lpstr>
      <vt:lpstr>Attention Mesh Model </vt:lpstr>
      <vt:lpstr>Презентация PowerPoint</vt:lpstr>
      <vt:lpstr>Example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Aruzhan Bekenova</dc:creator>
  <cp:lastModifiedBy>Aruzhan Bekenova</cp:lastModifiedBy>
  <cp:revision>5</cp:revision>
  <dcterms:created xsi:type="dcterms:W3CDTF">2025-03-19T17:31:04Z</dcterms:created>
  <dcterms:modified xsi:type="dcterms:W3CDTF">2025-03-19T20:17:49Z</dcterms:modified>
</cp:coreProperties>
</file>