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ru-RU"/>
              <a:t>Образец заголовка</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3/5/2025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3/5/2025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3/5/2025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3/5/2025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ru-RU"/>
              <a:t>Образец заголовка</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3/5/2025</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3/5/2025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a:t>Образец заголовка</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3/5/2025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3/5/2025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3/5/2025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ru-RU"/>
              <a:t>Образец заголовка</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DA16AA21-1863-4931-97CB-99D0A168701B}" type="datetimeFigureOut">
              <a:rPr lang="en-US" dirty="0"/>
              <a:t>3/5/2025</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ru-RU"/>
              <a:t>Образец заголовка</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3772C379-9A7C-4C87-A116-CBE9F58B04C5}" type="datetimeFigureOut">
              <a:rPr lang="en-US" dirty="0"/>
              <a:t>3/5/2025</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3/5/2025</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9B10E38-91E5-492F-8D00-ABB7826DD050}"/>
              </a:ext>
            </a:extLst>
          </p:cNvPr>
          <p:cNvSpPr>
            <a:spLocks noGrp="1"/>
          </p:cNvSpPr>
          <p:nvPr>
            <p:ph type="ctrTitle"/>
          </p:nvPr>
        </p:nvSpPr>
        <p:spPr/>
        <p:txBody>
          <a:bodyPr/>
          <a:lstStyle/>
          <a:p>
            <a:r>
              <a:rPr lang="en-US" sz="3600"/>
              <a:t>Deep learning with the OpenCV DNN module</a:t>
            </a:r>
            <a:endParaRPr lang="ru-KZ" sz="3600"/>
          </a:p>
        </p:txBody>
      </p:sp>
      <p:sp>
        <p:nvSpPr>
          <p:cNvPr id="3" name="Подзаголовок 2">
            <a:extLst>
              <a:ext uri="{FF2B5EF4-FFF2-40B4-BE49-F238E27FC236}">
                <a16:creationId xmlns:a16="http://schemas.microsoft.com/office/drawing/2014/main" id="{EF4B7EDF-420F-4B74-BCCF-706DA112E62A}"/>
              </a:ext>
            </a:extLst>
          </p:cNvPr>
          <p:cNvSpPr>
            <a:spLocks noGrp="1"/>
          </p:cNvSpPr>
          <p:nvPr>
            <p:ph type="subTitle" idx="1"/>
          </p:nvPr>
        </p:nvSpPr>
        <p:spPr/>
        <p:txBody>
          <a:bodyPr>
            <a:normAutofit/>
          </a:bodyPr>
          <a:lstStyle/>
          <a:p>
            <a:r>
              <a:rPr lang="en-US" sz="1800"/>
              <a:t>Bekenova Aruzhan Buranovna</a:t>
            </a:r>
            <a:endParaRPr lang="ru-KZ" sz="1800"/>
          </a:p>
        </p:txBody>
      </p:sp>
    </p:spTree>
    <p:extLst>
      <p:ext uri="{BB962C8B-B14F-4D97-AF65-F5344CB8AC3E}">
        <p14:creationId xmlns:p14="http://schemas.microsoft.com/office/powerpoint/2010/main" val="572145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6479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772835-3D1F-4720-8E1E-F0F2B441736D}"/>
              </a:ext>
            </a:extLst>
          </p:cNvPr>
          <p:cNvSpPr txBox="1"/>
          <p:nvPr/>
        </p:nvSpPr>
        <p:spPr>
          <a:xfrm>
            <a:off x="394447" y="341583"/>
            <a:ext cx="9144000" cy="1200329"/>
          </a:xfrm>
          <a:prstGeom prst="rect">
            <a:avLst/>
          </a:prstGeom>
          <a:noFill/>
        </p:spPr>
        <p:txBody>
          <a:bodyPr wrap="square">
            <a:spAutoFit/>
          </a:bodyPr>
          <a:lstStyle/>
          <a:p>
            <a:r>
              <a:rPr lang="ru-KZ">
                <a:highlight>
                  <a:srgbClr val="FFFF00"/>
                </a:highlight>
              </a:rPr>
              <a:t>What is the OpenCV DNN module?</a:t>
            </a:r>
            <a:endParaRPr lang="ru-RU">
              <a:highlight>
                <a:srgbClr val="FFFF00"/>
              </a:highlight>
            </a:endParaRPr>
          </a:p>
          <a:p>
            <a:r>
              <a:rPr lang="ru-KZ"/>
              <a:t>We all know OpenCV as one of the best computer vision libraries. The best part is the support for loading different models from different frameworks, with which we can perform several deep learning functions.</a:t>
            </a:r>
          </a:p>
        </p:txBody>
      </p:sp>
      <p:pic>
        <p:nvPicPr>
          <p:cNvPr id="5" name="Рисунок 4">
            <a:extLst>
              <a:ext uri="{FF2B5EF4-FFF2-40B4-BE49-F238E27FC236}">
                <a16:creationId xmlns:a16="http://schemas.microsoft.com/office/drawing/2014/main" id="{DDF329FA-3E74-4F45-B22A-1E9F4A88193E}"/>
              </a:ext>
            </a:extLst>
          </p:cNvPr>
          <p:cNvPicPr>
            <a:picLocks noChangeAspect="1"/>
          </p:cNvPicPr>
          <p:nvPr/>
        </p:nvPicPr>
        <p:blipFill>
          <a:blip r:embed="rId2"/>
          <a:stretch>
            <a:fillRect/>
          </a:stretch>
        </p:blipFill>
        <p:spPr>
          <a:xfrm>
            <a:off x="1485256" y="2207611"/>
            <a:ext cx="9221487" cy="3267531"/>
          </a:xfrm>
          <a:prstGeom prst="rect">
            <a:avLst/>
          </a:prstGeom>
        </p:spPr>
      </p:pic>
      <p:sp>
        <p:nvSpPr>
          <p:cNvPr id="7" name="TextBox 6">
            <a:extLst>
              <a:ext uri="{FF2B5EF4-FFF2-40B4-BE49-F238E27FC236}">
                <a16:creationId xmlns:a16="http://schemas.microsoft.com/office/drawing/2014/main" id="{82890945-F6A7-497E-9277-E1BF34E256CE}"/>
              </a:ext>
            </a:extLst>
          </p:cNvPr>
          <p:cNvSpPr txBox="1"/>
          <p:nvPr/>
        </p:nvSpPr>
        <p:spPr>
          <a:xfrm>
            <a:off x="4410635" y="5336642"/>
            <a:ext cx="6203576" cy="276999"/>
          </a:xfrm>
          <a:prstGeom prst="rect">
            <a:avLst/>
          </a:prstGeom>
          <a:noFill/>
        </p:spPr>
        <p:txBody>
          <a:bodyPr wrap="square">
            <a:spAutoFit/>
          </a:bodyPr>
          <a:lstStyle/>
          <a:p>
            <a:r>
              <a:rPr lang="ru-KZ" sz="1200"/>
              <a:t>Deep Learning with OpenCV DNN 1000×800 module</a:t>
            </a:r>
          </a:p>
        </p:txBody>
      </p:sp>
    </p:spTree>
    <p:extLst>
      <p:ext uri="{BB962C8B-B14F-4D97-AF65-F5344CB8AC3E}">
        <p14:creationId xmlns:p14="http://schemas.microsoft.com/office/powerpoint/2010/main" val="592770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D3E9D8-7C58-492F-B5BB-9EBDC200C8A8}"/>
              </a:ext>
            </a:extLst>
          </p:cNvPr>
          <p:cNvSpPr txBox="1"/>
          <p:nvPr/>
        </p:nvSpPr>
        <p:spPr>
          <a:xfrm>
            <a:off x="977153" y="617675"/>
            <a:ext cx="6096000" cy="369332"/>
          </a:xfrm>
          <a:prstGeom prst="rect">
            <a:avLst/>
          </a:prstGeom>
          <a:noFill/>
        </p:spPr>
        <p:txBody>
          <a:bodyPr wrap="square">
            <a:spAutoFit/>
          </a:bodyPr>
          <a:lstStyle/>
          <a:p>
            <a:r>
              <a:rPr lang="ru-KZ"/>
              <a:t>Why choose the OpenCV DNN module?</a:t>
            </a:r>
          </a:p>
        </p:txBody>
      </p:sp>
      <p:sp>
        <p:nvSpPr>
          <p:cNvPr id="5" name="TextBox 4">
            <a:extLst>
              <a:ext uri="{FF2B5EF4-FFF2-40B4-BE49-F238E27FC236}">
                <a16:creationId xmlns:a16="http://schemas.microsoft.com/office/drawing/2014/main" id="{7E5A58B5-109F-4240-B7A6-6ADE121BC83F}"/>
              </a:ext>
            </a:extLst>
          </p:cNvPr>
          <p:cNvSpPr txBox="1"/>
          <p:nvPr/>
        </p:nvSpPr>
        <p:spPr>
          <a:xfrm>
            <a:off x="609600" y="1162308"/>
            <a:ext cx="10972800" cy="923330"/>
          </a:xfrm>
          <a:prstGeom prst="rect">
            <a:avLst/>
          </a:prstGeom>
          <a:noFill/>
        </p:spPr>
        <p:txBody>
          <a:bodyPr wrap="square">
            <a:spAutoFit/>
          </a:bodyPr>
          <a:lstStyle/>
          <a:p>
            <a:r>
              <a:rPr lang="en-US">
                <a:effectLst/>
              </a:rPr>
              <a:t>One of the best features of the OpenCV DN module is its high optimization for Intel processors. We can get good FPS when performing real-time video output for object detection and image segmentation applications. For example, let's look at the output speed of image classification for various frameworks.</a:t>
            </a:r>
            <a:endParaRPr lang="ru-KZ"/>
          </a:p>
        </p:txBody>
      </p:sp>
      <p:pic>
        <p:nvPicPr>
          <p:cNvPr id="7" name="Рисунок 6">
            <a:extLst>
              <a:ext uri="{FF2B5EF4-FFF2-40B4-BE49-F238E27FC236}">
                <a16:creationId xmlns:a16="http://schemas.microsoft.com/office/drawing/2014/main" id="{1FD73266-B537-4649-A1E4-8567B8CFDB67}"/>
              </a:ext>
            </a:extLst>
          </p:cNvPr>
          <p:cNvPicPr>
            <a:picLocks noChangeAspect="1"/>
          </p:cNvPicPr>
          <p:nvPr/>
        </p:nvPicPr>
        <p:blipFill>
          <a:blip r:embed="rId2"/>
          <a:stretch>
            <a:fillRect/>
          </a:stretch>
        </p:blipFill>
        <p:spPr>
          <a:xfrm>
            <a:off x="2387910" y="2260939"/>
            <a:ext cx="7416177" cy="3830491"/>
          </a:xfrm>
          <a:prstGeom prst="rect">
            <a:avLst/>
          </a:prstGeom>
        </p:spPr>
      </p:pic>
      <p:sp>
        <p:nvSpPr>
          <p:cNvPr id="9" name="TextBox 8">
            <a:extLst>
              <a:ext uri="{FF2B5EF4-FFF2-40B4-BE49-F238E27FC236}">
                <a16:creationId xmlns:a16="http://schemas.microsoft.com/office/drawing/2014/main" id="{097DC789-1ED0-4C4B-B151-97CF910C0D6D}"/>
              </a:ext>
            </a:extLst>
          </p:cNvPr>
          <p:cNvSpPr txBox="1"/>
          <p:nvPr/>
        </p:nvSpPr>
        <p:spPr>
          <a:xfrm>
            <a:off x="1313329" y="6232250"/>
            <a:ext cx="9565341" cy="369332"/>
          </a:xfrm>
          <a:prstGeom prst="rect">
            <a:avLst/>
          </a:prstGeom>
          <a:noFill/>
        </p:spPr>
        <p:txBody>
          <a:bodyPr wrap="square">
            <a:spAutoFit/>
          </a:bodyPr>
          <a:lstStyle/>
          <a:p>
            <a:r>
              <a:rPr lang="ru-KZ"/>
              <a:t>Comparison of the output speed of image classification on the CPU for different frameworks.</a:t>
            </a:r>
          </a:p>
        </p:txBody>
      </p:sp>
    </p:spTree>
    <p:extLst>
      <p:ext uri="{BB962C8B-B14F-4D97-AF65-F5344CB8AC3E}">
        <p14:creationId xmlns:p14="http://schemas.microsoft.com/office/powerpoint/2010/main" val="2598975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EDB7FF-4DCC-49C1-AD2C-2D0260918959}"/>
              </a:ext>
            </a:extLst>
          </p:cNvPr>
          <p:cNvSpPr txBox="1"/>
          <p:nvPr/>
        </p:nvSpPr>
        <p:spPr>
          <a:xfrm>
            <a:off x="824753" y="541929"/>
            <a:ext cx="7933765" cy="400110"/>
          </a:xfrm>
          <a:prstGeom prst="rect">
            <a:avLst/>
          </a:prstGeom>
          <a:noFill/>
        </p:spPr>
        <p:txBody>
          <a:bodyPr wrap="square">
            <a:spAutoFit/>
          </a:bodyPr>
          <a:lstStyle/>
          <a:p>
            <a:r>
              <a:rPr lang="ru-KZ" sz="2000">
                <a:highlight>
                  <a:srgbClr val="FFFF00"/>
                </a:highlight>
              </a:rPr>
              <a:t>Various deep learning functions supported by the OpenCV DNN module</a:t>
            </a:r>
          </a:p>
        </p:txBody>
      </p:sp>
      <p:sp>
        <p:nvSpPr>
          <p:cNvPr id="5" name="TextBox 4">
            <a:extLst>
              <a:ext uri="{FF2B5EF4-FFF2-40B4-BE49-F238E27FC236}">
                <a16:creationId xmlns:a16="http://schemas.microsoft.com/office/drawing/2014/main" id="{C5228BF6-0EBC-4954-888A-B36DCC8C199D}"/>
              </a:ext>
            </a:extLst>
          </p:cNvPr>
          <p:cNvSpPr txBox="1"/>
          <p:nvPr/>
        </p:nvSpPr>
        <p:spPr>
          <a:xfrm>
            <a:off x="1021976" y="1775936"/>
            <a:ext cx="7180730" cy="2862322"/>
          </a:xfrm>
          <a:prstGeom prst="rect">
            <a:avLst/>
          </a:prstGeom>
          <a:noFill/>
        </p:spPr>
        <p:txBody>
          <a:bodyPr wrap="square">
            <a:spAutoFit/>
          </a:bodyPr>
          <a:lstStyle/>
          <a:p>
            <a:r>
              <a:rPr lang="ru-KZ"/>
              <a:t>The following list will give us a pretty good idea of the functions.</a:t>
            </a:r>
            <a:endParaRPr lang="ru-RU"/>
          </a:p>
          <a:p>
            <a:endParaRPr lang="ru-RU"/>
          </a:p>
          <a:p>
            <a:r>
              <a:rPr lang="ru-KZ"/>
              <a:t>Classification of images.</a:t>
            </a:r>
            <a:endParaRPr lang="ru-RU"/>
          </a:p>
          <a:p>
            <a:r>
              <a:rPr lang="ru-KZ"/>
              <a:t>Object detection.</a:t>
            </a:r>
            <a:endParaRPr lang="ru-RU"/>
          </a:p>
          <a:p>
            <a:r>
              <a:rPr lang="ru-KZ"/>
              <a:t>Image segmentation.</a:t>
            </a:r>
            <a:endParaRPr lang="ru-RU"/>
          </a:p>
          <a:p>
            <a:r>
              <a:rPr lang="ru-KZ"/>
              <a:t>Text detection and recognition.</a:t>
            </a:r>
            <a:endParaRPr lang="ru-RU"/>
          </a:p>
          <a:p>
            <a:r>
              <a:rPr lang="ru-KZ"/>
              <a:t>Assessment of the pose.</a:t>
            </a:r>
            <a:endParaRPr lang="ru-RU"/>
          </a:p>
          <a:p>
            <a:r>
              <a:rPr lang="ru-KZ"/>
              <a:t>Depth assessment.</a:t>
            </a:r>
            <a:endParaRPr lang="ru-RU"/>
          </a:p>
          <a:p>
            <a:r>
              <a:rPr lang="ru-KZ"/>
              <a:t>Verification and recognition of identity and face.</a:t>
            </a:r>
            <a:endParaRPr lang="ru-RU"/>
          </a:p>
          <a:p>
            <a:r>
              <a:rPr lang="ru-KZ"/>
              <a:t>The Reed persona.</a:t>
            </a:r>
          </a:p>
        </p:txBody>
      </p:sp>
    </p:spTree>
    <p:extLst>
      <p:ext uri="{BB962C8B-B14F-4D97-AF65-F5344CB8AC3E}">
        <p14:creationId xmlns:p14="http://schemas.microsoft.com/office/powerpoint/2010/main" val="405952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81E39A-6C44-46B2-8C40-973A7F3C1101}"/>
              </a:ext>
            </a:extLst>
          </p:cNvPr>
          <p:cNvSpPr txBox="1"/>
          <p:nvPr/>
        </p:nvSpPr>
        <p:spPr>
          <a:xfrm>
            <a:off x="950259" y="492169"/>
            <a:ext cx="6096000" cy="461665"/>
          </a:xfrm>
          <a:prstGeom prst="rect">
            <a:avLst/>
          </a:prstGeom>
          <a:noFill/>
        </p:spPr>
        <p:txBody>
          <a:bodyPr wrap="square">
            <a:spAutoFit/>
          </a:bodyPr>
          <a:lstStyle/>
          <a:p>
            <a:r>
              <a:rPr lang="ru-KZ" sz="2400" b="1"/>
              <a:t>DNN — deep network</a:t>
            </a:r>
          </a:p>
        </p:txBody>
      </p:sp>
      <p:sp>
        <p:nvSpPr>
          <p:cNvPr id="5" name="TextBox 4">
            <a:extLst>
              <a:ext uri="{FF2B5EF4-FFF2-40B4-BE49-F238E27FC236}">
                <a16:creationId xmlns:a16="http://schemas.microsoft.com/office/drawing/2014/main" id="{0A693404-89A3-4DB0-95C9-E883BCA6CB5D}"/>
              </a:ext>
            </a:extLst>
          </p:cNvPr>
          <p:cNvSpPr txBox="1"/>
          <p:nvPr/>
        </p:nvSpPr>
        <p:spPr>
          <a:xfrm>
            <a:off x="950259" y="1641465"/>
            <a:ext cx="9502064" cy="923330"/>
          </a:xfrm>
          <a:prstGeom prst="rect">
            <a:avLst/>
          </a:prstGeom>
          <a:noFill/>
        </p:spPr>
        <p:txBody>
          <a:bodyPr wrap="square">
            <a:spAutoFit/>
          </a:bodyPr>
          <a:lstStyle/>
          <a:p>
            <a:r>
              <a:rPr lang="ru-KZ"/>
              <a:t>"Deep" in deep networks refers to the presence of multiple hidden layers that allow the network to learn complex representations from the input data. These hidden layers allow DNN to solve complex MO tasks that more "superficial" artificial networks cannot handle.</a:t>
            </a:r>
          </a:p>
        </p:txBody>
      </p:sp>
      <p:pic>
        <p:nvPicPr>
          <p:cNvPr id="7" name="Рисунок 6">
            <a:extLst>
              <a:ext uri="{FF2B5EF4-FFF2-40B4-BE49-F238E27FC236}">
                <a16:creationId xmlns:a16="http://schemas.microsoft.com/office/drawing/2014/main" id="{22D90CF4-E0FA-4BEB-81F3-AA1298D4FA3C}"/>
              </a:ext>
            </a:extLst>
          </p:cNvPr>
          <p:cNvPicPr>
            <a:picLocks noChangeAspect="1"/>
          </p:cNvPicPr>
          <p:nvPr/>
        </p:nvPicPr>
        <p:blipFill>
          <a:blip r:embed="rId2"/>
          <a:stretch>
            <a:fillRect/>
          </a:stretch>
        </p:blipFill>
        <p:spPr>
          <a:xfrm>
            <a:off x="1739676" y="3062295"/>
            <a:ext cx="8712647" cy="3169065"/>
          </a:xfrm>
          <a:prstGeom prst="rect">
            <a:avLst/>
          </a:prstGeom>
        </p:spPr>
      </p:pic>
    </p:spTree>
    <p:extLst>
      <p:ext uri="{BB962C8B-B14F-4D97-AF65-F5344CB8AC3E}">
        <p14:creationId xmlns:p14="http://schemas.microsoft.com/office/powerpoint/2010/main" val="609092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9A2F930-B420-4A64-83E8-29CD7E8BC1EA}"/>
              </a:ext>
            </a:extLst>
          </p:cNvPr>
          <p:cNvSpPr>
            <a:spLocks noGrp="1"/>
          </p:cNvSpPr>
          <p:nvPr>
            <p:ph type="title"/>
          </p:nvPr>
        </p:nvSpPr>
        <p:spPr>
          <a:xfrm>
            <a:off x="3039035" y="484632"/>
            <a:ext cx="9299448" cy="770427"/>
          </a:xfrm>
        </p:spPr>
        <p:txBody>
          <a:bodyPr>
            <a:normAutofit/>
          </a:bodyPr>
          <a:lstStyle/>
          <a:p>
            <a:r>
              <a:rPr lang="en-US" sz="3600"/>
              <a:t>How deep neural networks work</a:t>
            </a:r>
            <a:r>
              <a:rPr lang="ru-RU" sz="3600"/>
              <a:t>?</a:t>
            </a:r>
            <a:endParaRPr lang="ru-KZ" sz="3600"/>
          </a:p>
        </p:txBody>
      </p:sp>
      <p:sp>
        <p:nvSpPr>
          <p:cNvPr id="3" name="Объект 2">
            <a:extLst>
              <a:ext uri="{FF2B5EF4-FFF2-40B4-BE49-F238E27FC236}">
                <a16:creationId xmlns:a16="http://schemas.microsoft.com/office/drawing/2014/main" id="{E0E331BA-C6CB-4E83-8FE4-BB995028E1C7}"/>
              </a:ext>
            </a:extLst>
          </p:cNvPr>
          <p:cNvSpPr>
            <a:spLocks noGrp="1"/>
          </p:cNvSpPr>
          <p:nvPr>
            <p:ph sz="half" idx="1"/>
          </p:nvPr>
        </p:nvSpPr>
        <p:spPr>
          <a:xfrm>
            <a:off x="585754" y="1762282"/>
            <a:ext cx="2695329" cy="3977640"/>
          </a:xfrm>
        </p:spPr>
        <p:txBody>
          <a:bodyPr/>
          <a:lstStyle/>
          <a:p>
            <a:r>
              <a:rPr lang="en-US"/>
              <a:t>The input layer receives the raw data. Each node in this layer represents a feature or attribute of the input data.</a:t>
            </a:r>
            <a:endParaRPr lang="ru-KZ"/>
          </a:p>
        </p:txBody>
      </p:sp>
      <p:sp>
        <p:nvSpPr>
          <p:cNvPr id="4" name="Объект 3">
            <a:extLst>
              <a:ext uri="{FF2B5EF4-FFF2-40B4-BE49-F238E27FC236}">
                <a16:creationId xmlns:a16="http://schemas.microsoft.com/office/drawing/2014/main" id="{D85EE3EA-28E1-49FE-B992-F97D8ADEA831}"/>
              </a:ext>
            </a:extLst>
          </p:cNvPr>
          <p:cNvSpPr>
            <a:spLocks noGrp="1"/>
          </p:cNvSpPr>
          <p:nvPr>
            <p:ph sz="half" idx="2"/>
          </p:nvPr>
        </p:nvSpPr>
        <p:spPr>
          <a:xfrm>
            <a:off x="4061012" y="1776446"/>
            <a:ext cx="2761129" cy="3977640"/>
          </a:xfrm>
        </p:spPr>
        <p:txBody>
          <a:bodyPr/>
          <a:lstStyle/>
          <a:p>
            <a:r>
              <a:rPr lang="en-US"/>
              <a:t>Hidden layers. DNNs have two or more hidden layers sandwiched between the input and output layers. Each hidden layer consists of several neurons that are connected to neurons in both adjacent layers.</a:t>
            </a:r>
            <a:endParaRPr lang="ru-KZ"/>
          </a:p>
        </p:txBody>
      </p:sp>
      <p:sp>
        <p:nvSpPr>
          <p:cNvPr id="6" name="TextBox 5">
            <a:extLst>
              <a:ext uri="{FF2B5EF4-FFF2-40B4-BE49-F238E27FC236}">
                <a16:creationId xmlns:a16="http://schemas.microsoft.com/office/drawing/2014/main" id="{35428101-D82A-4B71-8865-400D34236379}"/>
              </a:ext>
            </a:extLst>
          </p:cNvPr>
          <p:cNvSpPr txBox="1"/>
          <p:nvPr/>
        </p:nvSpPr>
        <p:spPr>
          <a:xfrm>
            <a:off x="7467599" y="1762282"/>
            <a:ext cx="2321859" cy="2585323"/>
          </a:xfrm>
          <a:prstGeom prst="rect">
            <a:avLst/>
          </a:prstGeom>
          <a:noFill/>
        </p:spPr>
        <p:txBody>
          <a:bodyPr wrap="square">
            <a:spAutoFit/>
          </a:bodyPr>
          <a:lstStyle/>
          <a:p>
            <a:r>
              <a:rPr lang="ru-KZ"/>
              <a:t>The output layer. The output layer provides the final predictions of the network. The number of neurons in the output layer depends on what tasks the network performs.</a:t>
            </a:r>
          </a:p>
        </p:txBody>
      </p:sp>
    </p:spTree>
    <p:extLst>
      <p:ext uri="{BB962C8B-B14F-4D97-AF65-F5344CB8AC3E}">
        <p14:creationId xmlns:p14="http://schemas.microsoft.com/office/powerpoint/2010/main" val="2713691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5A8EE5-6ED6-4853-8EDA-05E7E3F23AE9}"/>
              </a:ext>
            </a:extLst>
          </p:cNvPr>
          <p:cNvSpPr txBox="1"/>
          <p:nvPr/>
        </p:nvSpPr>
        <p:spPr>
          <a:xfrm>
            <a:off x="860612" y="573759"/>
            <a:ext cx="7879976" cy="646331"/>
          </a:xfrm>
          <a:prstGeom prst="rect">
            <a:avLst/>
          </a:prstGeom>
          <a:noFill/>
        </p:spPr>
        <p:txBody>
          <a:bodyPr wrap="square">
            <a:spAutoFit/>
          </a:bodyPr>
          <a:lstStyle/>
          <a:p>
            <a:r>
              <a:rPr lang="ru-KZ"/>
              <a:t>Unlike the matrix factorization approach, you can add additional characteristics such as age or country. Let's denote the input vector by x.</a:t>
            </a:r>
          </a:p>
        </p:txBody>
      </p:sp>
      <p:pic>
        <p:nvPicPr>
          <p:cNvPr id="5" name="Рисунок 4">
            <a:extLst>
              <a:ext uri="{FF2B5EF4-FFF2-40B4-BE49-F238E27FC236}">
                <a16:creationId xmlns:a16="http://schemas.microsoft.com/office/drawing/2014/main" id="{538AF481-5F8A-4BA9-9B3A-7951CD31EBC8}"/>
              </a:ext>
            </a:extLst>
          </p:cNvPr>
          <p:cNvPicPr>
            <a:picLocks noChangeAspect="1"/>
          </p:cNvPicPr>
          <p:nvPr/>
        </p:nvPicPr>
        <p:blipFill>
          <a:blip r:embed="rId2"/>
          <a:stretch>
            <a:fillRect/>
          </a:stretch>
        </p:blipFill>
        <p:spPr>
          <a:xfrm>
            <a:off x="3052337" y="1844971"/>
            <a:ext cx="6087325" cy="4439270"/>
          </a:xfrm>
          <a:prstGeom prst="rect">
            <a:avLst/>
          </a:prstGeom>
        </p:spPr>
      </p:pic>
    </p:spTree>
    <p:extLst>
      <p:ext uri="{BB962C8B-B14F-4D97-AF65-F5344CB8AC3E}">
        <p14:creationId xmlns:p14="http://schemas.microsoft.com/office/powerpoint/2010/main" val="2922858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3432D6-D86D-4DDC-91F6-036BC94EAE6D}"/>
              </a:ext>
            </a:extLst>
          </p:cNvPr>
          <p:cNvSpPr txBox="1"/>
          <p:nvPr/>
        </p:nvSpPr>
        <p:spPr>
          <a:xfrm>
            <a:off x="1237130" y="1662116"/>
            <a:ext cx="7180730" cy="3416320"/>
          </a:xfrm>
          <a:prstGeom prst="rect">
            <a:avLst/>
          </a:prstGeom>
          <a:noFill/>
        </p:spPr>
        <p:txBody>
          <a:bodyPr wrap="square">
            <a:spAutoFit/>
          </a:bodyPr>
          <a:lstStyle/>
          <a:p>
            <a:pPr algn="l" rtl="0"/>
            <a:r>
              <a:rPr lang="en-US" b="0" i="0">
                <a:solidFill>
                  <a:srgbClr val="05192D"/>
                </a:solidFill>
                <a:effectLst/>
                <a:latin typeface="Studio-Feixen-Sans"/>
              </a:rPr>
              <a:t>One of the primary requirements for deep learning is data. Data is the most critical component in constructing a highly accurate model. In several cases, deep neural networks typically require large amounts of data in order to prevent overfitting and perform well. The data requirements for object detection tasks might require more data for a model to detect different objects with high accuracy.</a:t>
            </a:r>
          </a:p>
          <a:p>
            <a:pPr algn="l" rtl="0"/>
            <a:endParaRPr lang="ru-RU" b="0" i="0">
              <a:solidFill>
                <a:srgbClr val="05192D"/>
              </a:solidFill>
              <a:effectLst/>
              <a:latin typeface="Studio-Feixen-Sans"/>
            </a:endParaRPr>
          </a:p>
          <a:p>
            <a:pPr algn="l" rtl="0"/>
            <a:endParaRPr lang="ru-RU">
              <a:solidFill>
                <a:srgbClr val="05192D"/>
              </a:solidFill>
              <a:latin typeface="Studio-Feixen-Sans"/>
            </a:endParaRPr>
          </a:p>
          <a:p>
            <a:pPr algn="l" rtl="0"/>
            <a:endParaRPr lang="ru-RU" b="0" i="0">
              <a:solidFill>
                <a:srgbClr val="05192D"/>
              </a:solidFill>
              <a:effectLst/>
              <a:latin typeface="Studio-Feixen-Sans"/>
            </a:endParaRPr>
          </a:p>
          <a:p>
            <a:pPr algn="l" rtl="0"/>
            <a:r>
              <a:rPr lang="en-US" b="0" i="0">
                <a:solidFill>
                  <a:srgbClr val="05192D"/>
                </a:solidFill>
                <a:effectLst/>
                <a:latin typeface="Studio-Feixen-Sans"/>
              </a:rPr>
              <a:t>While data augmentation techniques are useful as a quick fix to some of these issues, data requirements are a must to consider for every deep learning project.</a:t>
            </a:r>
          </a:p>
        </p:txBody>
      </p:sp>
      <p:sp>
        <p:nvSpPr>
          <p:cNvPr id="6" name="Заголовок 1">
            <a:extLst>
              <a:ext uri="{FF2B5EF4-FFF2-40B4-BE49-F238E27FC236}">
                <a16:creationId xmlns:a16="http://schemas.microsoft.com/office/drawing/2014/main" id="{AF65AC44-F487-4C09-B699-19856A75F6C9}"/>
              </a:ext>
            </a:extLst>
          </p:cNvPr>
          <p:cNvSpPr txBox="1">
            <a:spLocks/>
          </p:cNvSpPr>
          <p:nvPr/>
        </p:nvSpPr>
        <p:spPr>
          <a:xfrm>
            <a:off x="1676400" y="583245"/>
            <a:ext cx="9299448" cy="770427"/>
          </a:xfrm>
          <a:prstGeom prst="rect">
            <a:avLst/>
          </a:prstGeom>
        </p:spPr>
        <p:txBody>
          <a:bodyP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l" rtl="0"/>
            <a:r>
              <a:rPr lang="en-US" sz="2400" b="1" i="0">
                <a:solidFill>
                  <a:srgbClr val="05192D"/>
                </a:solidFill>
                <a:effectLst/>
                <a:highlight>
                  <a:srgbClr val="FFFF00"/>
                </a:highlight>
                <a:latin typeface="Studio-Feixen-Sans"/>
              </a:rPr>
              <a:t>Data requirements</a:t>
            </a:r>
          </a:p>
        </p:txBody>
      </p:sp>
    </p:spTree>
    <p:extLst>
      <p:ext uri="{BB962C8B-B14F-4D97-AF65-F5344CB8AC3E}">
        <p14:creationId xmlns:p14="http://schemas.microsoft.com/office/powerpoint/2010/main" val="2155542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575B0E-022C-4350-A67B-FAAD1EF240BC}"/>
              </a:ext>
            </a:extLst>
          </p:cNvPr>
          <p:cNvSpPr txBox="1"/>
          <p:nvPr/>
        </p:nvSpPr>
        <p:spPr>
          <a:xfrm>
            <a:off x="1013011" y="1239468"/>
            <a:ext cx="7960659" cy="2862322"/>
          </a:xfrm>
          <a:prstGeom prst="rect">
            <a:avLst/>
          </a:prstGeom>
          <a:noFill/>
        </p:spPr>
        <p:txBody>
          <a:bodyPr wrap="square">
            <a:spAutoFit/>
          </a:bodyPr>
          <a:lstStyle/>
          <a:p>
            <a:pPr algn="l" rtl="0"/>
            <a:r>
              <a:rPr lang="en-US" sz="3600" b="1" i="0">
                <a:solidFill>
                  <a:srgbClr val="05192D"/>
                </a:solidFill>
                <a:effectLst/>
                <a:latin typeface="Studio-Feixen-Sans"/>
              </a:rPr>
              <a:t>Final Thoughts</a:t>
            </a:r>
          </a:p>
          <a:p>
            <a:pPr algn="l" rtl="0"/>
            <a:endParaRPr lang="ru-RU" b="0" i="0">
              <a:solidFill>
                <a:srgbClr val="05192D"/>
              </a:solidFill>
              <a:effectLst/>
              <a:latin typeface="Studio-Feixen-Sans"/>
            </a:endParaRPr>
          </a:p>
          <a:p>
            <a:pPr algn="l" rtl="0"/>
            <a:r>
              <a:rPr lang="en-US" b="0" i="0">
                <a:solidFill>
                  <a:srgbClr val="05192D"/>
                </a:solidFill>
                <a:effectLst/>
                <a:latin typeface="Studio-Feixen-Sans"/>
              </a:rPr>
              <a:t>Deep neural networks are a fantastic resource for accomplishing most of the common artificial intelligence applications and projects. They enable us to solve image processing and natural language processing tasks with high accuracy.</a:t>
            </a:r>
          </a:p>
          <a:p>
            <a:pPr algn="l" rtl="0"/>
            <a:endParaRPr lang="ru-RU" b="0" i="0">
              <a:solidFill>
                <a:srgbClr val="05192D"/>
              </a:solidFill>
              <a:effectLst/>
              <a:latin typeface="Studio-Feixen-Sans"/>
            </a:endParaRPr>
          </a:p>
          <a:p>
            <a:pPr algn="l" rtl="0"/>
            <a:r>
              <a:rPr lang="en-US" b="0" i="0">
                <a:solidFill>
                  <a:srgbClr val="05192D"/>
                </a:solidFill>
                <a:effectLst/>
                <a:latin typeface="Studio-Feixen-Sans"/>
              </a:rPr>
              <a:t>It is significant for all skilled developers to stay updated with the emerging trends as a model that is popular today may not be as popular or the best choice in the upcoming future.</a:t>
            </a:r>
          </a:p>
        </p:txBody>
      </p:sp>
    </p:spTree>
    <p:extLst>
      <p:ext uri="{BB962C8B-B14F-4D97-AF65-F5344CB8AC3E}">
        <p14:creationId xmlns:p14="http://schemas.microsoft.com/office/powerpoint/2010/main" val="40311419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Дерево">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TM03090434[[fn=Дерево]]</Template>
  <TotalTime>436</TotalTime>
  <Words>536</Words>
  <Application>Microsoft Office PowerPoint</Application>
  <PresentationFormat>Широкоэкранный</PresentationFormat>
  <Paragraphs>37</Paragraphs>
  <Slides>10</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10</vt:i4>
      </vt:variant>
    </vt:vector>
  </HeadingPairs>
  <TitlesOfParts>
    <vt:vector size="16" baseType="lpstr">
      <vt:lpstr>Cambria</vt:lpstr>
      <vt:lpstr>Rockwell</vt:lpstr>
      <vt:lpstr>Rockwell Condensed</vt:lpstr>
      <vt:lpstr>Studio-Feixen-Sans</vt:lpstr>
      <vt:lpstr>Wingdings</vt:lpstr>
      <vt:lpstr>Дерево</vt:lpstr>
      <vt:lpstr>Deep learning with the OpenCV DNN module</vt:lpstr>
      <vt:lpstr>Презентация PowerPoint</vt:lpstr>
      <vt:lpstr>Презентация PowerPoint</vt:lpstr>
      <vt:lpstr>Презентация PowerPoint</vt:lpstr>
      <vt:lpstr>Презентация PowerPoint</vt:lpstr>
      <vt:lpstr>How deep neural networks work?</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with the OpenCV DNN module</dc:title>
  <dc:creator>Aruzhan Bekenova</dc:creator>
  <cp:lastModifiedBy>Aruzhan Bekenova</cp:lastModifiedBy>
  <cp:revision>8</cp:revision>
  <dcterms:created xsi:type="dcterms:W3CDTF">2025-03-05T12:09:12Z</dcterms:created>
  <dcterms:modified xsi:type="dcterms:W3CDTF">2025-03-05T19:26:11Z</dcterms:modified>
</cp:coreProperties>
</file>